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2" r:id="rId5"/>
    <p:sldId id="259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96760-E97D-4BF2-A646-345F573AC7E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50EF239-5048-4E1F-9CC7-CE052065E0F0}">
      <dgm:prSet phldrT="[Texto]"/>
      <dgm:spPr/>
      <dgm:t>
        <a:bodyPr/>
        <a:lstStyle/>
        <a:p>
          <a:r>
            <a:rPr lang="es-CL" dirty="0"/>
            <a:t>Habilidades visoespaciales</a:t>
          </a:r>
        </a:p>
      </dgm:t>
    </dgm:pt>
    <dgm:pt modelId="{F87281C5-B84E-49FE-AC22-F2D2D41542EF}" type="parTrans" cxnId="{62BB46C8-2DB5-4F90-9440-039FBA2BCA16}">
      <dgm:prSet/>
      <dgm:spPr/>
      <dgm:t>
        <a:bodyPr/>
        <a:lstStyle/>
        <a:p>
          <a:endParaRPr lang="es-CL"/>
        </a:p>
      </dgm:t>
    </dgm:pt>
    <dgm:pt modelId="{987EF0E6-51B5-4193-B3F2-13F7DFD80043}" type="sibTrans" cxnId="{62BB46C8-2DB5-4F90-9440-039FBA2BCA16}">
      <dgm:prSet/>
      <dgm:spPr/>
      <dgm:t>
        <a:bodyPr/>
        <a:lstStyle/>
        <a:p>
          <a:endParaRPr lang="es-CL"/>
        </a:p>
      </dgm:t>
    </dgm:pt>
    <dgm:pt modelId="{9BC14F92-192E-465C-8895-02B95372ADEE}">
      <dgm:prSet phldrT="[Texto]"/>
      <dgm:spPr/>
      <dgm:t>
        <a:bodyPr/>
        <a:lstStyle/>
        <a:p>
          <a:r>
            <a:rPr lang="es-CL" dirty="0"/>
            <a:t>Influyen en</a:t>
          </a:r>
        </a:p>
      </dgm:t>
    </dgm:pt>
    <dgm:pt modelId="{0DF538B4-F318-40E3-BE3E-418F4D8D253C}" type="parTrans" cxnId="{59232C44-8B90-47E2-AC04-7A8F9933204F}">
      <dgm:prSet/>
      <dgm:spPr/>
      <dgm:t>
        <a:bodyPr/>
        <a:lstStyle/>
        <a:p>
          <a:endParaRPr lang="es-CL"/>
        </a:p>
      </dgm:t>
    </dgm:pt>
    <dgm:pt modelId="{32C0BE72-4010-4953-8383-D84C0967725D}" type="sibTrans" cxnId="{59232C44-8B90-47E2-AC04-7A8F9933204F}">
      <dgm:prSet/>
      <dgm:spPr/>
      <dgm:t>
        <a:bodyPr/>
        <a:lstStyle/>
        <a:p>
          <a:endParaRPr lang="es-CL"/>
        </a:p>
      </dgm:t>
    </dgm:pt>
    <dgm:pt modelId="{AC428E22-449B-4A9C-9178-3C45BB8042E0}">
      <dgm:prSet phldrT="[Texto]"/>
      <dgm:spPr/>
      <dgm:t>
        <a:bodyPr/>
        <a:lstStyle/>
        <a:p>
          <a:r>
            <a:rPr lang="es-CL" dirty="0"/>
            <a:t>Se refuerzan mediante</a:t>
          </a:r>
        </a:p>
      </dgm:t>
    </dgm:pt>
    <dgm:pt modelId="{934759FD-AE55-4030-9A44-657DE2020D50}" type="parTrans" cxnId="{069D8C22-0B50-42A7-B075-0964E13AD535}">
      <dgm:prSet/>
      <dgm:spPr/>
      <dgm:t>
        <a:bodyPr/>
        <a:lstStyle/>
        <a:p>
          <a:endParaRPr lang="es-CL"/>
        </a:p>
      </dgm:t>
    </dgm:pt>
    <dgm:pt modelId="{C1DB62E1-36DB-41AD-8A70-89F36AA3B9FD}" type="sibTrans" cxnId="{069D8C22-0B50-42A7-B075-0964E13AD535}">
      <dgm:prSet/>
      <dgm:spPr/>
      <dgm:t>
        <a:bodyPr/>
        <a:lstStyle/>
        <a:p>
          <a:endParaRPr lang="es-CL"/>
        </a:p>
      </dgm:t>
    </dgm:pt>
    <dgm:pt modelId="{0BCBD06D-2C22-498C-8437-A08011043ADD}">
      <dgm:prSet phldrT="[Texto]"/>
      <dgm:spPr/>
      <dgm:t>
        <a:bodyPr/>
        <a:lstStyle/>
        <a:p>
          <a:r>
            <a:rPr lang="es-CL" dirty="0"/>
            <a:t>Aprendizaje en ciencias y salud</a:t>
          </a:r>
        </a:p>
      </dgm:t>
    </dgm:pt>
    <dgm:pt modelId="{AE8B962F-0056-4729-807C-4D398C30D0DC}" type="parTrans" cxnId="{C5A575ED-D4F0-4051-BAFC-2B5EAD966B8E}">
      <dgm:prSet/>
      <dgm:spPr/>
      <dgm:t>
        <a:bodyPr/>
        <a:lstStyle/>
        <a:p>
          <a:endParaRPr lang="es-CL"/>
        </a:p>
      </dgm:t>
    </dgm:pt>
    <dgm:pt modelId="{669A7F32-FA6D-4B4B-9C68-ADE941030D30}" type="sibTrans" cxnId="{C5A575ED-D4F0-4051-BAFC-2B5EAD966B8E}">
      <dgm:prSet/>
      <dgm:spPr/>
      <dgm:t>
        <a:bodyPr/>
        <a:lstStyle/>
        <a:p>
          <a:endParaRPr lang="es-CL"/>
        </a:p>
      </dgm:t>
    </dgm:pt>
    <dgm:pt modelId="{BE1A1058-BAF7-4E3E-8AC2-83AAA71D14E6}">
      <dgm:prSet phldrT="[Texto]"/>
      <dgm:spPr/>
      <dgm:t>
        <a:bodyPr/>
        <a:lstStyle/>
        <a:p>
          <a:r>
            <a:rPr lang="es-CL" dirty="0"/>
            <a:t>Transferencia de habilidades a otros contextos</a:t>
          </a:r>
        </a:p>
      </dgm:t>
    </dgm:pt>
    <dgm:pt modelId="{180BE84D-4425-4688-B70F-086CC2BFCEF8}" type="parTrans" cxnId="{C91B6C21-D467-4257-83CB-D7849519EF74}">
      <dgm:prSet/>
      <dgm:spPr/>
      <dgm:t>
        <a:bodyPr/>
        <a:lstStyle/>
        <a:p>
          <a:endParaRPr lang="es-CL"/>
        </a:p>
      </dgm:t>
    </dgm:pt>
    <dgm:pt modelId="{D278A08A-3F19-4324-9A2B-64900E7B3198}" type="sibTrans" cxnId="{C91B6C21-D467-4257-83CB-D7849519EF74}">
      <dgm:prSet/>
      <dgm:spPr/>
      <dgm:t>
        <a:bodyPr/>
        <a:lstStyle/>
        <a:p>
          <a:endParaRPr lang="es-CL"/>
        </a:p>
      </dgm:t>
    </dgm:pt>
    <dgm:pt modelId="{DD8F5581-874E-4987-AE71-B91F8A404760}" type="pres">
      <dgm:prSet presAssocID="{C4D96760-E97D-4BF2-A646-345F573AC7EE}" presName="Name0" presStyleCnt="0">
        <dgm:presLayoutVars>
          <dgm:chMax val="7"/>
          <dgm:dir/>
          <dgm:animOne val="branch"/>
        </dgm:presLayoutVars>
      </dgm:prSet>
      <dgm:spPr/>
    </dgm:pt>
    <dgm:pt modelId="{8A87ED9F-AADF-49A4-9187-54BB767C2FE0}" type="pres">
      <dgm:prSet presAssocID="{950EF239-5048-4E1F-9CC7-CE052065E0F0}" presName="parTx1" presStyleLbl="node1" presStyleIdx="0" presStyleCnt="3"/>
      <dgm:spPr/>
    </dgm:pt>
    <dgm:pt modelId="{56595824-6359-419D-9FB2-21A6E4A42381}" type="pres">
      <dgm:prSet presAssocID="{950EF239-5048-4E1F-9CC7-CE052065E0F0}" presName="spPre1" presStyleCnt="0"/>
      <dgm:spPr/>
    </dgm:pt>
    <dgm:pt modelId="{827B3AA0-03EC-45B0-8164-CFD44CAA9290}" type="pres">
      <dgm:prSet presAssocID="{950EF239-5048-4E1F-9CC7-CE052065E0F0}" presName="chLin1" presStyleCnt="0"/>
      <dgm:spPr/>
    </dgm:pt>
    <dgm:pt modelId="{668D6136-348C-4952-841C-779445EEFCC3}" type="pres">
      <dgm:prSet presAssocID="{0DF538B4-F318-40E3-BE3E-418F4D8D253C}" presName="Name11" presStyleLbl="parChTrans1D1" presStyleIdx="0" presStyleCnt="8"/>
      <dgm:spPr/>
    </dgm:pt>
    <dgm:pt modelId="{012661FA-08FE-47B8-A1E0-27AC38C77E9F}" type="pres">
      <dgm:prSet presAssocID="{0DF538B4-F318-40E3-BE3E-418F4D8D253C}" presName="Name31" presStyleLbl="parChTrans1D1" presStyleIdx="1" presStyleCnt="8"/>
      <dgm:spPr/>
    </dgm:pt>
    <dgm:pt modelId="{6B8D1616-23DF-49EC-A33D-89255B842AEA}" type="pres">
      <dgm:prSet presAssocID="{9BC14F92-192E-465C-8895-02B95372ADEE}" presName="txAndLines1" presStyleCnt="0"/>
      <dgm:spPr/>
    </dgm:pt>
    <dgm:pt modelId="{E0AC6C9C-95E1-4F00-B0BA-0CE7CC286B95}" type="pres">
      <dgm:prSet presAssocID="{9BC14F92-192E-465C-8895-02B95372ADEE}" presName="anchor1" presStyleCnt="0"/>
      <dgm:spPr/>
    </dgm:pt>
    <dgm:pt modelId="{F0C1CD6A-E127-4413-AA62-AAD450DD56B9}" type="pres">
      <dgm:prSet presAssocID="{9BC14F92-192E-465C-8895-02B95372ADEE}" presName="backup1" presStyleCnt="0"/>
      <dgm:spPr/>
    </dgm:pt>
    <dgm:pt modelId="{0D9E255D-EC98-423F-A46F-DDBBD7C80B93}" type="pres">
      <dgm:prSet presAssocID="{9BC14F92-192E-465C-8895-02B95372ADEE}" presName="preLine1" presStyleLbl="parChTrans1D1" presStyleIdx="2" presStyleCnt="8"/>
      <dgm:spPr/>
    </dgm:pt>
    <dgm:pt modelId="{0315AAB2-81AD-4F98-AE28-6C99CF26750E}" type="pres">
      <dgm:prSet presAssocID="{9BC14F92-192E-465C-8895-02B95372ADEE}" presName="desTx1" presStyleLbl="revTx" presStyleIdx="0" presStyleCnt="0">
        <dgm:presLayoutVars>
          <dgm:bulletEnabled val="1"/>
        </dgm:presLayoutVars>
      </dgm:prSet>
      <dgm:spPr/>
    </dgm:pt>
    <dgm:pt modelId="{E36F62AE-09A0-41BE-B5D4-32F80D73856D}" type="pres">
      <dgm:prSet presAssocID="{9BC14F92-192E-465C-8895-02B95372ADEE}" presName="postLine1" presStyleLbl="parChTrans1D1" presStyleIdx="3" presStyleCnt="8"/>
      <dgm:spPr/>
    </dgm:pt>
    <dgm:pt modelId="{DD3199B7-764C-4CEA-9992-E258DEC1CAEE}" type="pres">
      <dgm:prSet presAssocID="{934759FD-AE55-4030-9A44-657DE2020D50}" presName="Name11" presStyleLbl="parChTrans1D1" presStyleIdx="4" presStyleCnt="8"/>
      <dgm:spPr/>
    </dgm:pt>
    <dgm:pt modelId="{3B024961-DAF6-4F2E-9A24-463D27144633}" type="pres">
      <dgm:prSet presAssocID="{934759FD-AE55-4030-9A44-657DE2020D50}" presName="Name31" presStyleLbl="parChTrans1D1" presStyleIdx="5" presStyleCnt="8"/>
      <dgm:spPr/>
    </dgm:pt>
    <dgm:pt modelId="{97155DB8-5EBC-4A94-9913-07FD800696FA}" type="pres">
      <dgm:prSet presAssocID="{AC428E22-449B-4A9C-9178-3C45BB8042E0}" presName="txAndLines1" presStyleCnt="0"/>
      <dgm:spPr/>
    </dgm:pt>
    <dgm:pt modelId="{78D16692-3723-423A-AA78-77DE2FA8E369}" type="pres">
      <dgm:prSet presAssocID="{AC428E22-449B-4A9C-9178-3C45BB8042E0}" presName="anchor1" presStyleCnt="0"/>
      <dgm:spPr/>
    </dgm:pt>
    <dgm:pt modelId="{AEA4A67D-9F40-4319-AB10-C0D7F9414236}" type="pres">
      <dgm:prSet presAssocID="{AC428E22-449B-4A9C-9178-3C45BB8042E0}" presName="backup1" presStyleCnt="0"/>
      <dgm:spPr/>
    </dgm:pt>
    <dgm:pt modelId="{5FFA263C-929E-4AC6-8DF2-DF5A3EF1B37A}" type="pres">
      <dgm:prSet presAssocID="{AC428E22-449B-4A9C-9178-3C45BB8042E0}" presName="preLine1" presStyleLbl="parChTrans1D1" presStyleIdx="6" presStyleCnt="8"/>
      <dgm:spPr/>
    </dgm:pt>
    <dgm:pt modelId="{24EF3F0D-B159-4FE7-AF97-1497BB94C26B}" type="pres">
      <dgm:prSet presAssocID="{AC428E22-449B-4A9C-9178-3C45BB8042E0}" presName="desTx1" presStyleLbl="revTx" presStyleIdx="0" presStyleCnt="0">
        <dgm:presLayoutVars>
          <dgm:bulletEnabled val="1"/>
        </dgm:presLayoutVars>
      </dgm:prSet>
      <dgm:spPr/>
    </dgm:pt>
    <dgm:pt modelId="{9111E067-0189-4D3F-9C37-55618F8F1FEA}" type="pres">
      <dgm:prSet presAssocID="{AC428E22-449B-4A9C-9178-3C45BB8042E0}" presName="postLine1" presStyleLbl="parChTrans1D1" presStyleIdx="7" presStyleCnt="8"/>
      <dgm:spPr/>
    </dgm:pt>
    <dgm:pt modelId="{353AFEF0-8F48-4838-8F4F-B801544C39EB}" type="pres">
      <dgm:prSet presAssocID="{950EF239-5048-4E1F-9CC7-CE052065E0F0}" presName="spPost1" presStyleCnt="0"/>
      <dgm:spPr/>
    </dgm:pt>
    <dgm:pt modelId="{6AB3694D-AB7E-4FC9-9353-76583C2FAF1A}" type="pres">
      <dgm:prSet presAssocID="{0BCBD06D-2C22-498C-8437-A08011043ADD}" presName="parTx2" presStyleLbl="node1" presStyleIdx="1" presStyleCnt="3"/>
      <dgm:spPr/>
    </dgm:pt>
    <dgm:pt modelId="{1527FDA5-3F5B-4A77-AB19-9B7D06068CEC}" type="pres">
      <dgm:prSet presAssocID="{BE1A1058-BAF7-4E3E-8AC2-83AAA71D14E6}" presName="parTx3" presStyleLbl="node1" presStyleIdx="2" presStyleCnt="3"/>
      <dgm:spPr/>
    </dgm:pt>
  </dgm:ptLst>
  <dgm:cxnLst>
    <dgm:cxn modelId="{978CB501-4702-4595-8EB2-40E4D5EECF6D}" type="presOf" srcId="{950EF239-5048-4E1F-9CC7-CE052065E0F0}" destId="{8A87ED9F-AADF-49A4-9187-54BB767C2FE0}" srcOrd="0" destOrd="0" presId="urn:microsoft.com/office/officeart/2009/3/layout/SubStepProcess"/>
    <dgm:cxn modelId="{C91B6C21-D467-4257-83CB-D7849519EF74}" srcId="{C4D96760-E97D-4BF2-A646-345F573AC7EE}" destId="{BE1A1058-BAF7-4E3E-8AC2-83AAA71D14E6}" srcOrd="2" destOrd="0" parTransId="{180BE84D-4425-4688-B70F-086CC2BFCEF8}" sibTransId="{D278A08A-3F19-4324-9A2B-64900E7B3198}"/>
    <dgm:cxn modelId="{069D8C22-0B50-42A7-B075-0964E13AD535}" srcId="{950EF239-5048-4E1F-9CC7-CE052065E0F0}" destId="{AC428E22-449B-4A9C-9178-3C45BB8042E0}" srcOrd="1" destOrd="0" parTransId="{934759FD-AE55-4030-9A44-657DE2020D50}" sibTransId="{C1DB62E1-36DB-41AD-8A70-89F36AA3B9FD}"/>
    <dgm:cxn modelId="{9C338734-A5C0-44E2-B74E-A4E7DEBCD53C}" type="presOf" srcId="{BE1A1058-BAF7-4E3E-8AC2-83AAA71D14E6}" destId="{1527FDA5-3F5B-4A77-AB19-9B7D06068CEC}" srcOrd="0" destOrd="0" presId="urn:microsoft.com/office/officeart/2009/3/layout/SubStepProcess"/>
    <dgm:cxn modelId="{A3CED143-5324-46D9-9F44-E75BF5B7C515}" type="presOf" srcId="{0BCBD06D-2C22-498C-8437-A08011043ADD}" destId="{6AB3694D-AB7E-4FC9-9353-76583C2FAF1A}" srcOrd="0" destOrd="0" presId="urn:microsoft.com/office/officeart/2009/3/layout/SubStepProcess"/>
    <dgm:cxn modelId="{59232C44-8B90-47E2-AC04-7A8F9933204F}" srcId="{950EF239-5048-4E1F-9CC7-CE052065E0F0}" destId="{9BC14F92-192E-465C-8895-02B95372ADEE}" srcOrd="0" destOrd="0" parTransId="{0DF538B4-F318-40E3-BE3E-418F4D8D253C}" sibTransId="{32C0BE72-4010-4953-8383-D84C0967725D}"/>
    <dgm:cxn modelId="{52A46A75-FFDA-49F6-AD29-FBF0AE7BAA9E}" type="presOf" srcId="{AC428E22-449B-4A9C-9178-3C45BB8042E0}" destId="{24EF3F0D-B159-4FE7-AF97-1497BB94C26B}" srcOrd="0" destOrd="0" presId="urn:microsoft.com/office/officeart/2009/3/layout/SubStepProcess"/>
    <dgm:cxn modelId="{B40E2E56-C60B-4C97-A72B-89805F5DFA97}" type="presOf" srcId="{9BC14F92-192E-465C-8895-02B95372ADEE}" destId="{0315AAB2-81AD-4F98-AE28-6C99CF26750E}" srcOrd="0" destOrd="0" presId="urn:microsoft.com/office/officeart/2009/3/layout/SubStepProcess"/>
    <dgm:cxn modelId="{58D2F0AD-F593-432C-B765-1F07EB2E17ED}" type="presOf" srcId="{C4D96760-E97D-4BF2-A646-345F573AC7EE}" destId="{DD8F5581-874E-4987-AE71-B91F8A404760}" srcOrd="0" destOrd="0" presId="urn:microsoft.com/office/officeart/2009/3/layout/SubStepProcess"/>
    <dgm:cxn modelId="{62BB46C8-2DB5-4F90-9440-039FBA2BCA16}" srcId="{C4D96760-E97D-4BF2-A646-345F573AC7EE}" destId="{950EF239-5048-4E1F-9CC7-CE052065E0F0}" srcOrd="0" destOrd="0" parTransId="{F87281C5-B84E-49FE-AC22-F2D2D41542EF}" sibTransId="{987EF0E6-51B5-4193-B3F2-13F7DFD80043}"/>
    <dgm:cxn modelId="{C5A575ED-D4F0-4051-BAFC-2B5EAD966B8E}" srcId="{C4D96760-E97D-4BF2-A646-345F573AC7EE}" destId="{0BCBD06D-2C22-498C-8437-A08011043ADD}" srcOrd="1" destOrd="0" parTransId="{AE8B962F-0056-4729-807C-4D398C30D0DC}" sibTransId="{669A7F32-FA6D-4B4B-9C68-ADE941030D30}"/>
    <dgm:cxn modelId="{15E51619-408E-4B46-9057-AB8C1AAC8F98}" type="presParOf" srcId="{DD8F5581-874E-4987-AE71-B91F8A404760}" destId="{8A87ED9F-AADF-49A4-9187-54BB767C2FE0}" srcOrd="0" destOrd="0" presId="urn:microsoft.com/office/officeart/2009/3/layout/SubStepProcess"/>
    <dgm:cxn modelId="{F3407BAE-14C9-4DD8-9E78-3D7ACB40FAD9}" type="presParOf" srcId="{DD8F5581-874E-4987-AE71-B91F8A404760}" destId="{56595824-6359-419D-9FB2-21A6E4A42381}" srcOrd="1" destOrd="0" presId="urn:microsoft.com/office/officeart/2009/3/layout/SubStepProcess"/>
    <dgm:cxn modelId="{9F3145B3-DED7-4248-854C-B031E907263C}" type="presParOf" srcId="{DD8F5581-874E-4987-AE71-B91F8A404760}" destId="{827B3AA0-03EC-45B0-8164-CFD44CAA9290}" srcOrd="2" destOrd="0" presId="urn:microsoft.com/office/officeart/2009/3/layout/SubStepProcess"/>
    <dgm:cxn modelId="{33C0C2C3-DE89-49EF-B8E0-90C309A0D41E}" type="presParOf" srcId="{827B3AA0-03EC-45B0-8164-CFD44CAA9290}" destId="{668D6136-348C-4952-841C-779445EEFCC3}" srcOrd="0" destOrd="0" presId="urn:microsoft.com/office/officeart/2009/3/layout/SubStepProcess"/>
    <dgm:cxn modelId="{F282A3FB-10C9-42F3-ABD0-D92BB21DE2B2}" type="presParOf" srcId="{827B3AA0-03EC-45B0-8164-CFD44CAA9290}" destId="{012661FA-08FE-47B8-A1E0-27AC38C77E9F}" srcOrd="1" destOrd="0" presId="urn:microsoft.com/office/officeart/2009/3/layout/SubStepProcess"/>
    <dgm:cxn modelId="{AC538E13-7263-48B3-869C-DFDA9379E461}" type="presParOf" srcId="{827B3AA0-03EC-45B0-8164-CFD44CAA9290}" destId="{6B8D1616-23DF-49EC-A33D-89255B842AEA}" srcOrd="2" destOrd="0" presId="urn:microsoft.com/office/officeart/2009/3/layout/SubStepProcess"/>
    <dgm:cxn modelId="{3B472EED-1E2F-461E-95DB-E01A3BA371AA}" type="presParOf" srcId="{6B8D1616-23DF-49EC-A33D-89255B842AEA}" destId="{E0AC6C9C-95E1-4F00-B0BA-0CE7CC286B95}" srcOrd="0" destOrd="0" presId="urn:microsoft.com/office/officeart/2009/3/layout/SubStepProcess"/>
    <dgm:cxn modelId="{79728A10-D905-48BF-9E7C-723808C81974}" type="presParOf" srcId="{6B8D1616-23DF-49EC-A33D-89255B842AEA}" destId="{F0C1CD6A-E127-4413-AA62-AAD450DD56B9}" srcOrd="1" destOrd="0" presId="urn:microsoft.com/office/officeart/2009/3/layout/SubStepProcess"/>
    <dgm:cxn modelId="{24E29DD4-5341-4A14-8DC9-ABE13D726AC4}" type="presParOf" srcId="{6B8D1616-23DF-49EC-A33D-89255B842AEA}" destId="{0D9E255D-EC98-423F-A46F-DDBBD7C80B93}" srcOrd="2" destOrd="0" presId="urn:microsoft.com/office/officeart/2009/3/layout/SubStepProcess"/>
    <dgm:cxn modelId="{141EF249-0477-406E-BAA6-12D8B8A2E9D4}" type="presParOf" srcId="{6B8D1616-23DF-49EC-A33D-89255B842AEA}" destId="{0315AAB2-81AD-4F98-AE28-6C99CF26750E}" srcOrd="3" destOrd="0" presId="urn:microsoft.com/office/officeart/2009/3/layout/SubStepProcess"/>
    <dgm:cxn modelId="{4A3893C4-4617-45C2-9A26-9BD21AF1B76B}" type="presParOf" srcId="{6B8D1616-23DF-49EC-A33D-89255B842AEA}" destId="{E36F62AE-09A0-41BE-B5D4-32F80D73856D}" srcOrd="4" destOrd="0" presId="urn:microsoft.com/office/officeart/2009/3/layout/SubStepProcess"/>
    <dgm:cxn modelId="{08E99CFD-EBB0-4CA0-9A73-5DEB56BFF735}" type="presParOf" srcId="{827B3AA0-03EC-45B0-8164-CFD44CAA9290}" destId="{DD3199B7-764C-4CEA-9992-E258DEC1CAEE}" srcOrd="3" destOrd="0" presId="urn:microsoft.com/office/officeart/2009/3/layout/SubStepProcess"/>
    <dgm:cxn modelId="{81204923-D876-468C-8AC8-C3CD9561D99B}" type="presParOf" srcId="{827B3AA0-03EC-45B0-8164-CFD44CAA9290}" destId="{3B024961-DAF6-4F2E-9A24-463D27144633}" srcOrd="4" destOrd="0" presId="urn:microsoft.com/office/officeart/2009/3/layout/SubStepProcess"/>
    <dgm:cxn modelId="{26688238-130A-47E8-834B-A805D97E9EF7}" type="presParOf" srcId="{827B3AA0-03EC-45B0-8164-CFD44CAA9290}" destId="{97155DB8-5EBC-4A94-9913-07FD800696FA}" srcOrd="5" destOrd="0" presId="urn:microsoft.com/office/officeart/2009/3/layout/SubStepProcess"/>
    <dgm:cxn modelId="{588927F9-4C8B-4CC1-AB18-C9128140A150}" type="presParOf" srcId="{97155DB8-5EBC-4A94-9913-07FD800696FA}" destId="{78D16692-3723-423A-AA78-77DE2FA8E369}" srcOrd="0" destOrd="0" presId="urn:microsoft.com/office/officeart/2009/3/layout/SubStepProcess"/>
    <dgm:cxn modelId="{1BDD4BB3-6E5D-44CE-B137-84957B68D212}" type="presParOf" srcId="{97155DB8-5EBC-4A94-9913-07FD800696FA}" destId="{AEA4A67D-9F40-4319-AB10-C0D7F9414236}" srcOrd="1" destOrd="0" presId="urn:microsoft.com/office/officeart/2009/3/layout/SubStepProcess"/>
    <dgm:cxn modelId="{05138AEA-F86E-4D90-8F95-A428AA0AB0AE}" type="presParOf" srcId="{97155DB8-5EBC-4A94-9913-07FD800696FA}" destId="{5FFA263C-929E-4AC6-8DF2-DF5A3EF1B37A}" srcOrd="2" destOrd="0" presId="urn:microsoft.com/office/officeart/2009/3/layout/SubStepProcess"/>
    <dgm:cxn modelId="{106E6737-DA54-4EE1-AE32-3D05DE78F111}" type="presParOf" srcId="{97155DB8-5EBC-4A94-9913-07FD800696FA}" destId="{24EF3F0D-B159-4FE7-AF97-1497BB94C26B}" srcOrd="3" destOrd="0" presId="urn:microsoft.com/office/officeart/2009/3/layout/SubStepProcess"/>
    <dgm:cxn modelId="{990B08E3-B925-4C83-8A43-FADE3468BBC0}" type="presParOf" srcId="{97155DB8-5EBC-4A94-9913-07FD800696FA}" destId="{9111E067-0189-4D3F-9C37-55618F8F1FEA}" srcOrd="4" destOrd="0" presId="urn:microsoft.com/office/officeart/2009/3/layout/SubStepProcess"/>
    <dgm:cxn modelId="{41E88C74-BB88-4DA0-9FBB-B9EFE0229AF3}" type="presParOf" srcId="{DD8F5581-874E-4987-AE71-B91F8A404760}" destId="{353AFEF0-8F48-4838-8F4F-B801544C39EB}" srcOrd="3" destOrd="0" presId="urn:microsoft.com/office/officeart/2009/3/layout/SubStepProcess"/>
    <dgm:cxn modelId="{9FE1067D-C1CF-4778-9A88-FAD475CBE8E7}" type="presParOf" srcId="{DD8F5581-874E-4987-AE71-B91F8A404760}" destId="{6AB3694D-AB7E-4FC9-9353-76583C2FAF1A}" srcOrd="4" destOrd="0" presId="urn:microsoft.com/office/officeart/2009/3/layout/SubStepProcess"/>
    <dgm:cxn modelId="{775FE1C4-24C5-45A2-9114-51376E72236C}" type="presParOf" srcId="{DD8F5581-874E-4987-AE71-B91F8A404760}" destId="{1527FDA5-3F5B-4A77-AB19-9B7D06068CEC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7ED9F-AADF-49A4-9187-54BB767C2FE0}">
      <dsp:nvSpPr>
        <dsp:cNvPr id="0" name=""/>
        <dsp:cNvSpPr/>
      </dsp:nvSpPr>
      <dsp:spPr>
        <a:xfrm>
          <a:off x="425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Habilidades visoespaciales</a:t>
          </a:r>
        </a:p>
      </dsp:txBody>
      <dsp:txXfrm>
        <a:off x="262603" y="2085626"/>
        <a:ext cx="1247413" cy="1247413"/>
      </dsp:txXfrm>
    </dsp:sp>
    <dsp:sp modelId="{668D6136-348C-4952-841C-779445EEFCC3}">
      <dsp:nvSpPr>
        <dsp:cNvPr id="0" name=""/>
        <dsp:cNvSpPr/>
      </dsp:nvSpPr>
      <dsp:spPr>
        <a:xfrm rot="19041445">
          <a:off x="1744571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661FA-08FE-47B8-A1E0-27AC38C77E9F}">
      <dsp:nvSpPr>
        <dsp:cNvPr id="0" name=""/>
        <dsp:cNvSpPr/>
      </dsp:nvSpPr>
      <dsp:spPr>
        <a:xfrm rot="13358555">
          <a:off x="4043029" y="2465886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E255D-EC98-423F-A46F-DDBBD7C80B93}">
      <dsp:nvSpPr>
        <dsp:cNvPr id="0" name=""/>
        <dsp:cNvSpPr/>
      </dsp:nvSpPr>
      <dsp:spPr>
        <a:xfrm>
          <a:off x="2244674" y="2270690"/>
          <a:ext cx="20619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5AAB2-81AD-4F98-AE28-6C99CF26750E}">
      <dsp:nvSpPr>
        <dsp:cNvPr id="0" name=""/>
        <dsp:cNvSpPr/>
      </dsp:nvSpPr>
      <dsp:spPr>
        <a:xfrm>
          <a:off x="2450873" y="1832047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Influyen en</a:t>
          </a:r>
        </a:p>
      </dsp:txBody>
      <dsp:txXfrm>
        <a:off x="2450873" y="1832047"/>
        <a:ext cx="1462143" cy="877285"/>
      </dsp:txXfrm>
    </dsp:sp>
    <dsp:sp modelId="{E36F62AE-09A0-41BE-B5D4-32F80D73856D}">
      <dsp:nvSpPr>
        <dsp:cNvPr id="0" name=""/>
        <dsp:cNvSpPr/>
      </dsp:nvSpPr>
      <dsp:spPr>
        <a:xfrm>
          <a:off x="3913016" y="2270690"/>
          <a:ext cx="20619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199B7-764C-4CEA-9992-E258DEC1CAEE}">
      <dsp:nvSpPr>
        <dsp:cNvPr id="0" name=""/>
        <dsp:cNvSpPr/>
      </dsp:nvSpPr>
      <dsp:spPr>
        <a:xfrm rot="2558555">
          <a:off x="1744571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24961-DAF6-4F2E-9A24-463D27144633}">
      <dsp:nvSpPr>
        <dsp:cNvPr id="0" name=""/>
        <dsp:cNvSpPr/>
      </dsp:nvSpPr>
      <dsp:spPr>
        <a:xfrm rot="8241445">
          <a:off x="4043029" y="2952780"/>
          <a:ext cx="576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9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A263C-929E-4AC6-8DF2-DF5A3EF1B37A}">
      <dsp:nvSpPr>
        <dsp:cNvPr id="0" name=""/>
        <dsp:cNvSpPr/>
      </dsp:nvSpPr>
      <dsp:spPr>
        <a:xfrm>
          <a:off x="2244674" y="3147976"/>
          <a:ext cx="20619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F3F0D-B159-4FE7-AF97-1497BB94C26B}">
      <dsp:nvSpPr>
        <dsp:cNvPr id="0" name=""/>
        <dsp:cNvSpPr/>
      </dsp:nvSpPr>
      <dsp:spPr>
        <a:xfrm>
          <a:off x="2450873" y="2709333"/>
          <a:ext cx="1462143" cy="8772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Se refuerzan mediante</a:t>
          </a:r>
        </a:p>
      </dsp:txBody>
      <dsp:txXfrm>
        <a:off x="2450873" y="2709333"/>
        <a:ext cx="1462143" cy="877285"/>
      </dsp:txXfrm>
    </dsp:sp>
    <dsp:sp modelId="{9111E067-0189-4D3F-9C37-55618F8F1FEA}">
      <dsp:nvSpPr>
        <dsp:cNvPr id="0" name=""/>
        <dsp:cNvSpPr/>
      </dsp:nvSpPr>
      <dsp:spPr>
        <a:xfrm>
          <a:off x="3913016" y="3147976"/>
          <a:ext cx="20619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3694D-AB7E-4FC9-9353-76583C2FAF1A}">
      <dsp:nvSpPr>
        <dsp:cNvPr id="0" name=""/>
        <dsp:cNvSpPr/>
      </dsp:nvSpPr>
      <dsp:spPr>
        <a:xfrm>
          <a:off x="4595526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Aprendizaje en ciencias y salud</a:t>
          </a:r>
        </a:p>
      </dsp:txBody>
      <dsp:txXfrm>
        <a:off x="4853874" y="2085626"/>
        <a:ext cx="1247413" cy="1247413"/>
      </dsp:txXfrm>
    </dsp:sp>
    <dsp:sp modelId="{1527FDA5-3F5B-4A77-AB19-9B7D06068CEC}">
      <dsp:nvSpPr>
        <dsp:cNvPr id="0" name=""/>
        <dsp:cNvSpPr/>
      </dsp:nvSpPr>
      <dsp:spPr>
        <a:xfrm>
          <a:off x="6359635" y="1827278"/>
          <a:ext cx="1764109" cy="1764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Transferencia de habilidades a otros contextos</a:t>
          </a:r>
        </a:p>
      </dsp:txBody>
      <dsp:txXfrm>
        <a:off x="6617983" y="2085626"/>
        <a:ext cx="1247413" cy="1247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EA134-DA4B-4FCD-8A79-E9FD8F7BD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300152"/>
            <a:ext cx="8791575" cy="2387600"/>
          </a:xfrm>
        </p:spPr>
        <p:txBody>
          <a:bodyPr/>
          <a:lstStyle/>
          <a:p>
            <a:pPr algn="ctr"/>
            <a:r>
              <a:rPr lang="es-CL" dirty="0"/>
              <a:t>Presentación capítulo 3.</a:t>
            </a:r>
            <a:br>
              <a:rPr lang="es-CL" dirty="0"/>
            </a:br>
            <a:r>
              <a:rPr lang="es-CL" dirty="0"/>
              <a:t>educación en ciencias y procesamiento visoespacial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0EBA98B-39A7-455E-8AA5-7863175F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824" y="2806883"/>
            <a:ext cx="8791575" cy="1655762"/>
          </a:xfrm>
        </p:spPr>
        <p:txBody>
          <a:bodyPr/>
          <a:lstStyle/>
          <a:p>
            <a:r>
              <a:rPr lang="en-US" dirty="0"/>
              <a:t>Science Education and Visuospatial Processing (2019). </a:t>
            </a:r>
            <a:r>
              <a:rPr lang="en-US" dirty="0" err="1"/>
              <a:t>En</a:t>
            </a:r>
            <a:r>
              <a:rPr lang="en-US" dirty="0"/>
              <a:t> Castro-Alonso, Juan Cristóbal. Visuospatial processing for education in health and natural </a:t>
            </a:r>
            <a:r>
              <a:rPr lang="en-US" dirty="0" err="1"/>
              <a:t>sciencesCristobal</a:t>
            </a:r>
            <a:r>
              <a:rPr lang="en-US" dirty="0"/>
              <a:t> (ED). SPRINGER.</a:t>
            </a:r>
            <a:endParaRPr lang="es-CL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F699C2A-4B0F-4E56-90DA-3075D8965A4E}"/>
              </a:ext>
            </a:extLst>
          </p:cNvPr>
          <p:cNvSpPr txBox="1">
            <a:spLocks/>
          </p:cNvSpPr>
          <p:nvPr/>
        </p:nvSpPr>
        <p:spPr>
          <a:xfrm>
            <a:off x="2747283" y="4013813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600" b="1" dirty="0">
              <a:solidFill>
                <a:schemeClr val="bg1"/>
              </a:solidFill>
            </a:endParaRPr>
          </a:p>
          <a:p>
            <a:r>
              <a:rPr lang="es-CL" b="1" dirty="0">
                <a:solidFill>
                  <a:schemeClr val="bg1"/>
                </a:solidFill>
              </a:rPr>
              <a:t>Valeria M. cabello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Facultad de educación 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Pontificia universidad católica de Chile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vmcabello@uc.cl</a:t>
            </a:r>
          </a:p>
        </p:txBody>
      </p:sp>
    </p:spTree>
    <p:extLst>
      <p:ext uri="{BB962C8B-B14F-4D97-AF65-F5344CB8AC3E}">
        <p14:creationId xmlns:p14="http://schemas.microsoft.com/office/powerpoint/2010/main" val="383248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38BF4-0766-4C1B-AF8B-B03BF031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CONTEXTO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F045D-39A1-4C85-8C3C-673EB34CC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966" y="2097088"/>
            <a:ext cx="10512335" cy="4303712"/>
          </a:xfrm>
        </p:spPr>
        <p:txBody>
          <a:bodyPr>
            <a:normAutofit/>
          </a:bodyPr>
          <a:lstStyle/>
          <a:p>
            <a:r>
              <a:rPr lang="es-CL" dirty="0"/>
              <a:t>El capítulo plantea una temática de especial relevancia para la educación en ciencias: el procesamiento visoespacial  y su relación bidireccional con el aprendizaje. </a:t>
            </a:r>
          </a:p>
          <a:p>
            <a:r>
              <a:rPr lang="es-CL" dirty="0"/>
              <a:t>Aprendizaje en ciencias no solo requiere de manejo conceptual, de vocabulario científico y de habilidades cognitivo-lingüísticas, sino también de un procesamiento de la información visual y espacial para </a:t>
            </a:r>
            <a:r>
              <a:rPr lang="es-CL" u="sng" dirty="0"/>
              <a:t>construir significados</a:t>
            </a:r>
          </a:p>
          <a:p>
            <a:r>
              <a:rPr lang="es-CL" dirty="0"/>
              <a:t>La enseñanza de las ciencias descansa en gran parte en la comprensión de fenómenos y procesos que se </a:t>
            </a:r>
            <a:r>
              <a:rPr lang="es-CL" u="sng" dirty="0"/>
              <a:t>modelizan o ilustran</a:t>
            </a:r>
            <a:r>
              <a:rPr lang="es-CL" dirty="0"/>
              <a:t> a través de representaciones visuales o viso-espaciales.  </a:t>
            </a:r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5193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94264-AF3F-4AD8-9EDE-D95BEB62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¿cuál es el avance de este capítulo?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0CF4B-EF74-4311-A58E-648164383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7" y="2249487"/>
            <a:ext cx="10855233" cy="1355862"/>
          </a:xfrm>
        </p:spPr>
        <p:txBody>
          <a:bodyPr>
            <a:normAutofit lnSpcReduction="10000"/>
          </a:bodyPr>
          <a:lstStyle/>
          <a:p>
            <a:r>
              <a:rPr lang="es-CL" dirty="0"/>
              <a:t>El planteamiento, con base en evidencia, de una </a:t>
            </a:r>
            <a:r>
              <a:rPr lang="es-CL" u="sng" dirty="0"/>
              <a:t>relación recíproca</a:t>
            </a:r>
            <a:r>
              <a:rPr lang="es-CL" dirty="0"/>
              <a:t> entre el aprendizaje de las ciencias naturales y de la salud y las habilidades de procesamiento visoespacial.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2822653-BB0B-4FBA-AAB0-ED3B0C8A9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665796"/>
              </p:ext>
            </p:extLst>
          </p:nvPr>
        </p:nvGraphicFramePr>
        <p:xfrm>
          <a:off x="1561737" y="19504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88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>
            <a:extLst>
              <a:ext uri="{FF2B5EF4-FFF2-40B4-BE49-F238E27FC236}">
                <a16:creationId xmlns:a16="http://schemas.microsoft.com/office/drawing/2014/main" id="{28A3A3B9-997D-4A03-90FD-7BAB2C8E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1FC32202-9DB3-4AA3-84CF-1815EE5B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93" name="Rectangle 5">
              <a:extLst>
                <a:ext uri="{FF2B5EF4-FFF2-40B4-BE49-F238E27FC236}">
                  <a16:creationId xmlns:a16="http://schemas.microsoft.com/office/drawing/2014/main" id="{610571FD-687E-4644-8056-769F83C3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6F88B2CF-ADC0-4A56-892C-000F69B18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0E45960F-3218-447D-883A-C08178DE9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8">
              <a:extLst>
                <a:ext uri="{FF2B5EF4-FFF2-40B4-BE49-F238E27FC236}">
                  <a16:creationId xmlns:a16="http://schemas.microsoft.com/office/drawing/2014/main" id="{1F453801-3FA6-4C22-A60E-BD42060BE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BF7A3FDF-EF1E-4416-93D8-BEEC2D272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A0262584-CA5B-40E4-9E09-F706814FB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2040526A-3336-4659-98D5-8081420A1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A96F4D67-AE70-4F26-936F-33B1EECE1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D0286AA7-8949-4283-A576-761C498ED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18191F3A-48A8-494E-9F62-D51AFC156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768EF614-CED7-4DD9-953A-597F461A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606F1DE5-83D5-4039-9A6D-EB25D3252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C06020DA-FF9F-4FB8-BB32-B9D8EFA39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id="{2795D7C4-DFEE-4662-86B5-CFB805A7B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9">
              <a:extLst>
                <a:ext uri="{FF2B5EF4-FFF2-40B4-BE49-F238E27FC236}">
                  <a16:creationId xmlns:a16="http://schemas.microsoft.com/office/drawing/2014/main" id="{81808701-AC94-4B89-BEF0-9ADD3C3EE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0">
              <a:extLst>
                <a:ext uri="{FF2B5EF4-FFF2-40B4-BE49-F238E27FC236}">
                  <a16:creationId xmlns:a16="http://schemas.microsoft.com/office/drawing/2014/main" id="{73B7EF27-3D88-4BBC-B168-39790455B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DB6DF57F-9E1D-4C2B-8018-505EED19D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3A927F03-78D5-4416-926D-45A7B7048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3">
              <a:extLst>
                <a:ext uri="{FF2B5EF4-FFF2-40B4-BE49-F238E27FC236}">
                  <a16:creationId xmlns:a16="http://schemas.microsoft.com/office/drawing/2014/main" id="{ADD58AFB-FAF7-4121-B559-BEB987523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4">
              <a:extLst>
                <a:ext uri="{FF2B5EF4-FFF2-40B4-BE49-F238E27FC236}">
                  <a16:creationId xmlns:a16="http://schemas.microsoft.com/office/drawing/2014/main" id="{68EE3C08-B83B-46C8-9D96-E7FB7EA41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FD021DD5-2C00-4FF3-8DD9-1B39F3C06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348C6317-3127-400A-B4A7-48F1DB5DF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3172227C-EC8B-4221-88C4-1D3B4401D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5511E763-C729-4F3F-8F23-BA0C2490B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561F5B46-071F-45A5-B5CC-F46EDB1AC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AED43814-B7B1-4BB4-950C-590667FB1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C415CA85-B951-4B2F-9EEA-22EE10728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id="{53558B9E-293E-41A2-83C3-9D850825E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Rectangle 33">
              <a:extLst>
                <a:ext uri="{FF2B5EF4-FFF2-40B4-BE49-F238E27FC236}">
                  <a16:creationId xmlns:a16="http://schemas.microsoft.com/office/drawing/2014/main" id="{88ACCEEA-CE41-4CC3-8DCD-E50BD48D4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id="{5E0C103C-AE76-4E6D-BC01-38DE5C5C3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id="{64E447C7-C1C5-499C-BFCF-4267C4022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id="{11D27CBD-D97C-4C8A-8B9F-12039830E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7">
              <a:extLst>
                <a:ext uri="{FF2B5EF4-FFF2-40B4-BE49-F238E27FC236}">
                  <a16:creationId xmlns:a16="http://schemas.microsoft.com/office/drawing/2014/main" id="{0277E892-FF91-4A92-B6E8-56CD11678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id="{754DA1E7-F0A0-493A-853E-948B8381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9">
              <a:extLst>
                <a:ext uri="{FF2B5EF4-FFF2-40B4-BE49-F238E27FC236}">
                  <a16:creationId xmlns:a16="http://schemas.microsoft.com/office/drawing/2014/main" id="{00F63C47-C769-464A-AA57-B7AEE8CD5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40">
              <a:extLst>
                <a:ext uri="{FF2B5EF4-FFF2-40B4-BE49-F238E27FC236}">
                  <a16:creationId xmlns:a16="http://schemas.microsoft.com/office/drawing/2014/main" id="{7EFBD469-737A-434F-B848-A89333AD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1">
              <a:extLst>
                <a:ext uri="{FF2B5EF4-FFF2-40B4-BE49-F238E27FC236}">
                  <a16:creationId xmlns:a16="http://schemas.microsoft.com/office/drawing/2014/main" id="{4396DA9A-8E7D-445A-B7E0-92D16F1F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42">
              <a:extLst>
                <a:ext uri="{FF2B5EF4-FFF2-40B4-BE49-F238E27FC236}">
                  <a16:creationId xmlns:a16="http://schemas.microsoft.com/office/drawing/2014/main" id="{B3702C58-7DD4-4725-95BD-DF151FF2D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43">
              <a:extLst>
                <a:ext uri="{FF2B5EF4-FFF2-40B4-BE49-F238E27FC236}">
                  <a16:creationId xmlns:a16="http://schemas.microsoft.com/office/drawing/2014/main" id="{089E3BA3-84FA-412A-8EC1-2C2B57572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4">
              <a:extLst>
                <a:ext uri="{FF2B5EF4-FFF2-40B4-BE49-F238E27FC236}">
                  <a16:creationId xmlns:a16="http://schemas.microsoft.com/office/drawing/2014/main" id="{A6630E8E-3552-44DC-819B-0E2FD0854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45">
              <a:extLst>
                <a:ext uri="{FF2B5EF4-FFF2-40B4-BE49-F238E27FC236}">
                  <a16:creationId xmlns:a16="http://schemas.microsoft.com/office/drawing/2014/main" id="{2705026F-757A-46C6-8C54-39E3487B0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46">
              <a:extLst>
                <a:ext uri="{FF2B5EF4-FFF2-40B4-BE49-F238E27FC236}">
                  <a16:creationId xmlns:a16="http://schemas.microsoft.com/office/drawing/2014/main" id="{124A7C73-AEF0-4334-8873-E7789302A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329C97BB-5852-4D46-8DA8-1C087CD3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335FCF3A-450B-47A5-BE9D-AE3D309BF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9E9E6BCB-71C3-4ED2-B1F4-539AF8FB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0">
              <a:extLst>
                <a:ext uri="{FF2B5EF4-FFF2-40B4-BE49-F238E27FC236}">
                  <a16:creationId xmlns:a16="http://schemas.microsoft.com/office/drawing/2014/main" id="{C016E9A5-3CFD-4181-BE3C-B2ED7C8A4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1">
              <a:extLst>
                <a:ext uri="{FF2B5EF4-FFF2-40B4-BE49-F238E27FC236}">
                  <a16:creationId xmlns:a16="http://schemas.microsoft.com/office/drawing/2014/main" id="{472B18E9-A7CC-4AFE-9270-034E35211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2">
              <a:extLst>
                <a:ext uri="{FF2B5EF4-FFF2-40B4-BE49-F238E27FC236}">
                  <a16:creationId xmlns:a16="http://schemas.microsoft.com/office/drawing/2014/main" id="{7E034710-8BA8-4821-8424-C2C42477A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3">
              <a:extLst>
                <a:ext uri="{FF2B5EF4-FFF2-40B4-BE49-F238E27FC236}">
                  <a16:creationId xmlns:a16="http://schemas.microsoft.com/office/drawing/2014/main" id="{AA9C27DD-0841-41D8-88B9-1E20E498B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4">
              <a:extLst>
                <a:ext uri="{FF2B5EF4-FFF2-40B4-BE49-F238E27FC236}">
                  <a16:creationId xmlns:a16="http://schemas.microsoft.com/office/drawing/2014/main" id="{7AC72B37-137C-43B1-B632-F250FD4F1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5">
              <a:extLst>
                <a:ext uri="{FF2B5EF4-FFF2-40B4-BE49-F238E27FC236}">
                  <a16:creationId xmlns:a16="http://schemas.microsoft.com/office/drawing/2014/main" id="{41100148-06A9-4714-8114-BCEAB1E25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56">
              <a:extLst>
                <a:ext uri="{FF2B5EF4-FFF2-40B4-BE49-F238E27FC236}">
                  <a16:creationId xmlns:a16="http://schemas.microsoft.com/office/drawing/2014/main" id="{7732C5A7-3350-4B61-9B93-42692B1FD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57">
              <a:extLst>
                <a:ext uri="{FF2B5EF4-FFF2-40B4-BE49-F238E27FC236}">
                  <a16:creationId xmlns:a16="http://schemas.microsoft.com/office/drawing/2014/main" id="{A3ADE33B-8A92-4478-800D-8E1A731AB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58">
              <a:extLst>
                <a:ext uri="{FF2B5EF4-FFF2-40B4-BE49-F238E27FC236}">
                  <a16:creationId xmlns:a16="http://schemas.microsoft.com/office/drawing/2014/main" id="{AA064BDA-F472-40E5-91F0-CC69B60E6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C653143-5AE8-4211-B776-06B4AC26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9" name="Rectangle 148">
              <a:extLst>
                <a:ext uri="{FF2B5EF4-FFF2-40B4-BE49-F238E27FC236}">
                  <a16:creationId xmlns:a16="http://schemas.microsoft.com/office/drawing/2014/main" id="{5EFE863F-5874-436B-B199-2B7F7E983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Picture 2">
              <a:extLst>
                <a:ext uri="{FF2B5EF4-FFF2-40B4-BE49-F238E27FC236}">
                  <a16:creationId xmlns:a16="http://schemas.microsoft.com/office/drawing/2014/main" id="{3B9EBA0D-67A3-4D11-9B42-FE25160A8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B0F19A0A-370C-4A72-9E80-10D45250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848" y="1658937"/>
            <a:ext cx="3268389" cy="41052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relaciona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argumento</a:t>
            </a:r>
            <a:r>
              <a:rPr lang="en-US" dirty="0"/>
              <a:t> con </a:t>
            </a:r>
            <a:r>
              <a:rPr lang="en-US" dirty="0" err="1"/>
              <a:t>equidad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educación</a:t>
            </a:r>
            <a:r>
              <a:rPr lang="en-US" dirty="0"/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DC0231-89FA-4E6E-8E40-85FA9951C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8" r="8130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891FE4B-61A9-42DF-A330-3B56084E1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55C06DF8-16D9-4100-8F19-6138E4878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5A220D21-8D78-4507-B06C-3EBF9F90D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A406E0E6-65AD-45FD-BE98-0C4F9B72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Rectangle 8">
              <a:extLst>
                <a:ext uri="{FF2B5EF4-FFF2-40B4-BE49-F238E27FC236}">
                  <a16:creationId xmlns:a16="http://schemas.microsoft.com/office/drawing/2014/main" id="{B422238B-037C-4733-9958-315F80130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6894D98B-2AB3-4EE5-9D99-5B55F2EF5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10">
              <a:extLst>
                <a:ext uri="{FF2B5EF4-FFF2-40B4-BE49-F238E27FC236}">
                  <a16:creationId xmlns:a16="http://schemas.microsoft.com/office/drawing/2014/main" id="{6261F6E4-9C94-4CB8-BD31-A52898EC0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11">
              <a:extLst>
                <a:ext uri="{FF2B5EF4-FFF2-40B4-BE49-F238E27FC236}">
                  <a16:creationId xmlns:a16="http://schemas.microsoft.com/office/drawing/2014/main" id="{70AAEE8E-8662-4D53-A5DD-B1F06BB88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12">
              <a:extLst>
                <a:ext uri="{FF2B5EF4-FFF2-40B4-BE49-F238E27FC236}">
                  <a16:creationId xmlns:a16="http://schemas.microsoft.com/office/drawing/2014/main" id="{56556915-24F2-4763-B1C4-5EC4D88B2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7DB216B0-A0C8-4821-8B3A-8586E20D3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4">
              <a:extLst>
                <a:ext uri="{FF2B5EF4-FFF2-40B4-BE49-F238E27FC236}">
                  <a16:creationId xmlns:a16="http://schemas.microsoft.com/office/drawing/2014/main" id="{371F5B52-A9CA-427B-80AF-E3E2FC16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37605C87-6944-464E-9346-ECE05A2F3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D9B10FBC-A53E-49E5-B4B5-0F1693E7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678A97F0-80A4-4CF6-BA3B-39711CDC8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368FE33B-BECA-4569-8935-FDF768269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178FC4D9-8FA2-4D43-88A3-C6CA77F7E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A0F5B6D2-8E3D-4AFC-94F6-31D56AE98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648A1A6D-A373-4C68-98B1-59E22EE57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EFAFD9D9-A0EF-401D-8D0E-4ED053C25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id="{763EF4A2-514F-4CD3-9ED0-ECA0C408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24">
              <a:extLst>
                <a:ext uri="{FF2B5EF4-FFF2-40B4-BE49-F238E27FC236}">
                  <a16:creationId xmlns:a16="http://schemas.microsoft.com/office/drawing/2014/main" id="{215871AE-0060-4394-8446-D47CF3CAB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25">
              <a:extLst>
                <a:ext uri="{FF2B5EF4-FFF2-40B4-BE49-F238E27FC236}">
                  <a16:creationId xmlns:a16="http://schemas.microsoft.com/office/drawing/2014/main" id="{C84D0DA4-2C7F-496D-BC3A-5EBB91445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6">
              <a:extLst>
                <a:ext uri="{FF2B5EF4-FFF2-40B4-BE49-F238E27FC236}">
                  <a16:creationId xmlns:a16="http://schemas.microsoft.com/office/drawing/2014/main" id="{38269078-B40F-4714-BCAF-8E557E1B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7">
              <a:extLst>
                <a:ext uri="{FF2B5EF4-FFF2-40B4-BE49-F238E27FC236}">
                  <a16:creationId xmlns:a16="http://schemas.microsoft.com/office/drawing/2014/main" id="{E6E24B2B-3723-4CB3-8EC0-0139577C6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28">
              <a:extLst>
                <a:ext uri="{FF2B5EF4-FFF2-40B4-BE49-F238E27FC236}">
                  <a16:creationId xmlns:a16="http://schemas.microsoft.com/office/drawing/2014/main" id="{2073D418-4752-4043-9A9A-922CA2802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29">
              <a:extLst>
                <a:ext uri="{FF2B5EF4-FFF2-40B4-BE49-F238E27FC236}">
                  <a16:creationId xmlns:a16="http://schemas.microsoft.com/office/drawing/2014/main" id="{613EBF6C-3651-4B57-95D5-EED08152E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30">
              <a:extLst>
                <a:ext uri="{FF2B5EF4-FFF2-40B4-BE49-F238E27FC236}">
                  <a16:creationId xmlns:a16="http://schemas.microsoft.com/office/drawing/2014/main" id="{581AD3B9-AF03-44AE-9437-F99ACF12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31">
              <a:extLst>
                <a:ext uri="{FF2B5EF4-FFF2-40B4-BE49-F238E27FC236}">
                  <a16:creationId xmlns:a16="http://schemas.microsoft.com/office/drawing/2014/main" id="{9FE2F9BF-9683-41C4-8B67-BD9E8B72F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32">
              <a:extLst>
                <a:ext uri="{FF2B5EF4-FFF2-40B4-BE49-F238E27FC236}">
                  <a16:creationId xmlns:a16="http://schemas.microsoft.com/office/drawing/2014/main" id="{374ABA64-38E0-45C4-8BC9-DAFB9F02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Rectangle 33">
              <a:extLst>
                <a:ext uri="{FF2B5EF4-FFF2-40B4-BE49-F238E27FC236}">
                  <a16:creationId xmlns:a16="http://schemas.microsoft.com/office/drawing/2014/main" id="{DE3A8BCC-3396-43D2-83E7-69FA7109A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2" name="Freeform 34">
              <a:extLst>
                <a:ext uri="{FF2B5EF4-FFF2-40B4-BE49-F238E27FC236}">
                  <a16:creationId xmlns:a16="http://schemas.microsoft.com/office/drawing/2014/main" id="{B7BD167E-B771-45E0-8B6C-6BBF975FF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35">
              <a:extLst>
                <a:ext uri="{FF2B5EF4-FFF2-40B4-BE49-F238E27FC236}">
                  <a16:creationId xmlns:a16="http://schemas.microsoft.com/office/drawing/2014/main" id="{69FDD2A7-16E2-4E51-98B5-0D297BC3B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36">
              <a:extLst>
                <a:ext uri="{FF2B5EF4-FFF2-40B4-BE49-F238E27FC236}">
                  <a16:creationId xmlns:a16="http://schemas.microsoft.com/office/drawing/2014/main" id="{D4963E27-1DE7-48C0-A479-7136D899E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12B40F-3DC3-4EB4-97CB-C0ED18FB2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38">
              <a:extLst>
                <a:ext uri="{FF2B5EF4-FFF2-40B4-BE49-F238E27FC236}">
                  <a16:creationId xmlns:a16="http://schemas.microsoft.com/office/drawing/2014/main" id="{B189F9A6-1D5A-4369-B262-0E201E0B4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39">
              <a:extLst>
                <a:ext uri="{FF2B5EF4-FFF2-40B4-BE49-F238E27FC236}">
                  <a16:creationId xmlns:a16="http://schemas.microsoft.com/office/drawing/2014/main" id="{1AE562C3-253B-4C0D-B4F6-3788E45D0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40">
              <a:extLst>
                <a:ext uri="{FF2B5EF4-FFF2-40B4-BE49-F238E27FC236}">
                  <a16:creationId xmlns:a16="http://schemas.microsoft.com/office/drawing/2014/main" id="{37B75FAF-A403-4416-8819-1BA41E8C2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41">
              <a:extLst>
                <a:ext uri="{FF2B5EF4-FFF2-40B4-BE49-F238E27FC236}">
                  <a16:creationId xmlns:a16="http://schemas.microsoft.com/office/drawing/2014/main" id="{133F3EBE-BDAB-4DA9-82F6-B3EEF0CC6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42">
              <a:extLst>
                <a:ext uri="{FF2B5EF4-FFF2-40B4-BE49-F238E27FC236}">
                  <a16:creationId xmlns:a16="http://schemas.microsoft.com/office/drawing/2014/main" id="{112F476B-DBD2-4149-BA6F-DEDAA823F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43">
              <a:extLst>
                <a:ext uri="{FF2B5EF4-FFF2-40B4-BE49-F238E27FC236}">
                  <a16:creationId xmlns:a16="http://schemas.microsoft.com/office/drawing/2014/main" id="{7CD3DB17-FD49-4367-9459-E250C0725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44">
              <a:extLst>
                <a:ext uri="{FF2B5EF4-FFF2-40B4-BE49-F238E27FC236}">
                  <a16:creationId xmlns:a16="http://schemas.microsoft.com/office/drawing/2014/main" id="{6B9429B2-21CB-49F0-AC65-1B62C5A08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Rectangle 45">
              <a:extLst>
                <a:ext uri="{FF2B5EF4-FFF2-40B4-BE49-F238E27FC236}">
                  <a16:creationId xmlns:a16="http://schemas.microsoft.com/office/drawing/2014/main" id="{F7D411EA-E62A-4F7A-845B-EF913A699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4" name="Freeform 46">
              <a:extLst>
                <a:ext uri="{FF2B5EF4-FFF2-40B4-BE49-F238E27FC236}">
                  <a16:creationId xmlns:a16="http://schemas.microsoft.com/office/drawing/2014/main" id="{2C167F54-3037-4CE8-B39C-C58F251F3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47">
              <a:extLst>
                <a:ext uri="{FF2B5EF4-FFF2-40B4-BE49-F238E27FC236}">
                  <a16:creationId xmlns:a16="http://schemas.microsoft.com/office/drawing/2014/main" id="{57D211E8-F701-4000-BD38-5226DC7D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48">
              <a:extLst>
                <a:ext uri="{FF2B5EF4-FFF2-40B4-BE49-F238E27FC236}">
                  <a16:creationId xmlns:a16="http://schemas.microsoft.com/office/drawing/2014/main" id="{2862ECA4-0570-47EA-B540-1912DFCD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49">
              <a:extLst>
                <a:ext uri="{FF2B5EF4-FFF2-40B4-BE49-F238E27FC236}">
                  <a16:creationId xmlns:a16="http://schemas.microsoft.com/office/drawing/2014/main" id="{C49C807F-44F0-4A52-8D62-1038B1A09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50">
              <a:extLst>
                <a:ext uri="{FF2B5EF4-FFF2-40B4-BE49-F238E27FC236}">
                  <a16:creationId xmlns:a16="http://schemas.microsoft.com/office/drawing/2014/main" id="{71035AB6-F465-4A2B-A73E-6DFFD89F9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51">
              <a:extLst>
                <a:ext uri="{FF2B5EF4-FFF2-40B4-BE49-F238E27FC236}">
                  <a16:creationId xmlns:a16="http://schemas.microsoft.com/office/drawing/2014/main" id="{DEC2094E-329B-4F76-843A-19E6ACEA9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52">
              <a:extLst>
                <a:ext uri="{FF2B5EF4-FFF2-40B4-BE49-F238E27FC236}">
                  <a16:creationId xmlns:a16="http://schemas.microsoft.com/office/drawing/2014/main" id="{47030EB8-876C-4010-8B04-F31D73C3F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53">
              <a:extLst>
                <a:ext uri="{FF2B5EF4-FFF2-40B4-BE49-F238E27FC236}">
                  <a16:creationId xmlns:a16="http://schemas.microsoft.com/office/drawing/2014/main" id="{FFA1155F-B738-4412-AB94-68FDD10A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54">
              <a:extLst>
                <a:ext uri="{FF2B5EF4-FFF2-40B4-BE49-F238E27FC236}">
                  <a16:creationId xmlns:a16="http://schemas.microsoft.com/office/drawing/2014/main" id="{E5AADADE-4A85-4AE7-8DEC-D0E6FB478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55">
              <a:extLst>
                <a:ext uri="{FF2B5EF4-FFF2-40B4-BE49-F238E27FC236}">
                  <a16:creationId xmlns:a16="http://schemas.microsoft.com/office/drawing/2014/main" id="{65F819B4-4820-47A5-981D-6D26399B8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56">
              <a:extLst>
                <a:ext uri="{FF2B5EF4-FFF2-40B4-BE49-F238E27FC236}">
                  <a16:creationId xmlns:a16="http://schemas.microsoft.com/office/drawing/2014/main" id="{0ED05087-846F-4C1B-9332-9DB0AF46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57">
              <a:extLst>
                <a:ext uri="{FF2B5EF4-FFF2-40B4-BE49-F238E27FC236}">
                  <a16:creationId xmlns:a16="http://schemas.microsoft.com/office/drawing/2014/main" id="{615265F9-6E54-4300-ACD7-0BD48ECF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58">
              <a:extLst>
                <a:ext uri="{FF2B5EF4-FFF2-40B4-BE49-F238E27FC236}">
                  <a16:creationId xmlns:a16="http://schemas.microsoft.com/office/drawing/2014/main" id="{84D144CE-5B21-4CAF-AC2D-C7CE35BCC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F906381-EE91-4FD9-86DD-DB96444A8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209" name="Freeform 32">
              <a:extLst>
                <a:ext uri="{FF2B5EF4-FFF2-40B4-BE49-F238E27FC236}">
                  <a16:creationId xmlns:a16="http://schemas.microsoft.com/office/drawing/2014/main" id="{B0E51D92-AF8A-4C19-9F4D-2E424A096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33">
              <a:extLst>
                <a:ext uri="{FF2B5EF4-FFF2-40B4-BE49-F238E27FC236}">
                  <a16:creationId xmlns:a16="http://schemas.microsoft.com/office/drawing/2014/main" id="{2506B591-9CB7-4EE1-8CBA-205487532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34">
              <a:extLst>
                <a:ext uri="{FF2B5EF4-FFF2-40B4-BE49-F238E27FC236}">
                  <a16:creationId xmlns:a16="http://schemas.microsoft.com/office/drawing/2014/main" id="{71646847-1C7E-48A7-BB14-C936C25C9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35">
              <a:extLst>
                <a:ext uri="{FF2B5EF4-FFF2-40B4-BE49-F238E27FC236}">
                  <a16:creationId xmlns:a16="http://schemas.microsoft.com/office/drawing/2014/main" id="{6D8B0F3E-13C0-47D8-B26C-E9C284DB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36">
              <a:extLst>
                <a:ext uri="{FF2B5EF4-FFF2-40B4-BE49-F238E27FC236}">
                  <a16:creationId xmlns:a16="http://schemas.microsoft.com/office/drawing/2014/main" id="{218ABFE5-7E6A-4D21-8CCF-4BCB8CAF7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37">
              <a:extLst>
                <a:ext uri="{FF2B5EF4-FFF2-40B4-BE49-F238E27FC236}">
                  <a16:creationId xmlns:a16="http://schemas.microsoft.com/office/drawing/2014/main" id="{EA77E6D1-CF16-41F5-8C38-81A13118D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38">
              <a:extLst>
                <a:ext uri="{FF2B5EF4-FFF2-40B4-BE49-F238E27FC236}">
                  <a16:creationId xmlns:a16="http://schemas.microsoft.com/office/drawing/2014/main" id="{2E65946D-A459-4DEE-A3B3-B7745E075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39">
              <a:extLst>
                <a:ext uri="{FF2B5EF4-FFF2-40B4-BE49-F238E27FC236}">
                  <a16:creationId xmlns:a16="http://schemas.microsoft.com/office/drawing/2014/main" id="{60532C1C-A69A-4D99-A36E-6110980A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40">
              <a:extLst>
                <a:ext uri="{FF2B5EF4-FFF2-40B4-BE49-F238E27FC236}">
                  <a16:creationId xmlns:a16="http://schemas.microsoft.com/office/drawing/2014/main" id="{F4902C81-C6EF-48BD-AD16-F7CA7AE95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Rectangle 41">
              <a:extLst>
                <a:ext uri="{FF2B5EF4-FFF2-40B4-BE49-F238E27FC236}">
                  <a16:creationId xmlns:a16="http://schemas.microsoft.com/office/drawing/2014/main" id="{6642965B-5129-4F0E-B30B-3EF22BB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37952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38BF4-0766-4C1B-AF8B-B03BF031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¿en qué niveles afecta mayormente?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F045D-39A1-4C85-8C3C-673EB34CC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El capítulo muestra de forma consistente que el procesamiento visoespacial es más importante en niveles de </a:t>
            </a:r>
            <a:r>
              <a:rPr lang="es-CL" u="sng" dirty="0"/>
              <a:t>desarrollo temprano</a:t>
            </a:r>
            <a:r>
              <a:rPr lang="es-CL" dirty="0"/>
              <a:t> de conocimiento o procedimientos científicos, o en aprendices novatos.</a:t>
            </a:r>
          </a:p>
          <a:p>
            <a:r>
              <a:rPr lang="es-CL" dirty="0"/>
              <a:t>De hecho, cuando los estudiantes no tienen un conocimiento suficiente, se apoyan más en </a:t>
            </a:r>
            <a:r>
              <a:rPr lang="es-CL" u="sng" dirty="0"/>
              <a:t>habilidades visoespaciales para ser exitosos</a:t>
            </a:r>
            <a:r>
              <a:rPr lang="es-CL" dirty="0"/>
              <a:t> en sus áreas.</a:t>
            </a:r>
          </a:p>
          <a:p>
            <a:r>
              <a:rPr lang="es-CL" dirty="0"/>
              <a:t>En la interpretación de información que se presenta en </a:t>
            </a:r>
            <a:r>
              <a:rPr lang="es-CL" u="sng" dirty="0"/>
              <a:t>gráficos o imágenes</a:t>
            </a:r>
          </a:p>
          <a:p>
            <a:pPr lvl="1"/>
            <a:r>
              <a:rPr lang="es-CL" dirty="0"/>
              <a:t>Relevancia en la alfabetización de todos los ciudadanos </a:t>
            </a:r>
          </a:p>
        </p:txBody>
      </p:sp>
    </p:spTree>
    <p:extLst>
      <p:ext uri="{BB962C8B-B14F-4D97-AF65-F5344CB8AC3E}">
        <p14:creationId xmlns:p14="http://schemas.microsoft.com/office/powerpoint/2010/main" val="150977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0C693-7E94-489B-ABB2-FACA7036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243133"/>
            <a:ext cx="10776857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¿Qué nos dice la investigación sobre Oportunidades para desarrollar habilidades visoespaciales?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40438-B828-4CAA-8105-F2E72BB2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8143"/>
            <a:ext cx="9905999" cy="3541714"/>
          </a:xfrm>
        </p:spPr>
        <p:txBody>
          <a:bodyPr/>
          <a:lstStyle/>
          <a:p>
            <a:r>
              <a:rPr lang="es-CL" dirty="0"/>
              <a:t>Se encuentran altamente determinadas por la creencias del hogar, juegos, preferencias de los(as) cuidadores(as), la orientación a deportes, etc. (CAP. 3)</a:t>
            </a:r>
          </a:p>
          <a:p>
            <a:r>
              <a:rPr lang="es-CL" dirty="0"/>
              <a:t>Se relacionan con los estereotipos de género (CAP. 4)</a:t>
            </a:r>
          </a:p>
          <a:p>
            <a:r>
              <a:rPr lang="es-CL" dirty="0"/>
              <a:t>Se constituyen en patrones dentro de la sala de clases (Cabello y </a:t>
            </a:r>
            <a:r>
              <a:rPr lang="es-CL" dirty="0" err="1"/>
              <a:t>Topping</a:t>
            </a:r>
            <a:r>
              <a:rPr lang="es-CL" dirty="0"/>
              <a:t>, 2018)</a:t>
            </a:r>
          </a:p>
          <a:p>
            <a:r>
              <a:rPr lang="es-CL" dirty="0"/>
              <a:t>Podrían ser fuente de inequidades o alternativas de reducción de éstas (</a:t>
            </a:r>
            <a:r>
              <a:rPr lang="es-CL" dirty="0" err="1"/>
              <a:t>Kahle</a:t>
            </a:r>
            <a:r>
              <a:rPr lang="es-CL" dirty="0"/>
              <a:t> y </a:t>
            </a:r>
            <a:r>
              <a:rPr lang="es-CL" dirty="0" err="1"/>
              <a:t>Lakes</a:t>
            </a:r>
            <a:r>
              <a:rPr lang="es-CL" dirty="0"/>
              <a:t>, 1983)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57F7C0B-629F-4A25-B542-3DE689E8E398}"/>
              </a:ext>
            </a:extLst>
          </p:cNvPr>
          <p:cNvSpPr/>
          <p:nvPr/>
        </p:nvSpPr>
        <p:spPr>
          <a:xfrm>
            <a:off x="1350417" y="5380672"/>
            <a:ext cx="10327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​</a:t>
            </a:r>
            <a:r>
              <a:rPr lang="en-AU" b="1" dirty="0">
                <a:solidFill>
                  <a:schemeClr val="bg1"/>
                </a:solidFill>
              </a:rPr>
              <a:t>Cabello, V.</a:t>
            </a:r>
            <a:r>
              <a:rPr lang="en-AU" dirty="0">
                <a:solidFill>
                  <a:schemeClr val="bg1"/>
                </a:solidFill>
              </a:rPr>
              <a:t> </a:t>
            </a:r>
            <a:r>
              <a:rPr lang="en-AU" b="1" dirty="0">
                <a:solidFill>
                  <a:schemeClr val="bg1"/>
                </a:solidFill>
              </a:rPr>
              <a:t>M. </a:t>
            </a:r>
            <a:r>
              <a:rPr lang="en-AU" dirty="0">
                <a:solidFill>
                  <a:schemeClr val="bg1"/>
                </a:solidFill>
              </a:rPr>
              <a:t>&amp; Topping, K. (2018) Making scientific concepts explicit through explanations: Simulations of a high-leverage practice in teacher education. </a:t>
            </a:r>
            <a:r>
              <a:rPr lang="en-AU" i="1" dirty="0">
                <a:solidFill>
                  <a:schemeClr val="bg1"/>
                </a:solidFill>
              </a:rPr>
              <a:t>International Journal of Cognitive Research in Science, Engineering and Education, 6</a:t>
            </a:r>
            <a:r>
              <a:rPr lang="en-AU" dirty="0">
                <a:solidFill>
                  <a:schemeClr val="bg1"/>
                </a:solidFill>
              </a:rPr>
              <a:t>(3), 35-47 </a:t>
            </a:r>
          </a:p>
          <a:p>
            <a:r>
              <a:rPr lang="en-US" dirty="0" err="1">
                <a:solidFill>
                  <a:schemeClr val="bg1"/>
                </a:solidFill>
              </a:rPr>
              <a:t>Kahle</a:t>
            </a:r>
            <a:r>
              <a:rPr lang="en-US" dirty="0">
                <a:solidFill>
                  <a:schemeClr val="bg1"/>
                </a:solidFill>
              </a:rPr>
              <a:t>, J. B., &amp; Lakes, M. K. (1983). The myth of equality in science classrooms. </a:t>
            </a:r>
            <a:r>
              <a:rPr lang="en-US" i="1" dirty="0">
                <a:solidFill>
                  <a:schemeClr val="bg1"/>
                </a:solidFill>
              </a:rPr>
              <a:t>Journal of Research in Science Teaching</a:t>
            </a:r>
            <a:r>
              <a:rPr lang="en-US" dirty="0">
                <a:solidFill>
                  <a:schemeClr val="bg1"/>
                </a:solidFill>
              </a:rPr>
              <a:t>, 20(2), 131-140.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2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CB53C-A8D3-43FD-A946-13D605D4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760041"/>
            <a:ext cx="9905998" cy="61351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Habilidades equivalentes pero oportunidades inequitativas para su desarrollo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E74C83-3C44-472A-BB07-7FA72EEE5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Las inequidades en educación en ciencias son transeccionales, la reducción de oportunidades </a:t>
            </a:r>
            <a:r>
              <a:rPr lang="es-CL" dirty="0" err="1"/>
              <a:t>afecya</a:t>
            </a:r>
            <a:r>
              <a:rPr lang="es-CL" dirty="0"/>
              <a:t> principalmente a niñas en edad </a:t>
            </a:r>
            <a:r>
              <a:rPr lang="es-CL" dirty="0" err="1"/>
              <a:t>pre-escolar</a:t>
            </a:r>
            <a:r>
              <a:rPr lang="es-CL" dirty="0"/>
              <a:t> y escolar, de género femenino. Si se cruza con otras variables de exclusión como raza, lengua, etnia, condición migratoria, se constituye en un problema mayor.</a:t>
            </a:r>
          </a:p>
          <a:p>
            <a:r>
              <a:rPr lang="es-CL" dirty="0"/>
              <a:t>Video la brecha de los sueños</a:t>
            </a:r>
          </a:p>
        </p:txBody>
      </p:sp>
    </p:spTree>
    <p:extLst>
      <p:ext uri="{BB962C8B-B14F-4D97-AF65-F5344CB8AC3E}">
        <p14:creationId xmlns:p14="http://schemas.microsoft.com/office/powerpoint/2010/main" val="199931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EA134-DA4B-4FCD-8A79-E9FD8F7BD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300152"/>
            <a:ext cx="8791575" cy="2387600"/>
          </a:xfrm>
        </p:spPr>
        <p:txBody>
          <a:bodyPr/>
          <a:lstStyle/>
          <a:p>
            <a:pPr algn="ctr"/>
            <a:r>
              <a:rPr lang="es-CL" dirty="0"/>
              <a:t>Presentación capítulo 3.</a:t>
            </a:r>
            <a:br>
              <a:rPr lang="es-CL" dirty="0"/>
            </a:br>
            <a:r>
              <a:rPr lang="es-CL" dirty="0"/>
              <a:t>educación en ciencias y procesamiento visoespacial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0EBA98B-39A7-455E-8AA5-7863175F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824" y="2806883"/>
            <a:ext cx="8791575" cy="1655762"/>
          </a:xfrm>
        </p:spPr>
        <p:txBody>
          <a:bodyPr/>
          <a:lstStyle/>
          <a:p>
            <a:r>
              <a:rPr lang="en-US" dirty="0"/>
              <a:t>Science Education and Visuospatial Processing (2019). </a:t>
            </a:r>
            <a:r>
              <a:rPr lang="en-US" dirty="0" err="1"/>
              <a:t>En</a:t>
            </a:r>
            <a:r>
              <a:rPr lang="en-US" dirty="0"/>
              <a:t> Castro-Alonso, Juan Cristóbal. Visuospatial processing for education in health and natural </a:t>
            </a:r>
            <a:r>
              <a:rPr lang="en-US" dirty="0" err="1"/>
              <a:t>sciencesCristobal</a:t>
            </a:r>
            <a:r>
              <a:rPr lang="en-US" dirty="0"/>
              <a:t> (ED). SPRINGER.</a:t>
            </a:r>
            <a:endParaRPr lang="es-CL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F699C2A-4B0F-4E56-90DA-3075D8965A4E}"/>
              </a:ext>
            </a:extLst>
          </p:cNvPr>
          <p:cNvSpPr txBox="1">
            <a:spLocks/>
          </p:cNvSpPr>
          <p:nvPr/>
        </p:nvSpPr>
        <p:spPr>
          <a:xfrm>
            <a:off x="2747283" y="4013813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600" b="1" dirty="0">
              <a:solidFill>
                <a:schemeClr val="bg1"/>
              </a:solidFill>
            </a:endParaRPr>
          </a:p>
          <a:p>
            <a:r>
              <a:rPr lang="es-CL" b="1" dirty="0">
                <a:solidFill>
                  <a:schemeClr val="bg1"/>
                </a:solidFill>
              </a:rPr>
              <a:t>Valeria M. cabello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Facultad de educación 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Pontificia universidad católica de Chile</a:t>
            </a:r>
          </a:p>
          <a:p>
            <a:r>
              <a:rPr lang="es-CL" sz="1600" b="1" dirty="0">
                <a:solidFill>
                  <a:schemeClr val="bg1"/>
                </a:solidFill>
              </a:rPr>
              <a:t>vmcabello@uc.cl</a:t>
            </a:r>
          </a:p>
        </p:txBody>
      </p:sp>
    </p:spTree>
    <p:extLst>
      <p:ext uri="{BB962C8B-B14F-4D97-AF65-F5344CB8AC3E}">
        <p14:creationId xmlns:p14="http://schemas.microsoft.com/office/powerpoint/2010/main" val="3569207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Circuito</vt:lpstr>
      <vt:lpstr>Presentación capítulo 3. educación en ciencias y procesamiento visoespacial</vt:lpstr>
      <vt:lpstr>CONTEXTO</vt:lpstr>
      <vt:lpstr>¿cuál es el avance de este capítulo?</vt:lpstr>
      <vt:lpstr>¿cómo se relaciona este argumento con equidad en educación?</vt:lpstr>
      <vt:lpstr>¿en qué niveles afecta mayormente?</vt:lpstr>
      <vt:lpstr>¿Qué nos dice la investigación sobre Oportunidades para desarrollar habilidades visoespaciales?</vt:lpstr>
      <vt:lpstr>Habilidades equivalentes pero oportunidades inequitativas para su desarrollo</vt:lpstr>
      <vt:lpstr>Presentación capítulo 3. educación en ciencias y procesamiento visoespacial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reformulación programa pequeños científicos</dc:title>
  <dc:creator>Valeria Cabello González</dc:creator>
  <cp:lastModifiedBy>Valeria Cabello González</cp:lastModifiedBy>
  <cp:revision>20</cp:revision>
  <dcterms:created xsi:type="dcterms:W3CDTF">2019-05-18T20:00:24Z</dcterms:created>
  <dcterms:modified xsi:type="dcterms:W3CDTF">2020-01-15T12:12:41Z</dcterms:modified>
</cp:coreProperties>
</file>