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62" r:id="rId5"/>
    <p:sldId id="276" r:id="rId6"/>
    <p:sldId id="258" r:id="rId7"/>
    <p:sldId id="259" r:id="rId8"/>
    <p:sldId id="261" r:id="rId9"/>
    <p:sldId id="260" r:id="rId10"/>
    <p:sldId id="263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5346"/>
  </p:normalViewPr>
  <p:slideViewPr>
    <p:cSldViewPr snapToGrid="0">
      <p:cViewPr varScale="1">
        <p:scale>
          <a:sx n="113" d="100"/>
          <a:sy n="113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5EF47A-D6B8-E145-8FDA-6BB5D01EBC3C}" type="doc">
      <dgm:prSet loTypeId="urn:microsoft.com/office/officeart/2005/8/layout/default" loCatId="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s-MX"/>
        </a:p>
      </dgm:t>
    </dgm:pt>
    <dgm:pt modelId="{B8C90D80-44D8-9F49-9785-FB24C5B8AFCB}">
      <dgm:prSet phldrT="[Texto]" custT="1"/>
      <dgm:spPr/>
      <dgm:t>
        <a:bodyPr/>
        <a:lstStyle/>
        <a:p>
          <a:r>
            <a:rPr lang="es-MX" sz="1400" dirty="0"/>
            <a:t>Confianza con el director (Ndoye et al., 2010)</a:t>
          </a:r>
        </a:p>
      </dgm:t>
    </dgm:pt>
    <dgm:pt modelId="{0DEDD22C-7EFF-A84B-89C6-1F43ACF13087}" type="parTrans" cxnId="{73B4EC5C-2DC3-2A4C-ACE2-B17F47D230AE}">
      <dgm:prSet/>
      <dgm:spPr/>
      <dgm:t>
        <a:bodyPr/>
        <a:lstStyle/>
        <a:p>
          <a:endParaRPr lang="es-MX" sz="1400"/>
        </a:p>
      </dgm:t>
    </dgm:pt>
    <dgm:pt modelId="{35D488FA-BDA1-974B-97F3-24168805C47E}" type="sibTrans" cxnId="{73B4EC5C-2DC3-2A4C-ACE2-B17F47D230AE}">
      <dgm:prSet/>
      <dgm:spPr/>
      <dgm:t>
        <a:bodyPr/>
        <a:lstStyle/>
        <a:p>
          <a:endParaRPr lang="es-MX" sz="1400"/>
        </a:p>
      </dgm:t>
    </dgm:pt>
    <dgm:pt modelId="{8CA7212B-2310-E146-8A9E-A9E8F8C0AA03}">
      <dgm:prSet phldrT="[Texto]" custT="1"/>
      <dgm:spPr/>
      <dgm:t>
        <a:bodyPr/>
        <a:lstStyle/>
        <a:p>
          <a:r>
            <a:rPr lang="es-MX" sz="1400" dirty="0"/>
            <a:t>Desarrollo de comunicación (Ingersoll &amp; May, 2012)</a:t>
          </a:r>
        </a:p>
      </dgm:t>
    </dgm:pt>
    <dgm:pt modelId="{5524A199-67B1-8442-A895-3405754CA21D}" type="parTrans" cxnId="{92387182-9F57-144A-A165-E220759EA3AD}">
      <dgm:prSet/>
      <dgm:spPr/>
      <dgm:t>
        <a:bodyPr/>
        <a:lstStyle/>
        <a:p>
          <a:endParaRPr lang="es-MX" sz="1400"/>
        </a:p>
      </dgm:t>
    </dgm:pt>
    <dgm:pt modelId="{582CAF6F-8761-4B48-8E7B-4D1B6AB2885F}" type="sibTrans" cxnId="{92387182-9F57-144A-A165-E220759EA3AD}">
      <dgm:prSet/>
      <dgm:spPr/>
      <dgm:t>
        <a:bodyPr/>
        <a:lstStyle/>
        <a:p>
          <a:endParaRPr lang="es-MX" sz="1400"/>
        </a:p>
      </dgm:t>
    </dgm:pt>
    <dgm:pt modelId="{E06DB0C9-7CE7-7A42-ABF9-C0DB7E5542AC}">
      <dgm:prSet phldrT="[Texto]" custT="1"/>
      <dgm:spPr/>
      <dgm:t>
        <a:bodyPr/>
        <a:lstStyle/>
        <a:p>
          <a:r>
            <a:rPr lang="es-MX" sz="1400" dirty="0"/>
            <a:t>Promoción del desarrollo profesional (Hancock &amp; Scherff, 2010)</a:t>
          </a:r>
        </a:p>
      </dgm:t>
    </dgm:pt>
    <dgm:pt modelId="{DD108F4D-6983-3746-B563-91113B2BED1C}" type="parTrans" cxnId="{6E54D4E9-3757-0346-9E4A-B80E74C4D677}">
      <dgm:prSet/>
      <dgm:spPr/>
      <dgm:t>
        <a:bodyPr/>
        <a:lstStyle/>
        <a:p>
          <a:endParaRPr lang="es-MX" sz="1400"/>
        </a:p>
      </dgm:t>
    </dgm:pt>
    <dgm:pt modelId="{4EAE453B-5021-6344-B9DA-5BBCF98013F9}" type="sibTrans" cxnId="{6E54D4E9-3757-0346-9E4A-B80E74C4D677}">
      <dgm:prSet/>
      <dgm:spPr/>
      <dgm:t>
        <a:bodyPr/>
        <a:lstStyle/>
        <a:p>
          <a:endParaRPr lang="es-MX" sz="1400"/>
        </a:p>
      </dgm:t>
    </dgm:pt>
    <dgm:pt modelId="{92EB1C12-1E4A-6042-901C-FA5A4E394D2F}">
      <dgm:prSet phldrT="[Texto]" custT="1"/>
      <dgm:spPr/>
      <dgm:t>
        <a:bodyPr/>
        <a:lstStyle/>
        <a:p>
          <a:r>
            <a:rPr lang="es-MX" sz="1400" dirty="0"/>
            <a:t>Soporte organizacional para fomanter compromiso (Ford et al., 2019)</a:t>
          </a:r>
        </a:p>
      </dgm:t>
    </dgm:pt>
    <dgm:pt modelId="{6E61D799-A667-D840-BF4F-075C170DC927}" type="parTrans" cxnId="{9075993C-6BED-6348-ACA4-E2187F48E0C3}">
      <dgm:prSet/>
      <dgm:spPr/>
      <dgm:t>
        <a:bodyPr/>
        <a:lstStyle/>
        <a:p>
          <a:endParaRPr lang="es-MX" sz="1400"/>
        </a:p>
      </dgm:t>
    </dgm:pt>
    <dgm:pt modelId="{51CA83AA-48F1-1544-B889-F50014743415}" type="sibTrans" cxnId="{9075993C-6BED-6348-ACA4-E2187F48E0C3}">
      <dgm:prSet/>
      <dgm:spPr/>
      <dgm:t>
        <a:bodyPr/>
        <a:lstStyle/>
        <a:p>
          <a:endParaRPr lang="es-MX" sz="1400"/>
        </a:p>
      </dgm:t>
    </dgm:pt>
    <dgm:pt modelId="{C20036D2-1717-E642-8E72-7E4466831CB5}">
      <dgm:prSet phldrT="[Texto]" custT="1"/>
      <dgm:spPr/>
      <dgm:t>
        <a:bodyPr/>
        <a:lstStyle/>
        <a:p>
          <a:r>
            <a:rPr lang="es-MX" sz="1400" dirty="0"/>
            <a:t>Foco instruccional (Qadach et al., 2019)</a:t>
          </a:r>
        </a:p>
      </dgm:t>
    </dgm:pt>
    <dgm:pt modelId="{2FA6DB72-323B-7346-BBB3-FF32D8884DD7}" type="parTrans" cxnId="{CCCBA5A0-563B-FA43-9E3D-CC2C3BDDB76E}">
      <dgm:prSet/>
      <dgm:spPr/>
      <dgm:t>
        <a:bodyPr/>
        <a:lstStyle/>
        <a:p>
          <a:endParaRPr lang="es-MX" sz="1400"/>
        </a:p>
      </dgm:t>
    </dgm:pt>
    <dgm:pt modelId="{084ED3C1-1C4E-0E41-B257-24548DB0E879}" type="sibTrans" cxnId="{CCCBA5A0-563B-FA43-9E3D-CC2C3BDDB76E}">
      <dgm:prSet/>
      <dgm:spPr/>
      <dgm:t>
        <a:bodyPr/>
        <a:lstStyle/>
        <a:p>
          <a:endParaRPr lang="es-MX" sz="1400"/>
        </a:p>
      </dgm:t>
    </dgm:pt>
    <dgm:pt modelId="{60BA0DD7-340B-3F4F-AE8C-CC0BB1BE35BA}" type="pres">
      <dgm:prSet presAssocID="{2F5EF47A-D6B8-E145-8FDA-6BB5D01EBC3C}" presName="diagram" presStyleCnt="0">
        <dgm:presLayoutVars>
          <dgm:dir/>
          <dgm:resizeHandles val="exact"/>
        </dgm:presLayoutVars>
      </dgm:prSet>
      <dgm:spPr/>
    </dgm:pt>
    <dgm:pt modelId="{9C04AA23-B090-CB41-B4DF-25CA165ECF2F}" type="pres">
      <dgm:prSet presAssocID="{B8C90D80-44D8-9F49-9785-FB24C5B8AFCB}" presName="node" presStyleLbl="node1" presStyleIdx="0" presStyleCnt="5">
        <dgm:presLayoutVars>
          <dgm:bulletEnabled val="1"/>
        </dgm:presLayoutVars>
      </dgm:prSet>
      <dgm:spPr/>
    </dgm:pt>
    <dgm:pt modelId="{F8EAE6A3-DC15-A440-A7D8-D3A954A7993A}" type="pres">
      <dgm:prSet presAssocID="{35D488FA-BDA1-974B-97F3-24168805C47E}" presName="sibTrans" presStyleCnt="0"/>
      <dgm:spPr/>
    </dgm:pt>
    <dgm:pt modelId="{9F81A605-97E6-5948-BA15-F222A18040BF}" type="pres">
      <dgm:prSet presAssocID="{8CA7212B-2310-E146-8A9E-A9E8F8C0AA03}" presName="node" presStyleLbl="node1" presStyleIdx="1" presStyleCnt="5">
        <dgm:presLayoutVars>
          <dgm:bulletEnabled val="1"/>
        </dgm:presLayoutVars>
      </dgm:prSet>
      <dgm:spPr/>
    </dgm:pt>
    <dgm:pt modelId="{93567731-3675-9C44-B062-D3EE03F8B47A}" type="pres">
      <dgm:prSet presAssocID="{582CAF6F-8761-4B48-8E7B-4D1B6AB2885F}" presName="sibTrans" presStyleCnt="0"/>
      <dgm:spPr/>
    </dgm:pt>
    <dgm:pt modelId="{BC01B2F1-8DA5-DA4C-A783-9705FD808B45}" type="pres">
      <dgm:prSet presAssocID="{E06DB0C9-7CE7-7A42-ABF9-C0DB7E5542AC}" presName="node" presStyleLbl="node1" presStyleIdx="2" presStyleCnt="5">
        <dgm:presLayoutVars>
          <dgm:bulletEnabled val="1"/>
        </dgm:presLayoutVars>
      </dgm:prSet>
      <dgm:spPr/>
    </dgm:pt>
    <dgm:pt modelId="{3968C3CA-937F-344B-A24C-AE018B53EC28}" type="pres">
      <dgm:prSet presAssocID="{4EAE453B-5021-6344-B9DA-5BBCF98013F9}" presName="sibTrans" presStyleCnt="0"/>
      <dgm:spPr/>
    </dgm:pt>
    <dgm:pt modelId="{0BC19E3D-F36F-1A48-B495-52D98CABF96D}" type="pres">
      <dgm:prSet presAssocID="{92EB1C12-1E4A-6042-901C-FA5A4E394D2F}" presName="node" presStyleLbl="node1" presStyleIdx="3" presStyleCnt="5">
        <dgm:presLayoutVars>
          <dgm:bulletEnabled val="1"/>
        </dgm:presLayoutVars>
      </dgm:prSet>
      <dgm:spPr/>
    </dgm:pt>
    <dgm:pt modelId="{D1FE5EBD-BB76-AB46-8FDD-79C4EED263E7}" type="pres">
      <dgm:prSet presAssocID="{51CA83AA-48F1-1544-B889-F50014743415}" presName="sibTrans" presStyleCnt="0"/>
      <dgm:spPr/>
    </dgm:pt>
    <dgm:pt modelId="{06B984DC-E44B-DA48-A1DC-4E25DAA00AF0}" type="pres">
      <dgm:prSet presAssocID="{C20036D2-1717-E642-8E72-7E4466831CB5}" presName="node" presStyleLbl="node1" presStyleIdx="4" presStyleCnt="5">
        <dgm:presLayoutVars>
          <dgm:bulletEnabled val="1"/>
        </dgm:presLayoutVars>
      </dgm:prSet>
      <dgm:spPr/>
    </dgm:pt>
  </dgm:ptLst>
  <dgm:cxnLst>
    <dgm:cxn modelId="{AE4FDF01-5723-2C47-8F3E-D1721868AAA2}" type="presOf" srcId="{2F5EF47A-D6B8-E145-8FDA-6BB5D01EBC3C}" destId="{60BA0DD7-340B-3F4F-AE8C-CC0BB1BE35BA}" srcOrd="0" destOrd="0" presId="urn:microsoft.com/office/officeart/2005/8/layout/default"/>
    <dgm:cxn modelId="{9E109407-995C-0E41-993C-F8143EE8E953}" type="presOf" srcId="{8CA7212B-2310-E146-8A9E-A9E8F8C0AA03}" destId="{9F81A605-97E6-5948-BA15-F222A18040BF}" srcOrd="0" destOrd="0" presId="urn:microsoft.com/office/officeart/2005/8/layout/default"/>
    <dgm:cxn modelId="{9075993C-6BED-6348-ACA4-E2187F48E0C3}" srcId="{2F5EF47A-D6B8-E145-8FDA-6BB5D01EBC3C}" destId="{92EB1C12-1E4A-6042-901C-FA5A4E394D2F}" srcOrd="3" destOrd="0" parTransId="{6E61D799-A667-D840-BF4F-075C170DC927}" sibTransId="{51CA83AA-48F1-1544-B889-F50014743415}"/>
    <dgm:cxn modelId="{4DD6E247-9377-4C4D-9D98-539FB0E749FC}" type="presOf" srcId="{E06DB0C9-7CE7-7A42-ABF9-C0DB7E5542AC}" destId="{BC01B2F1-8DA5-DA4C-A783-9705FD808B45}" srcOrd="0" destOrd="0" presId="urn:microsoft.com/office/officeart/2005/8/layout/default"/>
    <dgm:cxn modelId="{089EA656-B521-5F41-8571-AD2FDF0A6981}" type="presOf" srcId="{B8C90D80-44D8-9F49-9785-FB24C5B8AFCB}" destId="{9C04AA23-B090-CB41-B4DF-25CA165ECF2F}" srcOrd="0" destOrd="0" presId="urn:microsoft.com/office/officeart/2005/8/layout/default"/>
    <dgm:cxn modelId="{73B4EC5C-2DC3-2A4C-ACE2-B17F47D230AE}" srcId="{2F5EF47A-D6B8-E145-8FDA-6BB5D01EBC3C}" destId="{B8C90D80-44D8-9F49-9785-FB24C5B8AFCB}" srcOrd="0" destOrd="0" parTransId="{0DEDD22C-7EFF-A84B-89C6-1F43ACF13087}" sibTransId="{35D488FA-BDA1-974B-97F3-24168805C47E}"/>
    <dgm:cxn modelId="{92387182-9F57-144A-A165-E220759EA3AD}" srcId="{2F5EF47A-D6B8-E145-8FDA-6BB5D01EBC3C}" destId="{8CA7212B-2310-E146-8A9E-A9E8F8C0AA03}" srcOrd="1" destOrd="0" parTransId="{5524A199-67B1-8442-A895-3405754CA21D}" sibTransId="{582CAF6F-8761-4B48-8E7B-4D1B6AB2885F}"/>
    <dgm:cxn modelId="{DA63539A-C71D-9E44-B8A8-93CD02564DA5}" type="presOf" srcId="{C20036D2-1717-E642-8E72-7E4466831CB5}" destId="{06B984DC-E44B-DA48-A1DC-4E25DAA00AF0}" srcOrd="0" destOrd="0" presId="urn:microsoft.com/office/officeart/2005/8/layout/default"/>
    <dgm:cxn modelId="{CCCBA5A0-563B-FA43-9E3D-CC2C3BDDB76E}" srcId="{2F5EF47A-D6B8-E145-8FDA-6BB5D01EBC3C}" destId="{C20036D2-1717-E642-8E72-7E4466831CB5}" srcOrd="4" destOrd="0" parTransId="{2FA6DB72-323B-7346-BBB3-FF32D8884DD7}" sibTransId="{084ED3C1-1C4E-0E41-B257-24548DB0E879}"/>
    <dgm:cxn modelId="{D4D536B3-EFBB-6A4F-A54F-0E4B8F8AD60A}" type="presOf" srcId="{92EB1C12-1E4A-6042-901C-FA5A4E394D2F}" destId="{0BC19E3D-F36F-1A48-B495-52D98CABF96D}" srcOrd="0" destOrd="0" presId="urn:microsoft.com/office/officeart/2005/8/layout/default"/>
    <dgm:cxn modelId="{6E54D4E9-3757-0346-9E4A-B80E74C4D677}" srcId="{2F5EF47A-D6B8-E145-8FDA-6BB5D01EBC3C}" destId="{E06DB0C9-7CE7-7A42-ABF9-C0DB7E5542AC}" srcOrd="2" destOrd="0" parTransId="{DD108F4D-6983-3746-B563-91113B2BED1C}" sibTransId="{4EAE453B-5021-6344-B9DA-5BBCF98013F9}"/>
    <dgm:cxn modelId="{A59C1230-1EEE-E94A-A44F-1D00CC3FCC19}" type="presParOf" srcId="{60BA0DD7-340B-3F4F-AE8C-CC0BB1BE35BA}" destId="{9C04AA23-B090-CB41-B4DF-25CA165ECF2F}" srcOrd="0" destOrd="0" presId="urn:microsoft.com/office/officeart/2005/8/layout/default"/>
    <dgm:cxn modelId="{0E264315-2EDE-F448-8066-54A3D96F1B17}" type="presParOf" srcId="{60BA0DD7-340B-3F4F-AE8C-CC0BB1BE35BA}" destId="{F8EAE6A3-DC15-A440-A7D8-D3A954A7993A}" srcOrd="1" destOrd="0" presId="urn:microsoft.com/office/officeart/2005/8/layout/default"/>
    <dgm:cxn modelId="{B3203882-6E5B-854A-A579-BF2383ADCBDF}" type="presParOf" srcId="{60BA0DD7-340B-3F4F-AE8C-CC0BB1BE35BA}" destId="{9F81A605-97E6-5948-BA15-F222A18040BF}" srcOrd="2" destOrd="0" presId="urn:microsoft.com/office/officeart/2005/8/layout/default"/>
    <dgm:cxn modelId="{2FE42239-4334-844F-A8C2-304BC12917CB}" type="presParOf" srcId="{60BA0DD7-340B-3F4F-AE8C-CC0BB1BE35BA}" destId="{93567731-3675-9C44-B062-D3EE03F8B47A}" srcOrd="3" destOrd="0" presId="urn:microsoft.com/office/officeart/2005/8/layout/default"/>
    <dgm:cxn modelId="{645A171E-BF0D-7147-BEA7-A3C9D490CCD8}" type="presParOf" srcId="{60BA0DD7-340B-3F4F-AE8C-CC0BB1BE35BA}" destId="{BC01B2F1-8DA5-DA4C-A783-9705FD808B45}" srcOrd="4" destOrd="0" presId="urn:microsoft.com/office/officeart/2005/8/layout/default"/>
    <dgm:cxn modelId="{A36C241A-B70E-5A4F-85F0-52C1CCD09273}" type="presParOf" srcId="{60BA0DD7-340B-3F4F-AE8C-CC0BB1BE35BA}" destId="{3968C3CA-937F-344B-A24C-AE018B53EC28}" srcOrd="5" destOrd="0" presId="urn:microsoft.com/office/officeart/2005/8/layout/default"/>
    <dgm:cxn modelId="{33F65C47-8D2E-A84B-A5F4-D4935AA9D889}" type="presParOf" srcId="{60BA0DD7-340B-3F4F-AE8C-CC0BB1BE35BA}" destId="{0BC19E3D-F36F-1A48-B495-52D98CABF96D}" srcOrd="6" destOrd="0" presId="urn:microsoft.com/office/officeart/2005/8/layout/default"/>
    <dgm:cxn modelId="{D8494F87-747C-8A47-8BDF-544AD939FF66}" type="presParOf" srcId="{60BA0DD7-340B-3F4F-AE8C-CC0BB1BE35BA}" destId="{D1FE5EBD-BB76-AB46-8FDD-79C4EED263E7}" srcOrd="7" destOrd="0" presId="urn:microsoft.com/office/officeart/2005/8/layout/default"/>
    <dgm:cxn modelId="{DB6DBE42-4B79-CF4C-9D36-2D4528945EE8}" type="presParOf" srcId="{60BA0DD7-340B-3F4F-AE8C-CC0BB1BE35BA}" destId="{06B984DC-E44B-DA48-A1DC-4E25DAA00AF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11EC7B-55A0-FA41-8710-8294FBA59B4A}" type="doc">
      <dgm:prSet loTypeId="urn:microsoft.com/office/officeart/2005/8/layout/process1" loCatId="" qsTypeId="urn:microsoft.com/office/officeart/2005/8/quickstyle/simple3" qsCatId="simple" csTypeId="urn:microsoft.com/office/officeart/2005/8/colors/colorful1" csCatId="colorful" phldr="1"/>
      <dgm:spPr/>
    </dgm:pt>
    <dgm:pt modelId="{718C3FD6-A5CD-4D43-8033-BC90064EBA41}">
      <dgm:prSet phldrT="[Texto]"/>
      <dgm:spPr/>
      <dgm:t>
        <a:bodyPr/>
        <a:lstStyle/>
        <a:p>
          <a:pPr>
            <a:buFont typeface="+mj-lt"/>
            <a:buAutoNum type="arabicPeriod"/>
          </a:pPr>
          <a:r>
            <a:rPr lang="es-CL" b="0" i="0" dirty="0">
              <a:effectLst/>
            </a:rPr>
            <a:t>Se analizaron datos del estudio TALIS 2018 de Chile, Argentina (CABA), Colombia y México (OECD, 2019).</a:t>
          </a:r>
          <a:endParaRPr lang="es-MX" dirty="0"/>
        </a:p>
      </dgm:t>
    </dgm:pt>
    <dgm:pt modelId="{893F56E3-73FA-5A4B-B5AE-3CCCAD4E8A75}" type="parTrans" cxnId="{29C16715-F9D5-F241-BBE3-F84E8EDF34DB}">
      <dgm:prSet/>
      <dgm:spPr/>
      <dgm:t>
        <a:bodyPr/>
        <a:lstStyle/>
        <a:p>
          <a:endParaRPr lang="es-MX"/>
        </a:p>
      </dgm:t>
    </dgm:pt>
    <dgm:pt modelId="{DD128006-9070-BD4C-8A80-77DE8A39B91E}" type="sibTrans" cxnId="{29C16715-F9D5-F241-BBE3-F84E8EDF34DB}">
      <dgm:prSet/>
      <dgm:spPr/>
      <dgm:t>
        <a:bodyPr/>
        <a:lstStyle/>
        <a:p>
          <a:endParaRPr lang="es-MX"/>
        </a:p>
      </dgm:t>
    </dgm:pt>
    <dgm:pt modelId="{D77AFF6B-21F3-2348-B67F-719B297EFB10}">
      <dgm:prSet phldrT="[Texto]"/>
      <dgm:spPr/>
      <dgm:t>
        <a:bodyPr/>
        <a:lstStyle/>
        <a:p>
          <a:pPr>
            <a:buFont typeface="+mj-lt"/>
            <a:buAutoNum type="arabicPeriod"/>
          </a:pPr>
          <a:r>
            <a:rPr lang="es-CL" b="0" i="0" dirty="0">
              <a:effectLst/>
            </a:rPr>
            <a:t>El método sigue modelos analíticos de comparación entre países, destacando el trabajo de Caro &amp; Schulz (2012).</a:t>
          </a:r>
          <a:endParaRPr lang="es-MX" dirty="0"/>
        </a:p>
      </dgm:t>
    </dgm:pt>
    <dgm:pt modelId="{0126C22D-C82B-5F4D-8A7F-200910959EC0}" type="parTrans" cxnId="{7AE56DAD-F827-E943-A9EB-5D631C21F0CE}">
      <dgm:prSet/>
      <dgm:spPr/>
      <dgm:t>
        <a:bodyPr/>
        <a:lstStyle/>
        <a:p>
          <a:endParaRPr lang="es-MX"/>
        </a:p>
      </dgm:t>
    </dgm:pt>
    <dgm:pt modelId="{2C05B24E-E4CD-A444-86A5-291926218283}" type="sibTrans" cxnId="{7AE56DAD-F827-E943-A9EB-5D631C21F0CE}">
      <dgm:prSet/>
      <dgm:spPr/>
      <dgm:t>
        <a:bodyPr/>
        <a:lstStyle/>
        <a:p>
          <a:endParaRPr lang="es-MX"/>
        </a:p>
      </dgm:t>
    </dgm:pt>
    <dgm:pt modelId="{77B40324-6D04-EB46-A5D1-DAB0D918DE49}">
      <dgm:prSet phldrT="[Texto]"/>
      <dgm:spPr/>
      <dgm:t>
        <a:bodyPr/>
        <a:lstStyle/>
        <a:p>
          <a:pPr>
            <a:buFont typeface="+mj-lt"/>
            <a:buAutoNum type="arabicPeriod"/>
          </a:pPr>
          <a:r>
            <a:rPr lang="es-CL" b="0" i="0" dirty="0">
              <a:effectLst/>
            </a:rPr>
            <a:t>TALIS 2018 emplea un diseño de muestreo probabilístico estratificado en dos etapas: selección aleatoria de escuelas y posterior selección aleatoria de docentes de cada escuela (OECD, 2019). </a:t>
          </a:r>
          <a:endParaRPr lang="es-MX" dirty="0"/>
        </a:p>
      </dgm:t>
    </dgm:pt>
    <dgm:pt modelId="{915FBAA4-0099-7F42-B716-923763B5FB60}" type="parTrans" cxnId="{964B3C11-E4E1-094D-B5F3-37AE2BB6780F}">
      <dgm:prSet/>
      <dgm:spPr/>
      <dgm:t>
        <a:bodyPr/>
        <a:lstStyle/>
        <a:p>
          <a:endParaRPr lang="es-MX"/>
        </a:p>
      </dgm:t>
    </dgm:pt>
    <dgm:pt modelId="{1886356A-2EE1-D745-9B12-1367954032B4}" type="sibTrans" cxnId="{964B3C11-E4E1-094D-B5F3-37AE2BB6780F}">
      <dgm:prSet/>
      <dgm:spPr/>
      <dgm:t>
        <a:bodyPr/>
        <a:lstStyle/>
        <a:p>
          <a:endParaRPr lang="es-MX"/>
        </a:p>
      </dgm:t>
    </dgm:pt>
    <dgm:pt modelId="{56D872A0-E88E-2341-910F-3C2E6BBC9545}">
      <dgm:prSet/>
      <dgm:spPr/>
      <dgm:t>
        <a:bodyPr/>
        <a:lstStyle/>
        <a:p>
          <a:r>
            <a:rPr lang="es-CL" b="0" i="0" dirty="0">
              <a:effectLst/>
            </a:rPr>
            <a:t>Se incorporaron tanto los pesos de muestrales como los pesos replicados de TALIS, fundamentales para cálculos precisos de varianza (</a:t>
          </a:r>
          <a:r>
            <a:rPr lang="es-CL" b="0" i="0" dirty="0" err="1">
              <a:effectLst/>
            </a:rPr>
            <a:t>Rust</a:t>
          </a:r>
          <a:r>
            <a:rPr lang="es-CL" b="0" i="0" dirty="0">
              <a:effectLst/>
            </a:rPr>
            <a:t> &amp; Rao, 1996).</a:t>
          </a:r>
        </a:p>
      </dgm:t>
    </dgm:pt>
    <dgm:pt modelId="{7B361B4D-1778-1047-A37F-4A7596D38B81}" type="parTrans" cxnId="{17C21BF3-6E0E-0B42-B1ED-611E9C070B62}">
      <dgm:prSet/>
      <dgm:spPr/>
      <dgm:t>
        <a:bodyPr/>
        <a:lstStyle/>
        <a:p>
          <a:endParaRPr lang="es-MX"/>
        </a:p>
      </dgm:t>
    </dgm:pt>
    <dgm:pt modelId="{C319E0C8-9CE3-EB46-A51C-414638DB3763}" type="sibTrans" cxnId="{17C21BF3-6E0E-0B42-B1ED-611E9C070B62}">
      <dgm:prSet/>
      <dgm:spPr/>
      <dgm:t>
        <a:bodyPr/>
        <a:lstStyle/>
        <a:p>
          <a:endParaRPr lang="es-MX"/>
        </a:p>
      </dgm:t>
    </dgm:pt>
    <dgm:pt modelId="{BEB5BDEC-F086-D94B-BD19-5E7DDB92A65A}" type="pres">
      <dgm:prSet presAssocID="{0511EC7B-55A0-FA41-8710-8294FBA59B4A}" presName="Name0" presStyleCnt="0">
        <dgm:presLayoutVars>
          <dgm:dir/>
          <dgm:resizeHandles val="exact"/>
        </dgm:presLayoutVars>
      </dgm:prSet>
      <dgm:spPr/>
    </dgm:pt>
    <dgm:pt modelId="{EC147855-ECD5-C74D-94DE-265456C6622E}" type="pres">
      <dgm:prSet presAssocID="{718C3FD6-A5CD-4D43-8033-BC90064EBA41}" presName="node" presStyleLbl="node1" presStyleIdx="0" presStyleCnt="4">
        <dgm:presLayoutVars>
          <dgm:bulletEnabled val="1"/>
        </dgm:presLayoutVars>
      </dgm:prSet>
      <dgm:spPr/>
    </dgm:pt>
    <dgm:pt modelId="{0E01E483-59F4-F64D-9731-095C9344B13C}" type="pres">
      <dgm:prSet presAssocID="{DD128006-9070-BD4C-8A80-77DE8A39B91E}" presName="sibTrans" presStyleLbl="sibTrans2D1" presStyleIdx="0" presStyleCnt="3"/>
      <dgm:spPr/>
    </dgm:pt>
    <dgm:pt modelId="{84276B1B-48F7-4641-BE4A-A54E24039A2B}" type="pres">
      <dgm:prSet presAssocID="{DD128006-9070-BD4C-8A80-77DE8A39B91E}" presName="connectorText" presStyleLbl="sibTrans2D1" presStyleIdx="0" presStyleCnt="3"/>
      <dgm:spPr/>
    </dgm:pt>
    <dgm:pt modelId="{5E2F60B4-A596-7944-BD29-2C6D0F9DC420}" type="pres">
      <dgm:prSet presAssocID="{D77AFF6B-21F3-2348-B67F-719B297EFB10}" presName="node" presStyleLbl="node1" presStyleIdx="1" presStyleCnt="4">
        <dgm:presLayoutVars>
          <dgm:bulletEnabled val="1"/>
        </dgm:presLayoutVars>
      </dgm:prSet>
      <dgm:spPr/>
    </dgm:pt>
    <dgm:pt modelId="{6E122FF7-38BC-A64C-A0F3-84229C13346D}" type="pres">
      <dgm:prSet presAssocID="{2C05B24E-E4CD-A444-86A5-291926218283}" presName="sibTrans" presStyleLbl="sibTrans2D1" presStyleIdx="1" presStyleCnt="3"/>
      <dgm:spPr/>
    </dgm:pt>
    <dgm:pt modelId="{D835A5D9-7A79-0B4D-BCC3-753C61FE11C5}" type="pres">
      <dgm:prSet presAssocID="{2C05B24E-E4CD-A444-86A5-291926218283}" presName="connectorText" presStyleLbl="sibTrans2D1" presStyleIdx="1" presStyleCnt="3"/>
      <dgm:spPr/>
    </dgm:pt>
    <dgm:pt modelId="{F443B3F3-5F30-7045-BAE9-90C1CE50E4E7}" type="pres">
      <dgm:prSet presAssocID="{77B40324-6D04-EB46-A5D1-DAB0D918DE49}" presName="node" presStyleLbl="node1" presStyleIdx="2" presStyleCnt="4">
        <dgm:presLayoutVars>
          <dgm:bulletEnabled val="1"/>
        </dgm:presLayoutVars>
      </dgm:prSet>
      <dgm:spPr/>
    </dgm:pt>
    <dgm:pt modelId="{9A726F7D-5D75-D543-9277-72A391C4C76D}" type="pres">
      <dgm:prSet presAssocID="{1886356A-2EE1-D745-9B12-1367954032B4}" presName="sibTrans" presStyleLbl="sibTrans2D1" presStyleIdx="2" presStyleCnt="3"/>
      <dgm:spPr/>
    </dgm:pt>
    <dgm:pt modelId="{D3373696-3720-9A4E-B5A3-C2316BDFD469}" type="pres">
      <dgm:prSet presAssocID="{1886356A-2EE1-D745-9B12-1367954032B4}" presName="connectorText" presStyleLbl="sibTrans2D1" presStyleIdx="2" presStyleCnt="3"/>
      <dgm:spPr/>
    </dgm:pt>
    <dgm:pt modelId="{825727AE-6CB9-934A-9C7E-8F6811713213}" type="pres">
      <dgm:prSet presAssocID="{56D872A0-E88E-2341-910F-3C2E6BBC9545}" presName="node" presStyleLbl="node1" presStyleIdx="3" presStyleCnt="4">
        <dgm:presLayoutVars>
          <dgm:bulletEnabled val="1"/>
        </dgm:presLayoutVars>
      </dgm:prSet>
      <dgm:spPr/>
    </dgm:pt>
  </dgm:ptLst>
  <dgm:cxnLst>
    <dgm:cxn modelId="{036BFC02-8B74-1948-B2B4-4AB6908BFF2E}" type="presOf" srcId="{77B40324-6D04-EB46-A5D1-DAB0D918DE49}" destId="{F443B3F3-5F30-7045-BAE9-90C1CE50E4E7}" srcOrd="0" destOrd="0" presId="urn:microsoft.com/office/officeart/2005/8/layout/process1"/>
    <dgm:cxn modelId="{3F636809-5E01-D144-B930-FC80D52C9890}" type="presOf" srcId="{2C05B24E-E4CD-A444-86A5-291926218283}" destId="{D835A5D9-7A79-0B4D-BCC3-753C61FE11C5}" srcOrd="1" destOrd="0" presId="urn:microsoft.com/office/officeart/2005/8/layout/process1"/>
    <dgm:cxn modelId="{964B3C11-E4E1-094D-B5F3-37AE2BB6780F}" srcId="{0511EC7B-55A0-FA41-8710-8294FBA59B4A}" destId="{77B40324-6D04-EB46-A5D1-DAB0D918DE49}" srcOrd="2" destOrd="0" parTransId="{915FBAA4-0099-7F42-B716-923763B5FB60}" sibTransId="{1886356A-2EE1-D745-9B12-1367954032B4}"/>
    <dgm:cxn modelId="{29C16715-F9D5-F241-BBE3-F84E8EDF34DB}" srcId="{0511EC7B-55A0-FA41-8710-8294FBA59B4A}" destId="{718C3FD6-A5CD-4D43-8033-BC90064EBA41}" srcOrd="0" destOrd="0" parTransId="{893F56E3-73FA-5A4B-B5AE-3CCCAD4E8A75}" sibTransId="{DD128006-9070-BD4C-8A80-77DE8A39B91E}"/>
    <dgm:cxn modelId="{E3A5E131-0C61-FE4D-BEB3-06C9EAAF0A65}" type="presOf" srcId="{1886356A-2EE1-D745-9B12-1367954032B4}" destId="{D3373696-3720-9A4E-B5A3-C2316BDFD469}" srcOrd="1" destOrd="0" presId="urn:microsoft.com/office/officeart/2005/8/layout/process1"/>
    <dgm:cxn modelId="{5BB92938-538F-DF4E-BFFF-770FAC1809D6}" type="presOf" srcId="{718C3FD6-A5CD-4D43-8033-BC90064EBA41}" destId="{EC147855-ECD5-C74D-94DE-265456C6622E}" srcOrd="0" destOrd="0" presId="urn:microsoft.com/office/officeart/2005/8/layout/process1"/>
    <dgm:cxn modelId="{F96F5B4F-B502-B54F-9717-47DA1FECE5B8}" type="presOf" srcId="{2C05B24E-E4CD-A444-86A5-291926218283}" destId="{6E122FF7-38BC-A64C-A0F3-84229C13346D}" srcOrd="0" destOrd="0" presId="urn:microsoft.com/office/officeart/2005/8/layout/process1"/>
    <dgm:cxn modelId="{2D32A363-255F-3940-8BD7-E4CC7CC0914E}" type="presOf" srcId="{D77AFF6B-21F3-2348-B67F-719B297EFB10}" destId="{5E2F60B4-A596-7944-BD29-2C6D0F9DC420}" srcOrd="0" destOrd="0" presId="urn:microsoft.com/office/officeart/2005/8/layout/process1"/>
    <dgm:cxn modelId="{7AE56DAD-F827-E943-A9EB-5D631C21F0CE}" srcId="{0511EC7B-55A0-FA41-8710-8294FBA59B4A}" destId="{D77AFF6B-21F3-2348-B67F-719B297EFB10}" srcOrd="1" destOrd="0" parTransId="{0126C22D-C82B-5F4D-8A7F-200910959EC0}" sibTransId="{2C05B24E-E4CD-A444-86A5-291926218283}"/>
    <dgm:cxn modelId="{9C6A1BAF-A140-704D-A2D2-609F93216EC6}" type="presOf" srcId="{DD128006-9070-BD4C-8A80-77DE8A39B91E}" destId="{0E01E483-59F4-F64D-9731-095C9344B13C}" srcOrd="0" destOrd="0" presId="urn:microsoft.com/office/officeart/2005/8/layout/process1"/>
    <dgm:cxn modelId="{B432CEC2-8742-1A41-A42C-A15820A2946A}" type="presOf" srcId="{1886356A-2EE1-D745-9B12-1367954032B4}" destId="{9A726F7D-5D75-D543-9277-72A391C4C76D}" srcOrd="0" destOrd="0" presId="urn:microsoft.com/office/officeart/2005/8/layout/process1"/>
    <dgm:cxn modelId="{967D86D1-AE46-CF4A-96E3-A09E195EA6C7}" type="presOf" srcId="{56D872A0-E88E-2341-910F-3C2E6BBC9545}" destId="{825727AE-6CB9-934A-9C7E-8F6811713213}" srcOrd="0" destOrd="0" presId="urn:microsoft.com/office/officeart/2005/8/layout/process1"/>
    <dgm:cxn modelId="{24CE4BD7-1823-EC48-A8D9-CEFB828FC9CB}" type="presOf" srcId="{0511EC7B-55A0-FA41-8710-8294FBA59B4A}" destId="{BEB5BDEC-F086-D94B-BD19-5E7DDB92A65A}" srcOrd="0" destOrd="0" presId="urn:microsoft.com/office/officeart/2005/8/layout/process1"/>
    <dgm:cxn modelId="{17C21BF3-6E0E-0B42-B1ED-611E9C070B62}" srcId="{0511EC7B-55A0-FA41-8710-8294FBA59B4A}" destId="{56D872A0-E88E-2341-910F-3C2E6BBC9545}" srcOrd="3" destOrd="0" parTransId="{7B361B4D-1778-1047-A37F-4A7596D38B81}" sibTransId="{C319E0C8-9CE3-EB46-A51C-414638DB3763}"/>
    <dgm:cxn modelId="{E049FAFE-5B10-1340-BD20-F05C4DE57265}" type="presOf" srcId="{DD128006-9070-BD4C-8A80-77DE8A39B91E}" destId="{84276B1B-48F7-4641-BE4A-A54E24039A2B}" srcOrd="1" destOrd="0" presId="urn:microsoft.com/office/officeart/2005/8/layout/process1"/>
    <dgm:cxn modelId="{29528BA9-356C-4442-9DB9-0863CDDE9FFA}" type="presParOf" srcId="{BEB5BDEC-F086-D94B-BD19-5E7DDB92A65A}" destId="{EC147855-ECD5-C74D-94DE-265456C6622E}" srcOrd="0" destOrd="0" presId="urn:microsoft.com/office/officeart/2005/8/layout/process1"/>
    <dgm:cxn modelId="{9BCAF776-5FAB-4746-9197-F070115877D6}" type="presParOf" srcId="{BEB5BDEC-F086-D94B-BD19-5E7DDB92A65A}" destId="{0E01E483-59F4-F64D-9731-095C9344B13C}" srcOrd="1" destOrd="0" presId="urn:microsoft.com/office/officeart/2005/8/layout/process1"/>
    <dgm:cxn modelId="{2ADB3456-99BD-7746-A043-FFDE4000E807}" type="presParOf" srcId="{0E01E483-59F4-F64D-9731-095C9344B13C}" destId="{84276B1B-48F7-4641-BE4A-A54E24039A2B}" srcOrd="0" destOrd="0" presId="urn:microsoft.com/office/officeart/2005/8/layout/process1"/>
    <dgm:cxn modelId="{4C745DF3-9B66-1B46-B5E9-30C4A77594C4}" type="presParOf" srcId="{BEB5BDEC-F086-D94B-BD19-5E7DDB92A65A}" destId="{5E2F60B4-A596-7944-BD29-2C6D0F9DC420}" srcOrd="2" destOrd="0" presId="urn:microsoft.com/office/officeart/2005/8/layout/process1"/>
    <dgm:cxn modelId="{0D7A6F7D-89CA-014D-9B47-1F82F63FAF3E}" type="presParOf" srcId="{BEB5BDEC-F086-D94B-BD19-5E7DDB92A65A}" destId="{6E122FF7-38BC-A64C-A0F3-84229C13346D}" srcOrd="3" destOrd="0" presId="urn:microsoft.com/office/officeart/2005/8/layout/process1"/>
    <dgm:cxn modelId="{FC875ED3-5648-4042-8028-CFED3DCF83EC}" type="presParOf" srcId="{6E122FF7-38BC-A64C-A0F3-84229C13346D}" destId="{D835A5D9-7A79-0B4D-BCC3-753C61FE11C5}" srcOrd="0" destOrd="0" presId="urn:microsoft.com/office/officeart/2005/8/layout/process1"/>
    <dgm:cxn modelId="{011DFCB8-E592-1E4F-889B-6A523D0AEBBB}" type="presParOf" srcId="{BEB5BDEC-F086-D94B-BD19-5E7DDB92A65A}" destId="{F443B3F3-5F30-7045-BAE9-90C1CE50E4E7}" srcOrd="4" destOrd="0" presId="urn:microsoft.com/office/officeart/2005/8/layout/process1"/>
    <dgm:cxn modelId="{8A513E88-540B-924F-89ED-8C1EE31C2CA5}" type="presParOf" srcId="{BEB5BDEC-F086-D94B-BD19-5E7DDB92A65A}" destId="{9A726F7D-5D75-D543-9277-72A391C4C76D}" srcOrd="5" destOrd="0" presId="urn:microsoft.com/office/officeart/2005/8/layout/process1"/>
    <dgm:cxn modelId="{F644F87C-1885-2443-8497-24E70F925EAE}" type="presParOf" srcId="{9A726F7D-5D75-D543-9277-72A391C4C76D}" destId="{D3373696-3720-9A4E-B5A3-C2316BDFD469}" srcOrd="0" destOrd="0" presId="urn:microsoft.com/office/officeart/2005/8/layout/process1"/>
    <dgm:cxn modelId="{DD2CEC2B-EC4E-A44F-B08C-4A370E8CE1B9}" type="presParOf" srcId="{BEB5BDEC-F086-D94B-BD19-5E7DDB92A65A}" destId="{825727AE-6CB9-934A-9C7E-8F681171321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3D2925-04A9-E94B-8812-C011B87343B2}" type="doc">
      <dgm:prSet loTypeId="urn:microsoft.com/office/officeart/2005/8/layout/default" loCatId="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FA91A283-3814-E646-B4FE-78706A3ED69A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L" b="1" i="0" dirty="0"/>
            <a:t>Liderazgo Instruccional:</a:t>
          </a:r>
          <a:r>
            <a:rPr lang="es-CL" b="0" i="0" dirty="0"/>
            <a:t> Además de predecir el rendimiento estudiantil impacta en el bienestar docente, reduciendo deseos de abandonar la escuela. (</a:t>
          </a:r>
          <a:r>
            <a:rPr lang="es-CL" b="0" i="0" dirty="0" err="1"/>
            <a:t>Hallinger</a:t>
          </a:r>
          <a:r>
            <a:rPr lang="es-CL" b="0" i="0" dirty="0"/>
            <a:t>, 2015; Lazcano et al., 2022).</a:t>
          </a:r>
        </a:p>
        <a:p>
          <a:pPr>
            <a:buFont typeface="Arial" panose="020B0604020202020204" pitchFamily="34" charset="0"/>
            <a:buChar char="•"/>
          </a:pPr>
          <a:endParaRPr lang="es-MX" dirty="0"/>
        </a:p>
      </dgm:t>
    </dgm:pt>
    <dgm:pt modelId="{A0B25EE0-DF77-6945-B2AD-D4A71829C6EE}" type="parTrans" cxnId="{CE8F579A-17A9-E446-A9B1-D4DD5B4BA4E9}">
      <dgm:prSet/>
      <dgm:spPr/>
      <dgm:t>
        <a:bodyPr/>
        <a:lstStyle/>
        <a:p>
          <a:endParaRPr lang="es-MX"/>
        </a:p>
      </dgm:t>
    </dgm:pt>
    <dgm:pt modelId="{AF4D0D67-BD76-2F4A-8D9B-66E6C636458A}" type="sibTrans" cxnId="{CE8F579A-17A9-E446-A9B1-D4DD5B4BA4E9}">
      <dgm:prSet/>
      <dgm:spPr/>
      <dgm:t>
        <a:bodyPr/>
        <a:lstStyle/>
        <a:p>
          <a:endParaRPr lang="es-MX"/>
        </a:p>
      </dgm:t>
    </dgm:pt>
    <dgm:pt modelId="{B09C6BD6-52FF-594F-AE0C-14F22AF22026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L" b="1" i="0" dirty="0"/>
            <a:t>Significancia Cross-Cultural:</a:t>
          </a:r>
          <a:r>
            <a:rPr lang="es-CL" b="0" i="0" dirty="0"/>
            <a:t> </a:t>
          </a:r>
        </a:p>
        <a:p>
          <a:pPr>
            <a:buFont typeface="Arial" panose="020B0604020202020204" pitchFamily="34" charset="0"/>
            <a:buChar char="•"/>
          </a:pPr>
          <a:r>
            <a:rPr lang="es-CL" b="0" i="0" dirty="0"/>
            <a:t>El liderazgo instruccional tiene efecto en la disminución de las intenciones de renuncia independiente de las diferencias culturales y estructurales.</a:t>
          </a:r>
        </a:p>
        <a:p>
          <a:pPr>
            <a:buFont typeface="Arial" panose="020B0604020202020204" pitchFamily="34" charset="0"/>
            <a:buChar char="•"/>
          </a:pPr>
          <a:endParaRPr lang="es-MX" dirty="0"/>
        </a:p>
      </dgm:t>
    </dgm:pt>
    <dgm:pt modelId="{8CB32A0C-3FD0-494B-88D8-59F9D9FB8A3A}" type="parTrans" cxnId="{3C98A0F8-2A68-684C-8A81-7B3623140A61}">
      <dgm:prSet/>
      <dgm:spPr/>
      <dgm:t>
        <a:bodyPr/>
        <a:lstStyle/>
        <a:p>
          <a:endParaRPr lang="es-MX"/>
        </a:p>
      </dgm:t>
    </dgm:pt>
    <dgm:pt modelId="{DA5507A8-0817-304A-BBE0-BA5F2538AA9D}" type="sibTrans" cxnId="{3C98A0F8-2A68-684C-8A81-7B3623140A61}">
      <dgm:prSet/>
      <dgm:spPr/>
      <dgm:t>
        <a:bodyPr/>
        <a:lstStyle/>
        <a:p>
          <a:endParaRPr lang="es-MX"/>
        </a:p>
      </dgm:t>
    </dgm:pt>
    <dgm:pt modelId="{2B1B6BCF-AE01-B842-B6A9-E1F589752DB5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L" b="1" i="0" dirty="0"/>
            <a:t>Satisfacción Laboral:</a:t>
          </a:r>
          <a:r>
            <a:rPr lang="es-CL" b="0" i="0" dirty="0"/>
            <a:t> Vinculada a menor rotación docente, pero en Argentina, Chile y México no es el predictor clave (</a:t>
          </a:r>
          <a:r>
            <a:rPr lang="es-CL" b="0" i="0" dirty="0" err="1"/>
            <a:t>Ajayi</a:t>
          </a:r>
          <a:r>
            <a:rPr lang="es-CL" b="0" i="0" dirty="0"/>
            <a:t> &amp; </a:t>
          </a:r>
          <a:r>
            <a:rPr lang="es-CL" b="0" i="0" dirty="0" err="1"/>
            <a:t>Olatunji</a:t>
          </a:r>
          <a:r>
            <a:rPr lang="es-CL" b="0" i="0" dirty="0"/>
            <a:t>, 2019; </a:t>
          </a:r>
          <a:r>
            <a:rPr lang="es-CL" b="0" i="0" dirty="0" err="1"/>
            <a:t>You</a:t>
          </a:r>
          <a:r>
            <a:rPr lang="es-CL" b="0" i="0" dirty="0"/>
            <a:t> &amp; </a:t>
          </a:r>
          <a:r>
            <a:rPr lang="es-CL" b="0" i="0" dirty="0" err="1"/>
            <a:t>Conley</a:t>
          </a:r>
          <a:r>
            <a:rPr lang="es-CL" b="0" i="0" dirty="0"/>
            <a:t>, 2015).</a:t>
          </a:r>
        </a:p>
        <a:p>
          <a:pPr>
            <a:buFont typeface="Arial" panose="020B0604020202020204" pitchFamily="34" charset="0"/>
            <a:buChar char="•"/>
          </a:pPr>
          <a:endParaRPr lang="es-MX" dirty="0"/>
        </a:p>
      </dgm:t>
    </dgm:pt>
    <dgm:pt modelId="{997DCB1F-A332-264B-AD24-B77DA09A32FF}" type="parTrans" cxnId="{0B17BD70-E3E1-BD49-9B5A-AB7C4C414915}">
      <dgm:prSet/>
      <dgm:spPr/>
      <dgm:t>
        <a:bodyPr/>
        <a:lstStyle/>
        <a:p>
          <a:endParaRPr lang="es-MX"/>
        </a:p>
      </dgm:t>
    </dgm:pt>
    <dgm:pt modelId="{EFF4661B-71A2-C946-8F50-F7800E59D275}" type="sibTrans" cxnId="{0B17BD70-E3E1-BD49-9B5A-AB7C4C414915}">
      <dgm:prSet/>
      <dgm:spPr/>
      <dgm:t>
        <a:bodyPr/>
        <a:lstStyle/>
        <a:p>
          <a:endParaRPr lang="es-MX"/>
        </a:p>
      </dgm:t>
    </dgm:pt>
    <dgm:pt modelId="{26CDCCC7-AE19-1546-A81D-534D45B95535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L" b="1" i="0" dirty="0"/>
            <a:t>Cooperación Docente:</a:t>
          </a:r>
          <a:r>
            <a:rPr lang="es-CL" b="0" i="0" dirty="0"/>
            <a:t> Esencial pero con posibles desafíos. Importancia de no sobrecargar a docentes (Reeves et al., 2017).</a:t>
          </a:r>
        </a:p>
        <a:p>
          <a:pPr>
            <a:buFont typeface="Arial" panose="020B0604020202020204" pitchFamily="34" charset="0"/>
            <a:buChar char="•"/>
          </a:pPr>
          <a:endParaRPr lang="es-MX" dirty="0"/>
        </a:p>
      </dgm:t>
    </dgm:pt>
    <dgm:pt modelId="{2C18DB71-B40C-5B48-9F19-87912ACAEB48}" type="parTrans" cxnId="{392E002C-C79D-CE40-9820-DB28649E751D}">
      <dgm:prSet/>
      <dgm:spPr/>
      <dgm:t>
        <a:bodyPr/>
        <a:lstStyle/>
        <a:p>
          <a:endParaRPr lang="es-MX"/>
        </a:p>
      </dgm:t>
    </dgm:pt>
    <dgm:pt modelId="{F0453676-5423-284A-981F-86AB585FA469}" type="sibTrans" cxnId="{392E002C-C79D-CE40-9820-DB28649E751D}">
      <dgm:prSet/>
      <dgm:spPr/>
      <dgm:t>
        <a:bodyPr/>
        <a:lstStyle/>
        <a:p>
          <a:endParaRPr lang="es-MX"/>
        </a:p>
      </dgm:t>
    </dgm:pt>
    <dgm:pt modelId="{7826EC96-9665-CA48-B42B-9E0169C9A28A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L" b="1" i="0" dirty="0"/>
            <a:t>Autoeficacia:</a:t>
          </a:r>
          <a:r>
            <a:rPr lang="es-CL" b="0" i="0" dirty="0"/>
            <a:t> No siempre se traduce en mayor retención, pese a estudios previos (</a:t>
          </a:r>
          <a:r>
            <a:rPr lang="es-CL" b="0" i="0" dirty="0" err="1"/>
            <a:t>Chesnut</a:t>
          </a:r>
          <a:r>
            <a:rPr lang="es-CL" b="0" i="0" dirty="0"/>
            <a:t> &amp; </a:t>
          </a:r>
          <a:r>
            <a:rPr lang="es-CL" b="0" i="0" dirty="0" err="1"/>
            <a:t>Burley</a:t>
          </a:r>
          <a:r>
            <a:rPr lang="es-CL" b="0" i="0" dirty="0"/>
            <a:t>, 2015; </a:t>
          </a:r>
          <a:r>
            <a:rPr lang="es-CL" b="0" i="0" dirty="0" err="1"/>
            <a:t>Skaalvik</a:t>
          </a:r>
          <a:r>
            <a:rPr lang="es-CL" b="0" i="0" dirty="0"/>
            <a:t> &amp; </a:t>
          </a:r>
          <a:r>
            <a:rPr lang="es-CL" b="0" i="0" dirty="0" err="1"/>
            <a:t>Skaalvik</a:t>
          </a:r>
          <a:r>
            <a:rPr lang="es-CL" b="0" i="0" dirty="0"/>
            <a:t>, 2014).</a:t>
          </a:r>
        </a:p>
        <a:p>
          <a:pPr>
            <a:buFont typeface="Arial" panose="020B0604020202020204" pitchFamily="34" charset="0"/>
            <a:buChar char="•"/>
          </a:pPr>
          <a:endParaRPr lang="es-MX" dirty="0"/>
        </a:p>
      </dgm:t>
    </dgm:pt>
    <dgm:pt modelId="{89006510-8588-9845-A8E5-8CFFF925C28C}" type="parTrans" cxnId="{4A0BC3DA-057F-7648-8954-947A7EDB6924}">
      <dgm:prSet/>
      <dgm:spPr/>
      <dgm:t>
        <a:bodyPr/>
        <a:lstStyle/>
        <a:p>
          <a:endParaRPr lang="es-MX"/>
        </a:p>
      </dgm:t>
    </dgm:pt>
    <dgm:pt modelId="{DAE342D1-8941-B144-AA06-D7B2347381D1}" type="sibTrans" cxnId="{4A0BC3DA-057F-7648-8954-947A7EDB6924}">
      <dgm:prSet/>
      <dgm:spPr/>
      <dgm:t>
        <a:bodyPr/>
        <a:lstStyle/>
        <a:p>
          <a:endParaRPr lang="es-MX"/>
        </a:p>
      </dgm:t>
    </dgm:pt>
    <dgm:pt modelId="{76242E61-8544-8646-A6E8-15FBF67F04CF}" type="pres">
      <dgm:prSet presAssocID="{1D3D2925-04A9-E94B-8812-C011B87343B2}" presName="diagram" presStyleCnt="0">
        <dgm:presLayoutVars>
          <dgm:dir/>
          <dgm:resizeHandles val="exact"/>
        </dgm:presLayoutVars>
      </dgm:prSet>
      <dgm:spPr/>
    </dgm:pt>
    <dgm:pt modelId="{AB75D829-6BE3-4548-AEF3-6AF961727428}" type="pres">
      <dgm:prSet presAssocID="{FA91A283-3814-E646-B4FE-78706A3ED69A}" presName="node" presStyleLbl="node1" presStyleIdx="0" presStyleCnt="5">
        <dgm:presLayoutVars>
          <dgm:bulletEnabled val="1"/>
        </dgm:presLayoutVars>
      </dgm:prSet>
      <dgm:spPr/>
    </dgm:pt>
    <dgm:pt modelId="{C83FC27D-F9B8-F24A-9F9F-903F8B05C31E}" type="pres">
      <dgm:prSet presAssocID="{AF4D0D67-BD76-2F4A-8D9B-66E6C636458A}" presName="sibTrans" presStyleCnt="0"/>
      <dgm:spPr/>
    </dgm:pt>
    <dgm:pt modelId="{DD0FA2BD-958C-3C4F-926E-7572A7CB86AC}" type="pres">
      <dgm:prSet presAssocID="{B09C6BD6-52FF-594F-AE0C-14F22AF22026}" presName="node" presStyleLbl="node1" presStyleIdx="1" presStyleCnt="5">
        <dgm:presLayoutVars>
          <dgm:bulletEnabled val="1"/>
        </dgm:presLayoutVars>
      </dgm:prSet>
      <dgm:spPr/>
    </dgm:pt>
    <dgm:pt modelId="{9C5E15E2-386B-F947-90D6-93D8FE1F0D88}" type="pres">
      <dgm:prSet presAssocID="{DA5507A8-0817-304A-BBE0-BA5F2538AA9D}" presName="sibTrans" presStyleCnt="0"/>
      <dgm:spPr/>
    </dgm:pt>
    <dgm:pt modelId="{302CBEFD-0F6B-A740-A04B-711884F12AFA}" type="pres">
      <dgm:prSet presAssocID="{2B1B6BCF-AE01-B842-B6A9-E1F589752DB5}" presName="node" presStyleLbl="node1" presStyleIdx="2" presStyleCnt="5">
        <dgm:presLayoutVars>
          <dgm:bulletEnabled val="1"/>
        </dgm:presLayoutVars>
      </dgm:prSet>
      <dgm:spPr/>
    </dgm:pt>
    <dgm:pt modelId="{4F2BC131-D30D-3742-9552-EB86929487A5}" type="pres">
      <dgm:prSet presAssocID="{EFF4661B-71A2-C946-8F50-F7800E59D275}" presName="sibTrans" presStyleCnt="0"/>
      <dgm:spPr/>
    </dgm:pt>
    <dgm:pt modelId="{9B2760DF-CBA8-BC47-9E4C-DB2496D68646}" type="pres">
      <dgm:prSet presAssocID="{26CDCCC7-AE19-1546-A81D-534D45B95535}" presName="node" presStyleLbl="node1" presStyleIdx="3" presStyleCnt="5">
        <dgm:presLayoutVars>
          <dgm:bulletEnabled val="1"/>
        </dgm:presLayoutVars>
      </dgm:prSet>
      <dgm:spPr/>
    </dgm:pt>
    <dgm:pt modelId="{72D589E1-F5E3-3C44-BDC6-ADB1CA9E64E7}" type="pres">
      <dgm:prSet presAssocID="{F0453676-5423-284A-981F-86AB585FA469}" presName="sibTrans" presStyleCnt="0"/>
      <dgm:spPr/>
    </dgm:pt>
    <dgm:pt modelId="{E29AAF45-8200-204A-98C8-0B7F5047517C}" type="pres">
      <dgm:prSet presAssocID="{7826EC96-9665-CA48-B42B-9E0169C9A28A}" presName="node" presStyleLbl="node1" presStyleIdx="4" presStyleCnt="5">
        <dgm:presLayoutVars>
          <dgm:bulletEnabled val="1"/>
        </dgm:presLayoutVars>
      </dgm:prSet>
      <dgm:spPr/>
    </dgm:pt>
  </dgm:ptLst>
  <dgm:cxnLst>
    <dgm:cxn modelId="{392E002C-C79D-CE40-9820-DB28649E751D}" srcId="{1D3D2925-04A9-E94B-8812-C011B87343B2}" destId="{26CDCCC7-AE19-1546-A81D-534D45B95535}" srcOrd="3" destOrd="0" parTransId="{2C18DB71-B40C-5B48-9F19-87912ACAEB48}" sibTransId="{F0453676-5423-284A-981F-86AB585FA469}"/>
    <dgm:cxn modelId="{030C8D30-ADC5-D740-A79B-4C18C8F7D17F}" type="presOf" srcId="{1D3D2925-04A9-E94B-8812-C011B87343B2}" destId="{76242E61-8544-8646-A6E8-15FBF67F04CF}" srcOrd="0" destOrd="0" presId="urn:microsoft.com/office/officeart/2005/8/layout/default"/>
    <dgm:cxn modelId="{0B17BD70-E3E1-BD49-9B5A-AB7C4C414915}" srcId="{1D3D2925-04A9-E94B-8812-C011B87343B2}" destId="{2B1B6BCF-AE01-B842-B6A9-E1F589752DB5}" srcOrd="2" destOrd="0" parTransId="{997DCB1F-A332-264B-AD24-B77DA09A32FF}" sibTransId="{EFF4661B-71A2-C946-8F50-F7800E59D275}"/>
    <dgm:cxn modelId="{719B0289-6DB7-1543-8162-1282BD097411}" type="presOf" srcId="{7826EC96-9665-CA48-B42B-9E0169C9A28A}" destId="{E29AAF45-8200-204A-98C8-0B7F5047517C}" srcOrd="0" destOrd="0" presId="urn:microsoft.com/office/officeart/2005/8/layout/default"/>
    <dgm:cxn modelId="{232E5F8A-63F2-2445-8147-471504476F42}" type="presOf" srcId="{2B1B6BCF-AE01-B842-B6A9-E1F589752DB5}" destId="{302CBEFD-0F6B-A740-A04B-711884F12AFA}" srcOrd="0" destOrd="0" presId="urn:microsoft.com/office/officeart/2005/8/layout/default"/>
    <dgm:cxn modelId="{309D3699-35BC-5C4E-85A2-843EB812F9DD}" type="presOf" srcId="{26CDCCC7-AE19-1546-A81D-534D45B95535}" destId="{9B2760DF-CBA8-BC47-9E4C-DB2496D68646}" srcOrd="0" destOrd="0" presId="urn:microsoft.com/office/officeart/2005/8/layout/default"/>
    <dgm:cxn modelId="{CE8F579A-17A9-E446-A9B1-D4DD5B4BA4E9}" srcId="{1D3D2925-04A9-E94B-8812-C011B87343B2}" destId="{FA91A283-3814-E646-B4FE-78706A3ED69A}" srcOrd="0" destOrd="0" parTransId="{A0B25EE0-DF77-6945-B2AD-D4A71829C6EE}" sibTransId="{AF4D0D67-BD76-2F4A-8D9B-66E6C636458A}"/>
    <dgm:cxn modelId="{6C37779F-48C9-F84B-A090-60AA7CFC8348}" type="presOf" srcId="{FA91A283-3814-E646-B4FE-78706A3ED69A}" destId="{AB75D829-6BE3-4548-AEF3-6AF961727428}" srcOrd="0" destOrd="0" presId="urn:microsoft.com/office/officeart/2005/8/layout/default"/>
    <dgm:cxn modelId="{14C454C8-3889-F249-A8BE-E9734434AC4F}" type="presOf" srcId="{B09C6BD6-52FF-594F-AE0C-14F22AF22026}" destId="{DD0FA2BD-958C-3C4F-926E-7572A7CB86AC}" srcOrd="0" destOrd="0" presId="urn:microsoft.com/office/officeart/2005/8/layout/default"/>
    <dgm:cxn modelId="{4A0BC3DA-057F-7648-8954-947A7EDB6924}" srcId="{1D3D2925-04A9-E94B-8812-C011B87343B2}" destId="{7826EC96-9665-CA48-B42B-9E0169C9A28A}" srcOrd="4" destOrd="0" parTransId="{89006510-8588-9845-A8E5-8CFFF925C28C}" sibTransId="{DAE342D1-8941-B144-AA06-D7B2347381D1}"/>
    <dgm:cxn modelId="{3C98A0F8-2A68-684C-8A81-7B3623140A61}" srcId="{1D3D2925-04A9-E94B-8812-C011B87343B2}" destId="{B09C6BD6-52FF-594F-AE0C-14F22AF22026}" srcOrd="1" destOrd="0" parTransId="{8CB32A0C-3FD0-494B-88D8-59F9D9FB8A3A}" sibTransId="{DA5507A8-0817-304A-BBE0-BA5F2538AA9D}"/>
    <dgm:cxn modelId="{8F560B3A-2140-B449-94E0-F1080AF32CF3}" type="presParOf" srcId="{76242E61-8544-8646-A6E8-15FBF67F04CF}" destId="{AB75D829-6BE3-4548-AEF3-6AF961727428}" srcOrd="0" destOrd="0" presId="urn:microsoft.com/office/officeart/2005/8/layout/default"/>
    <dgm:cxn modelId="{3E9DFDF3-50B6-044F-BC9F-C3E7E1356125}" type="presParOf" srcId="{76242E61-8544-8646-A6E8-15FBF67F04CF}" destId="{C83FC27D-F9B8-F24A-9F9F-903F8B05C31E}" srcOrd="1" destOrd="0" presId="urn:microsoft.com/office/officeart/2005/8/layout/default"/>
    <dgm:cxn modelId="{3AF2193E-1599-A74E-8E3D-5104938F8EEE}" type="presParOf" srcId="{76242E61-8544-8646-A6E8-15FBF67F04CF}" destId="{DD0FA2BD-958C-3C4F-926E-7572A7CB86AC}" srcOrd="2" destOrd="0" presId="urn:microsoft.com/office/officeart/2005/8/layout/default"/>
    <dgm:cxn modelId="{2B885A3E-F40F-2647-86C5-CE63FA303184}" type="presParOf" srcId="{76242E61-8544-8646-A6E8-15FBF67F04CF}" destId="{9C5E15E2-386B-F947-90D6-93D8FE1F0D88}" srcOrd="3" destOrd="0" presId="urn:microsoft.com/office/officeart/2005/8/layout/default"/>
    <dgm:cxn modelId="{5C399665-D6ED-654E-BBBF-3D8E44368485}" type="presParOf" srcId="{76242E61-8544-8646-A6E8-15FBF67F04CF}" destId="{302CBEFD-0F6B-A740-A04B-711884F12AFA}" srcOrd="4" destOrd="0" presId="urn:microsoft.com/office/officeart/2005/8/layout/default"/>
    <dgm:cxn modelId="{76E0D117-609A-1B44-A94D-FA18E30F9E3B}" type="presParOf" srcId="{76242E61-8544-8646-A6E8-15FBF67F04CF}" destId="{4F2BC131-D30D-3742-9552-EB86929487A5}" srcOrd="5" destOrd="0" presId="urn:microsoft.com/office/officeart/2005/8/layout/default"/>
    <dgm:cxn modelId="{D881BB66-8029-AB44-B5A1-528AAEB6B340}" type="presParOf" srcId="{76242E61-8544-8646-A6E8-15FBF67F04CF}" destId="{9B2760DF-CBA8-BC47-9E4C-DB2496D68646}" srcOrd="6" destOrd="0" presId="urn:microsoft.com/office/officeart/2005/8/layout/default"/>
    <dgm:cxn modelId="{B9643DD2-6935-454E-A4AC-6B0ACA3FFE6C}" type="presParOf" srcId="{76242E61-8544-8646-A6E8-15FBF67F04CF}" destId="{72D589E1-F5E3-3C44-BDC6-ADB1CA9E64E7}" srcOrd="7" destOrd="0" presId="urn:microsoft.com/office/officeart/2005/8/layout/default"/>
    <dgm:cxn modelId="{9EF392BA-8059-1A46-B193-D897567042B2}" type="presParOf" srcId="{76242E61-8544-8646-A6E8-15FBF67F04CF}" destId="{E29AAF45-8200-204A-98C8-0B7F5047517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4AA23-B090-CB41-B4DF-25CA165ECF2F}">
      <dsp:nvSpPr>
        <dsp:cNvPr id="0" name=""/>
        <dsp:cNvSpPr/>
      </dsp:nvSpPr>
      <dsp:spPr>
        <a:xfrm>
          <a:off x="0" y="17761"/>
          <a:ext cx="3286125" cy="197167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Confianza con el director (Ndoye et al., 2010)</a:t>
          </a:r>
        </a:p>
      </dsp:txBody>
      <dsp:txXfrm>
        <a:off x="0" y="17761"/>
        <a:ext cx="3286125" cy="1971675"/>
      </dsp:txXfrm>
    </dsp:sp>
    <dsp:sp modelId="{9F81A605-97E6-5948-BA15-F222A18040BF}">
      <dsp:nvSpPr>
        <dsp:cNvPr id="0" name=""/>
        <dsp:cNvSpPr/>
      </dsp:nvSpPr>
      <dsp:spPr>
        <a:xfrm>
          <a:off x="3614737" y="17761"/>
          <a:ext cx="3286125" cy="197167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Desarrollo de comunicación (Ingersoll &amp; May, 2012)</a:t>
          </a:r>
        </a:p>
      </dsp:txBody>
      <dsp:txXfrm>
        <a:off x="3614737" y="17761"/>
        <a:ext cx="3286125" cy="1971675"/>
      </dsp:txXfrm>
    </dsp:sp>
    <dsp:sp modelId="{BC01B2F1-8DA5-DA4C-A783-9705FD808B45}">
      <dsp:nvSpPr>
        <dsp:cNvPr id="0" name=""/>
        <dsp:cNvSpPr/>
      </dsp:nvSpPr>
      <dsp:spPr>
        <a:xfrm>
          <a:off x="7229475" y="17761"/>
          <a:ext cx="3286125" cy="197167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Promoción del desarrollo profesional (Hancock &amp; Scherff, 2010)</a:t>
          </a:r>
        </a:p>
      </dsp:txBody>
      <dsp:txXfrm>
        <a:off x="7229475" y="17761"/>
        <a:ext cx="3286125" cy="1971675"/>
      </dsp:txXfrm>
    </dsp:sp>
    <dsp:sp modelId="{0BC19E3D-F36F-1A48-B495-52D98CABF96D}">
      <dsp:nvSpPr>
        <dsp:cNvPr id="0" name=""/>
        <dsp:cNvSpPr/>
      </dsp:nvSpPr>
      <dsp:spPr>
        <a:xfrm>
          <a:off x="1807368" y="2318048"/>
          <a:ext cx="3286125" cy="197167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Soporte organizacional para fomanter compromiso (Ford et al., 2019)</a:t>
          </a:r>
        </a:p>
      </dsp:txBody>
      <dsp:txXfrm>
        <a:off x="1807368" y="2318048"/>
        <a:ext cx="3286125" cy="1971675"/>
      </dsp:txXfrm>
    </dsp:sp>
    <dsp:sp modelId="{06B984DC-E44B-DA48-A1DC-4E25DAA00AF0}">
      <dsp:nvSpPr>
        <dsp:cNvPr id="0" name=""/>
        <dsp:cNvSpPr/>
      </dsp:nvSpPr>
      <dsp:spPr>
        <a:xfrm>
          <a:off x="5422106" y="2318048"/>
          <a:ext cx="3286125" cy="197167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Foco instruccional (Qadach et al., 2019)</a:t>
          </a:r>
        </a:p>
      </dsp:txBody>
      <dsp:txXfrm>
        <a:off x="5422106" y="2318048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47855-ECD5-C74D-94DE-265456C6622E}">
      <dsp:nvSpPr>
        <dsp:cNvPr id="0" name=""/>
        <dsp:cNvSpPr/>
      </dsp:nvSpPr>
      <dsp:spPr>
        <a:xfrm>
          <a:off x="4621" y="1193993"/>
          <a:ext cx="2020453" cy="3030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L" sz="1600" b="0" i="0" kern="1200" dirty="0">
              <a:effectLst/>
            </a:rPr>
            <a:t>Se analizaron datos del estudio TALIS 2018 de Chile, Argentina (CABA), Colombia y México (OECD, 2019).</a:t>
          </a:r>
          <a:endParaRPr lang="es-MX" sz="1600" kern="1200" dirty="0"/>
        </a:p>
      </dsp:txBody>
      <dsp:txXfrm>
        <a:off x="63798" y="1253170"/>
        <a:ext cx="1902099" cy="2912326"/>
      </dsp:txXfrm>
    </dsp:sp>
    <dsp:sp modelId="{0E01E483-59F4-F64D-9731-095C9344B13C}">
      <dsp:nvSpPr>
        <dsp:cNvPr id="0" name=""/>
        <dsp:cNvSpPr/>
      </dsp:nvSpPr>
      <dsp:spPr>
        <a:xfrm>
          <a:off x="2227119" y="2458797"/>
          <a:ext cx="428336" cy="5010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300" kern="1200"/>
        </a:p>
      </dsp:txBody>
      <dsp:txXfrm>
        <a:off x="2227119" y="2559011"/>
        <a:ext cx="299835" cy="300644"/>
      </dsp:txXfrm>
    </dsp:sp>
    <dsp:sp modelId="{5E2F60B4-A596-7944-BD29-2C6D0F9DC420}">
      <dsp:nvSpPr>
        <dsp:cNvPr id="0" name=""/>
        <dsp:cNvSpPr/>
      </dsp:nvSpPr>
      <dsp:spPr>
        <a:xfrm>
          <a:off x="2833255" y="1193993"/>
          <a:ext cx="2020453" cy="3030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L" sz="1600" b="0" i="0" kern="1200" dirty="0">
              <a:effectLst/>
            </a:rPr>
            <a:t>El método sigue modelos analíticos de comparación entre países, destacando el trabajo de Caro &amp; Schulz (2012).</a:t>
          </a:r>
          <a:endParaRPr lang="es-MX" sz="1600" kern="1200" dirty="0"/>
        </a:p>
      </dsp:txBody>
      <dsp:txXfrm>
        <a:off x="2892432" y="1253170"/>
        <a:ext cx="1902099" cy="2912326"/>
      </dsp:txXfrm>
    </dsp:sp>
    <dsp:sp modelId="{6E122FF7-38BC-A64C-A0F3-84229C13346D}">
      <dsp:nvSpPr>
        <dsp:cNvPr id="0" name=""/>
        <dsp:cNvSpPr/>
      </dsp:nvSpPr>
      <dsp:spPr>
        <a:xfrm>
          <a:off x="5055754" y="2458797"/>
          <a:ext cx="428336" cy="5010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300" kern="1200"/>
        </a:p>
      </dsp:txBody>
      <dsp:txXfrm>
        <a:off x="5055754" y="2559011"/>
        <a:ext cx="299835" cy="300644"/>
      </dsp:txXfrm>
    </dsp:sp>
    <dsp:sp modelId="{F443B3F3-5F30-7045-BAE9-90C1CE50E4E7}">
      <dsp:nvSpPr>
        <dsp:cNvPr id="0" name=""/>
        <dsp:cNvSpPr/>
      </dsp:nvSpPr>
      <dsp:spPr>
        <a:xfrm>
          <a:off x="5661890" y="1193993"/>
          <a:ext cx="2020453" cy="3030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L" sz="1600" b="0" i="0" kern="1200" dirty="0">
              <a:effectLst/>
            </a:rPr>
            <a:t>TALIS 2018 emplea un diseño de muestreo probabilístico estratificado en dos etapas: selección aleatoria de escuelas y posterior selección aleatoria de docentes de cada escuela (OECD, 2019). </a:t>
          </a:r>
          <a:endParaRPr lang="es-MX" sz="1600" kern="1200" dirty="0"/>
        </a:p>
      </dsp:txBody>
      <dsp:txXfrm>
        <a:off x="5721067" y="1253170"/>
        <a:ext cx="1902099" cy="2912326"/>
      </dsp:txXfrm>
    </dsp:sp>
    <dsp:sp modelId="{9A726F7D-5D75-D543-9277-72A391C4C76D}">
      <dsp:nvSpPr>
        <dsp:cNvPr id="0" name=""/>
        <dsp:cNvSpPr/>
      </dsp:nvSpPr>
      <dsp:spPr>
        <a:xfrm>
          <a:off x="7884389" y="2458797"/>
          <a:ext cx="428336" cy="5010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300" kern="1200"/>
        </a:p>
      </dsp:txBody>
      <dsp:txXfrm>
        <a:off x="7884389" y="2559011"/>
        <a:ext cx="299835" cy="300644"/>
      </dsp:txXfrm>
    </dsp:sp>
    <dsp:sp modelId="{825727AE-6CB9-934A-9C7E-8F6811713213}">
      <dsp:nvSpPr>
        <dsp:cNvPr id="0" name=""/>
        <dsp:cNvSpPr/>
      </dsp:nvSpPr>
      <dsp:spPr>
        <a:xfrm>
          <a:off x="8490525" y="1193993"/>
          <a:ext cx="2020453" cy="3030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b="0" i="0" kern="1200" dirty="0">
              <a:effectLst/>
            </a:rPr>
            <a:t>Se incorporaron tanto los pesos de muestrales como los pesos replicados de TALIS, fundamentales para cálculos precisos de varianza (</a:t>
          </a:r>
          <a:r>
            <a:rPr lang="es-CL" sz="1600" b="0" i="0" kern="1200" dirty="0" err="1">
              <a:effectLst/>
            </a:rPr>
            <a:t>Rust</a:t>
          </a:r>
          <a:r>
            <a:rPr lang="es-CL" sz="1600" b="0" i="0" kern="1200" dirty="0">
              <a:effectLst/>
            </a:rPr>
            <a:t> &amp; Rao, 1996).</a:t>
          </a:r>
        </a:p>
      </dsp:txBody>
      <dsp:txXfrm>
        <a:off x="8549702" y="1253170"/>
        <a:ext cx="1902099" cy="29123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5D829-6BE3-4548-AEF3-6AF961727428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CL" sz="1600" b="1" i="0" kern="1200" dirty="0"/>
            <a:t>Liderazgo Instruccional:</a:t>
          </a:r>
          <a:r>
            <a:rPr lang="es-CL" sz="1600" b="0" i="0" kern="1200" dirty="0"/>
            <a:t> Además de predecir el rendimiento estudiantil impacta en el bienestar docente, reduciendo deseos de abandonar la escuela. (</a:t>
          </a:r>
          <a:r>
            <a:rPr lang="es-CL" sz="1600" b="0" i="0" kern="1200" dirty="0" err="1"/>
            <a:t>Hallinger</a:t>
          </a:r>
          <a:r>
            <a:rPr lang="es-CL" sz="1600" b="0" i="0" kern="1200" dirty="0"/>
            <a:t>, 2015; Lazcano et al., 2022).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s-MX" sz="1600" kern="1200" dirty="0"/>
        </a:p>
      </dsp:txBody>
      <dsp:txXfrm>
        <a:off x="0" y="39687"/>
        <a:ext cx="3286125" cy="1971675"/>
      </dsp:txXfrm>
    </dsp:sp>
    <dsp:sp modelId="{DD0FA2BD-958C-3C4F-926E-7572A7CB86AC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CL" sz="1600" b="1" i="0" kern="1200" dirty="0"/>
            <a:t>Significancia Cross-Cultural:</a:t>
          </a:r>
          <a:r>
            <a:rPr lang="es-CL" sz="1600" b="0" i="0" kern="1200" dirty="0"/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CL" sz="1600" b="0" i="0" kern="1200" dirty="0"/>
            <a:t>El liderazgo instruccional tiene efecto en la disminución de las intenciones de renuncia independiente de las diferencias culturales y estructurales.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s-MX" sz="1600" kern="1200" dirty="0"/>
        </a:p>
      </dsp:txBody>
      <dsp:txXfrm>
        <a:off x="3614737" y="39687"/>
        <a:ext cx="3286125" cy="1971675"/>
      </dsp:txXfrm>
    </dsp:sp>
    <dsp:sp modelId="{302CBEFD-0F6B-A740-A04B-711884F12AFA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CL" sz="1600" b="1" i="0" kern="1200" dirty="0"/>
            <a:t>Satisfacción Laboral:</a:t>
          </a:r>
          <a:r>
            <a:rPr lang="es-CL" sz="1600" b="0" i="0" kern="1200" dirty="0"/>
            <a:t> Vinculada a menor rotación docente, pero en Argentina, Chile y México no es el predictor clave (</a:t>
          </a:r>
          <a:r>
            <a:rPr lang="es-CL" sz="1600" b="0" i="0" kern="1200" dirty="0" err="1"/>
            <a:t>Ajayi</a:t>
          </a:r>
          <a:r>
            <a:rPr lang="es-CL" sz="1600" b="0" i="0" kern="1200" dirty="0"/>
            <a:t> &amp; </a:t>
          </a:r>
          <a:r>
            <a:rPr lang="es-CL" sz="1600" b="0" i="0" kern="1200" dirty="0" err="1"/>
            <a:t>Olatunji</a:t>
          </a:r>
          <a:r>
            <a:rPr lang="es-CL" sz="1600" b="0" i="0" kern="1200" dirty="0"/>
            <a:t>, 2019; </a:t>
          </a:r>
          <a:r>
            <a:rPr lang="es-CL" sz="1600" b="0" i="0" kern="1200" dirty="0" err="1"/>
            <a:t>You</a:t>
          </a:r>
          <a:r>
            <a:rPr lang="es-CL" sz="1600" b="0" i="0" kern="1200" dirty="0"/>
            <a:t> &amp; </a:t>
          </a:r>
          <a:r>
            <a:rPr lang="es-CL" sz="1600" b="0" i="0" kern="1200" dirty="0" err="1"/>
            <a:t>Conley</a:t>
          </a:r>
          <a:r>
            <a:rPr lang="es-CL" sz="1600" b="0" i="0" kern="1200" dirty="0"/>
            <a:t>, 2015).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s-MX" sz="1600" kern="1200" dirty="0"/>
        </a:p>
      </dsp:txBody>
      <dsp:txXfrm>
        <a:off x="7229475" y="39687"/>
        <a:ext cx="3286125" cy="1971675"/>
      </dsp:txXfrm>
    </dsp:sp>
    <dsp:sp modelId="{9B2760DF-CBA8-BC47-9E4C-DB2496D68646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CL" sz="1600" b="1" i="0" kern="1200" dirty="0"/>
            <a:t>Cooperación Docente:</a:t>
          </a:r>
          <a:r>
            <a:rPr lang="es-CL" sz="1600" b="0" i="0" kern="1200" dirty="0"/>
            <a:t> Esencial pero con posibles desafíos. Importancia de no sobrecargar a docentes (Reeves et al., 2017).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s-MX" sz="1600" kern="1200" dirty="0"/>
        </a:p>
      </dsp:txBody>
      <dsp:txXfrm>
        <a:off x="1807368" y="2339975"/>
        <a:ext cx="3286125" cy="1971675"/>
      </dsp:txXfrm>
    </dsp:sp>
    <dsp:sp modelId="{E29AAF45-8200-204A-98C8-0B7F5047517C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CL" sz="1600" b="1" i="0" kern="1200" dirty="0"/>
            <a:t>Autoeficacia:</a:t>
          </a:r>
          <a:r>
            <a:rPr lang="es-CL" sz="1600" b="0" i="0" kern="1200" dirty="0"/>
            <a:t> No siempre se traduce en mayor retención, pese a estudios previos (</a:t>
          </a:r>
          <a:r>
            <a:rPr lang="es-CL" sz="1600" b="0" i="0" kern="1200" dirty="0" err="1"/>
            <a:t>Chesnut</a:t>
          </a:r>
          <a:r>
            <a:rPr lang="es-CL" sz="1600" b="0" i="0" kern="1200" dirty="0"/>
            <a:t> &amp; </a:t>
          </a:r>
          <a:r>
            <a:rPr lang="es-CL" sz="1600" b="0" i="0" kern="1200" dirty="0" err="1"/>
            <a:t>Burley</a:t>
          </a:r>
          <a:r>
            <a:rPr lang="es-CL" sz="1600" b="0" i="0" kern="1200" dirty="0"/>
            <a:t>, 2015; </a:t>
          </a:r>
          <a:r>
            <a:rPr lang="es-CL" sz="1600" b="0" i="0" kern="1200" dirty="0" err="1"/>
            <a:t>Skaalvik</a:t>
          </a:r>
          <a:r>
            <a:rPr lang="es-CL" sz="1600" b="0" i="0" kern="1200" dirty="0"/>
            <a:t> &amp; </a:t>
          </a:r>
          <a:r>
            <a:rPr lang="es-CL" sz="1600" b="0" i="0" kern="1200" dirty="0" err="1"/>
            <a:t>Skaalvik</a:t>
          </a:r>
          <a:r>
            <a:rPr lang="es-CL" sz="1600" b="0" i="0" kern="1200" dirty="0"/>
            <a:t>, 2014).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s-MX" sz="1600" kern="1200" dirty="0"/>
        </a:p>
      </dsp:txBody>
      <dsp:txXfrm>
        <a:off x="5422106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C19F0B-DD96-58D6-0018-AD8F987F3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A3A7B3-5271-6B88-E25B-F437F91B3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F91E78-F455-89E3-DEBD-50CC9DDCD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D8D386-E11B-8E0F-6673-039ABFA2F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1E2306-DFC3-19F5-A9F4-883ABA52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592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4CF83-4768-1DCF-1011-38DEFFA9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05F65E-7655-DB81-8C69-7930C99A9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A9F3C2-DB7C-DA92-AD1B-365DCD08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038FB6-573D-DE76-E002-30E42D9F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55B28C-954D-52A4-B76E-02B9DA544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596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EC00E31-5E35-54C0-5ED1-632636DAC3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669A94-E9AE-BBA5-FA32-F77921966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53CC1D-EC2B-3662-958E-98296961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3A6C5A-F232-2355-1979-30CB5296E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6E27D6-C556-183C-7F26-0E76379B4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1719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14FE65-ED96-B6ED-916C-A571AD327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6BFCEA-BEE5-BFE8-8C74-79E9AF319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C8C0B0-D01C-14C6-7706-65FC7F2A5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A59D85-37E5-DF67-350F-136F3D934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26A254-C56D-87EC-FA4F-F3C3A3AE8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9390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C93F9-88E6-0CB7-5225-77FBB5F7B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ED6526-A844-1FD3-297F-160396D54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8A1DB8-AEB5-61B4-C387-D2BC649F0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4F1AC7-C976-E402-DB78-208267D14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36392D-05F4-EC71-3C05-D150A7CA0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4756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720CA-21B7-7BEE-95E2-460FC7B87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51CDE-B305-5D60-2CEC-F9EBE4CFF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6CFAA4E-DE59-EC7C-1F21-5F456090A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2ED617-A66B-9E36-35B2-83111FA40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C11FC4-D471-3067-4EFF-2BA12EA06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799389-6FD3-7A49-92A8-8D514A486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379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A7E09-7F62-5260-8592-E99E5FD68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65C847-4303-8092-4F60-04CCF0C96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7B3746-8013-C8BB-C151-7D5CD3B87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CB32B4-E3AC-7886-DEC3-EBA357FF5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C29FEF9-7532-1265-74E6-74B07733EE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23AB80-DFBC-AA06-F399-84FA86939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AFCFAA1-358B-55B8-EC33-F5AC01C3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3185D61-B1B9-5A89-FBF3-8D7871E99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6864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6D0171-E29D-60A1-2AED-9FB63DD3F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818752-3FBB-80E9-DBC8-52B144815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C59849-F2C0-485D-CC0E-3B10A558B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15C001-9C80-28DF-8002-559637909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788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4E5ABA-6FD2-B9CC-0D51-91112707E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0090477-67CC-58D2-3E96-E6068DEE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B9EB28-35E1-7D81-3C69-5ADF485D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970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BCD3E9-0D60-E93A-6DDD-6A8A9BD9E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E1D2DF-82C4-4D57-6FE0-63C4ABC61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094E3C-ABAF-BE2B-1E82-DE4F6A992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02CED-C8E7-6616-5860-50113D000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0A8856-4018-0BD3-C457-FC5C8E10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42AF2A-B98E-CCFD-0121-7C164F6C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792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FE485D-DA8B-EA5D-A4D4-370964D9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AE0068B-E345-80B4-E7C2-C6852A1C76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2BCE21-2C40-3248-E563-9090E9B38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1218DB-C11F-A6A3-4AEA-4BFD8DE0C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B02A6B-95B2-A021-1253-BEF2C03F1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7C532D-8A9B-EF24-AE4F-964CBCCA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958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67A5C6-9890-90B6-5C04-C8248230C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D48DD0-E441-7EEB-0C24-496153603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D30A1A-71BD-ACE1-B2A1-2988B157C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C7271-C682-934D-AC4A-FFB423D5E314}" type="datetimeFigureOut">
              <a:rPr lang="es-ES_tradnl" smtClean="0"/>
              <a:t>15/11/23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BAEE3D-DB0D-37C3-555A-E8DD52569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D3244E-8505-5D2C-43F3-41B9719E9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19F19-7A31-1543-9D78-A1CFF910CB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635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8D6C66-E669-95DF-50FE-238642A3F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0207" y="1414646"/>
            <a:ext cx="5075583" cy="2468287"/>
          </a:xfrm>
        </p:spPr>
        <p:txBody>
          <a:bodyPr>
            <a:noAutofit/>
          </a:bodyPr>
          <a:lstStyle/>
          <a:p>
            <a:pPr algn="l"/>
            <a:r>
              <a:rPr lang="es-ES_tradnl" sz="3200" dirty="0"/>
              <a:t>Liderazgo Instruccional como Herramienta de Retención: Examinando las Intenciones de renuncia de profesores en América Latina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6D3D6D-016F-8449-0143-352E6B161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146" y="4129049"/>
            <a:ext cx="9144000" cy="588981"/>
          </a:xfrm>
        </p:spPr>
        <p:txBody>
          <a:bodyPr>
            <a:normAutofit/>
          </a:bodyPr>
          <a:lstStyle/>
          <a:p>
            <a:pPr algn="l"/>
            <a:r>
              <a:rPr lang="es-ES_tradnl" sz="1400" dirty="0"/>
              <a:t>Christian Lazcano, Paulo Volante y </a:t>
            </a:r>
            <a:r>
              <a:rPr lang="es-ES_tradnl" sz="1400" dirty="0" err="1"/>
              <a:t>Xiu</a:t>
            </a:r>
            <a:r>
              <a:rPr lang="es-ES_tradnl" sz="1400" dirty="0"/>
              <a:t> </a:t>
            </a:r>
            <a:r>
              <a:rPr lang="es-ES_tradnl" sz="1400" dirty="0" err="1"/>
              <a:t>Cravens</a:t>
            </a:r>
            <a:endParaRPr lang="es-ES_tradnl" sz="1400" dirty="0"/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60B4248C-B746-08B1-E015-AC20FF8A2D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1445" y="5894365"/>
            <a:ext cx="801633" cy="801633"/>
          </a:xfrm>
          <a:prstGeom prst="rect">
            <a:avLst/>
          </a:prstGeom>
        </p:spPr>
      </p:pic>
      <p:pic>
        <p:nvPicPr>
          <p:cNvPr id="5" name="Picture 2" descr="Research Projects | Space, Learning and Mobility | Research | Teaching and  Learning | Departments | Peabody College of Education and Human Development  | Vanderbilt University">
            <a:extLst>
              <a:ext uri="{FF2B5EF4-FFF2-40B4-BE49-F238E27FC236}">
                <a16:creationId xmlns:a16="http://schemas.microsoft.com/office/drawing/2014/main" id="{7A85954A-8BAB-D30E-A1CE-D1CD47E1F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915" y="6083346"/>
            <a:ext cx="1773544" cy="404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fesores son la cuarta profesión más valorada en Chile">
            <a:extLst>
              <a:ext uri="{FF2B5EF4-FFF2-40B4-BE49-F238E27FC236}">
                <a16:creationId xmlns:a16="http://schemas.microsoft.com/office/drawing/2014/main" id="{3BAFBF32-0D8F-C6B5-1758-08E5E47238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5" r="41261"/>
          <a:stretch/>
        </p:blipFill>
        <p:spPr bwMode="auto">
          <a:xfrm>
            <a:off x="6175513" y="-102706"/>
            <a:ext cx="6016487" cy="706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2864EAB8-7474-C8C7-3ED4-F175C9C28975}"/>
              </a:ext>
            </a:extLst>
          </p:cNvPr>
          <p:cNvSpPr txBox="1"/>
          <p:nvPr/>
        </p:nvSpPr>
        <p:spPr>
          <a:xfrm>
            <a:off x="760207" y="5629113"/>
            <a:ext cx="19287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50" dirty="0"/>
              <a:t>Investigación financiada por:</a:t>
            </a:r>
          </a:p>
        </p:txBody>
      </p:sp>
      <p:pic>
        <p:nvPicPr>
          <p:cNvPr id="1026" name="Picture 2" descr="Concursos archivo - ANID">
            <a:extLst>
              <a:ext uri="{FF2B5EF4-FFF2-40B4-BE49-F238E27FC236}">
                <a16:creationId xmlns:a16="http://schemas.microsoft.com/office/drawing/2014/main" id="{84362072-FF46-1B9C-6A7A-3B683131B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544" y="5894365"/>
            <a:ext cx="873437" cy="79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29575AD-A157-67D7-6A6A-5870E12CDCDD}"/>
              </a:ext>
            </a:extLst>
          </p:cNvPr>
          <p:cNvSpPr txBox="1"/>
          <p:nvPr/>
        </p:nvSpPr>
        <p:spPr>
          <a:xfrm>
            <a:off x="758146" y="1091480"/>
            <a:ext cx="5453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0" dirty="0">
                <a:solidFill>
                  <a:schemeClr val="accent1"/>
                </a:solidFill>
                <a:effectLst/>
                <a:latin typeface="Garamond" panose="02020404030301010803" pitchFamily="18" charset="0"/>
              </a:rPr>
              <a:t>VII Jornada de Investigación en Liderazgo Escolar</a:t>
            </a:r>
          </a:p>
          <a:p>
            <a:endParaRPr lang="es-ES_tradnl" b="1" dirty="0">
              <a:solidFill>
                <a:schemeClr val="accent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588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>
            <a:extLst>
              <a:ext uri="{FF2B5EF4-FFF2-40B4-BE49-F238E27FC236}">
                <a16:creationId xmlns:a16="http://schemas.microsoft.com/office/drawing/2014/main" id="{99B965BD-AF24-7652-D63E-AF7FBBBF4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741391"/>
            <a:ext cx="3455821" cy="16162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¿Las otras variables del modelo?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3CACD81-F955-5E22-8CAC-68DAAA57FC35}"/>
              </a:ext>
            </a:extLst>
          </p:cNvPr>
          <p:cNvSpPr txBox="1"/>
          <p:nvPr/>
        </p:nvSpPr>
        <p:spPr>
          <a:xfrm>
            <a:off x="691621" y="2522718"/>
            <a:ext cx="5415709" cy="38242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indent="-228600">
              <a:lnSpc>
                <a:spcPct val="16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b="1" dirty="0" err="1"/>
              <a:t>Autoeficacia</a:t>
            </a:r>
            <a:r>
              <a:rPr lang="en-US" sz="1400" dirty="0"/>
              <a:t>: Un alto </a:t>
            </a:r>
            <a:r>
              <a:rPr lang="en-US" sz="1400" dirty="0" err="1"/>
              <a:t>nivel</a:t>
            </a:r>
            <a:r>
              <a:rPr lang="en-US" sz="1400" dirty="0"/>
              <a:t> de </a:t>
            </a:r>
            <a:r>
              <a:rPr lang="en-US" sz="1400" dirty="0" err="1"/>
              <a:t>autoeficacia</a:t>
            </a:r>
            <a:r>
              <a:rPr lang="en-US" sz="1400" dirty="0"/>
              <a:t> </a:t>
            </a:r>
            <a:r>
              <a:rPr lang="en-US" sz="1400" dirty="0" err="1"/>
              <a:t>puede</a:t>
            </a:r>
            <a:r>
              <a:rPr lang="en-US" sz="1400" dirty="0"/>
              <a:t> </a:t>
            </a:r>
            <a:r>
              <a:rPr lang="en-US" sz="1400" dirty="0" err="1"/>
              <a:t>disminuir</a:t>
            </a:r>
            <a:r>
              <a:rPr lang="en-US" sz="1400" dirty="0"/>
              <a:t> </a:t>
            </a:r>
            <a:r>
              <a:rPr lang="en-US" sz="1400" dirty="0" err="1"/>
              <a:t>el</a:t>
            </a:r>
            <a:r>
              <a:rPr lang="en-US" sz="1400" dirty="0"/>
              <a:t> turnover al </a:t>
            </a:r>
            <a:r>
              <a:rPr lang="en-US" sz="1400" dirty="0" err="1"/>
              <a:t>hacer</a:t>
            </a:r>
            <a:r>
              <a:rPr lang="en-US" sz="1400" dirty="0"/>
              <a:t> que </a:t>
            </a:r>
            <a:r>
              <a:rPr lang="en-US" sz="1400" dirty="0" err="1"/>
              <a:t>los</a:t>
            </a:r>
            <a:r>
              <a:rPr lang="en-US" sz="1400" dirty="0"/>
              <a:t> </a:t>
            </a:r>
            <a:r>
              <a:rPr lang="en-US" sz="1400" dirty="0" err="1"/>
              <a:t>profesionales</a:t>
            </a:r>
            <a:r>
              <a:rPr lang="en-US" sz="1400" dirty="0"/>
              <a:t> se </a:t>
            </a:r>
            <a:r>
              <a:rPr lang="en-US" sz="1400" dirty="0" err="1"/>
              <a:t>sientan</a:t>
            </a:r>
            <a:r>
              <a:rPr lang="en-US" sz="1400" dirty="0"/>
              <a:t> </a:t>
            </a:r>
            <a:r>
              <a:rPr lang="en-US" sz="1400" dirty="0" err="1"/>
              <a:t>más</a:t>
            </a:r>
            <a:r>
              <a:rPr lang="en-US" sz="1400" dirty="0"/>
              <a:t> </a:t>
            </a:r>
            <a:r>
              <a:rPr lang="en-US" sz="1400" dirty="0" err="1"/>
              <a:t>preparados</a:t>
            </a:r>
            <a:r>
              <a:rPr lang="en-US" sz="1400" dirty="0"/>
              <a:t> para </a:t>
            </a:r>
            <a:r>
              <a:rPr lang="en-US" sz="1400" dirty="0" err="1"/>
              <a:t>enfrentar</a:t>
            </a:r>
            <a:r>
              <a:rPr lang="en-US" sz="1400" dirty="0"/>
              <a:t> </a:t>
            </a:r>
            <a:r>
              <a:rPr lang="en-US" sz="1400" dirty="0" err="1"/>
              <a:t>desafíos</a:t>
            </a:r>
            <a:r>
              <a:rPr lang="en-US" sz="1400" dirty="0"/>
              <a:t> (</a:t>
            </a:r>
            <a:r>
              <a:rPr lang="en-US" sz="1400" dirty="0" err="1"/>
              <a:t>Skaalvik</a:t>
            </a:r>
            <a:r>
              <a:rPr lang="en-US" sz="1400" dirty="0"/>
              <a:t> &amp; </a:t>
            </a:r>
            <a:r>
              <a:rPr lang="en-US" sz="1400" dirty="0" err="1"/>
              <a:t>Skaalvik</a:t>
            </a:r>
            <a:r>
              <a:rPr lang="en-US" sz="1400" dirty="0"/>
              <a:t>, 2014).</a:t>
            </a:r>
          </a:p>
          <a:p>
            <a:pPr marL="342900" indent="-228600">
              <a:lnSpc>
                <a:spcPct val="16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b="1" dirty="0" err="1"/>
              <a:t>Colaboración</a:t>
            </a:r>
            <a:r>
              <a:rPr lang="en-US" sz="1400" b="1" dirty="0"/>
              <a:t>: </a:t>
            </a:r>
            <a:r>
              <a:rPr lang="en-US" sz="1400" dirty="0"/>
              <a:t>La </a:t>
            </a:r>
            <a:r>
              <a:rPr lang="en-US" sz="1400" dirty="0" err="1"/>
              <a:t>colaboración</a:t>
            </a:r>
            <a:r>
              <a:rPr lang="en-US" sz="1400" dirty="0"/>
              <a:t> entre </a:t>
            </a:r>
            <a:r>
              <a:rPr lang="en-US" sz="1400" dirty="0" err="1"/>
              <a:t>docentes</a:t>
            </a:r>
            <a:r>
              <a:rPr lang="en-US" sz="1400" dirty="0"/>
              <a:t> </a:t>
            </a:r>
            <a:r>
              <a:rPr lang="en-US" sz="1400" dirty="0" err="1"/>
              <a:t>puede</a:t>
            </a:r>
            <a:r>
              <a:rPr lang="en-US" sz="1400" dirty="0"/>
              <a:t> </a:t>
            </a:r>
            <a:r>
              <a:rPr lang="en-US" sz="1400" dirty="0" err="1"/>
              <a:t>fortalecer</a:t>
            </a:r>
            <a:r>
              <a:rPr lang="en-US" sz="1400" dirty="0"/>
              <a:t> </a:t>
            </a:r>
            <a:r>
              <a:rPr lang="en-US" sz="1400" dirty="0" err="1"/>
              <a:t>el</a:t>
            </a:r>
            <a:r>
              <a:rPr lang="en-US" sz="1400" dirty="0"/>
              <a:t> </a:t>
            </a:r>
            <a:r>
              <a:rPr lang="en-US" sz="1400" dirty="0" err="1"/>
              <a:t>compromiso</a:t>
            </a:r>
            <a:r>
              <a:rPr lang="en-US" sz="1400" dirty="0"/>
              <a:t> </a:t>
            </a:r>
            <a:r>
              <a:rPr lang="en-US" sz="1400" dirty="0" err="1"/>
              <a:t>pero</a:t>
            </a:r>
            <a:r>
              <a:rPr lang="en-US" sz="1400" dirty="0"/>
              <a:t> </a:t>
            </a:r>
            <a:r>
              <a:rPr lang="en-US" sz="1400" dirty="0" err="1"/>
              <a:t>también</a:t>
            </a:r>
            <a:r>
              <a:rPr lang="en-US" sz="1400" dirty="0"/>
              <a:t> </a:t>
            </a:r>
            <a:r>
              <a:rPr lang="en-US" sz="1400" dirty="0" err="1"/>
              <a:t>aumentar</a:t>
            </a:r>
            <a:r>
              <a:rPr lang="en-US" sz="1400" dirty="0"/>
              <a:t> la carga </a:t>
            </a:r>
            <a:r>
              <a:rPr lang="en-US" sz="1400" dirty="0" err="1"/>
              <a:t>laboral</a:t>
            </a:r>
            <a:r>
              <a:rPr lang="en-US" sz="1400" dirty="0"/>
              <a:t> (Schleifer et al., 2017).</a:t>
            </a:r>
            <a:endParaRPr lang="en-US" sz="1400" b="1" dirty="0"/>
          </a:p>
          <a:p>
            <a:pPr marL="342900" indent="-228600">
              <a:lnSpc>
                <a:spcPct val="16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b="1" dirty="0" err="1"/>
              <a:t>Satisfacción</a:t>
            </a:r>
            <a:r>
              <a:rPr lang="en-US" sz="1400" b="1" dirty="0"/>
              <a:t> Laboral: </a:t>
            </a:r>
            <a:r>
              <a:rPr lang="en-US" sz="1400" dirty="0"/>
              <a:t>Mayor </a:t>
            </a:r>
            <a:r>
              <a:rPr lang="en-US" sz="1400" dirty="0" err="1"/>
              <a:t>satisfacción</a:t>
            </a:r>
            <a:r>
              <a:rPr lang="en-US" sz="1400" dirty="0"/>
              <a:t> </a:t>
            </a:r>
            <a:r>
              <a:rPr lang="en-US" sz="1400" dirty="0" err="1"/>
              <a:t>laboral</a:t>
            </a:r>
            <a:r>
              <a:rPr lang="en-US" sz="1400" dirty="0"/>
              <a:t> se </a:t>
            </a:r>
            <a:r>
              <a:rPr lang="en-US" sz="1400" dirty="0" err="1"/>
              <a:t>asocia</a:t>
            </a:r>
            <a:r>
              <a:rPr lang="en-US" sz="1400" dirty="0"/>
              <a:t> con </a:t>
            </a:r>
            <a:r>
              <a:rPr lang="en-US" sz="1400" dirty="0" err="1"/>
              <a:t>una</a:t>
            </a:r>
            <a:r>
              <a:rPr lang="en-US" sz="1400" dirty="0"/>
              <a:t> </a:t>
            </a:r>
            <a:r>
              <a:rPr lang="en-US" sz="1400" dirty="0" err="1"/>
              <a:t>menor</a:t>
            </a:r>
            <a:r>
              <a:rPr lang="en-US" sz="1400" dirty="0"/>
              <a:t> </a:t>
            </a:r>
            <a:r>
              <a:rPr lang="en-US" sz="1400" dirty="0" err="1"/>
              <a:t>intención</a:t>
            </a:r>
            <a:r>
              <a:rPr lang="en-US" sz="1400" dirty="0"/>
              <a:t> de </a:t>
            </a:r>
            <a:r>
              <a:rPr lang="en-US" sz="1400" dirty="0" err="1"/>
              <a:t>abandonar</a:t>
            </a:r>
            <a:r>
              <a:rPr lang="en-US" sz="1400" dirty="0"/>
              <a:t> la </a:t>
            </a:r>
            <a:r>
              <a:rPr lang="en-US" sz="1400" dirty="0" err="1"/>
              <a:t>enseñanza</a:t>
            </a:r>
            <a:r>
              <a:rPr lang="en-US" sz="1400" dirty="0"/>
              <a:t> (r =-.394, p &lt; .05) (McCarthy et al., 2010).</a:t>
            </a:r>
          </a:p>
        </p:txBody>
      </p:sp>
      <p:pic>
        <p:nvPicPr>
          <p:cNvPr id="3" name="Marcador de contenido 3">
            <a:extLst>
              <a:ext uri="{FF2B5EF4-FFF2-40B4-BE49-F238E27FC236}">
                <a16:creationId xmlns:a16="http://schemas.microsoft.com/office/drawing/2014/main" id="{F3479271-69CD-A02B-6AD9-D60591821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92402" y="2419528"/>
            <a:ext cx="5207977" cy="2773248"/>
          </a:xfrm>
          <a:prstGeom prst="rect">
            <a:avLst/>
          </a:prstGeom>
        </p:spPr>
      </p:pic>
      <p:grpSp>
        <p:nvGrpSpPr>
          <p:cNvPr id="23" name="Group 18">
            <a:extLst>
              <a:ext uri="{FF2B5EF4-FFF2-40B4-BE49-F238E27FC236}">
                <a16:creationId xmlns:a16="http://schemas.microsoft.com/office/drawing/2014/main" id="{6258F736-B256-8039-9DC6-F4E49A5C5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0B4520A-996E-330C-99DA-69CA4D89E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EC8FA945-E356-695F-18D6-CAD4EF34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903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A3BBEB-04A1-26C6-BECD-9EE3CCA5E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Método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D65CFA16-F0B9-B91B-56FB-E161D3855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0027426"/>
              </p:ext>
            </p:extLst>
          </p:nvPr>
        </p:nvGraphicFramePr>
        <p:xfrm>
          <a:off x="838200" y="1074208"/>
          <a:ext cx="10515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1070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667AA-8407-3AE9-0344-478ECC9F8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Participantes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64725-466C-DE0D-DA66-3DCA11A7C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r>
              <a:rPr lang="es-ES_tradnl" sz="2400" dirty="0"/>
              <a:t>La población foco del estudio son </a:t>
            </a:r>
            <a:r>
              <a:rPr lang="es-ES_tradnl" sz="2400" b="1" dirty="0">
                <a:solidFill>
                  <a:schemeClr val="accent1"/>
                </a:solidFill>
              </a:rPr>
              <a:t>docentes de secundaria (7°b y 8°b)</a:t>
            </a:r>
            <a:r>
              <a:rPr lang="es-ES_tradnl" sz="2400" dirty="0"/>
              <a:t> de diversas instituciones en cuatro países latinoamericanos de habla hispana: Chile, Argentina (CABA), Colombia y México.</a:t>
            </a:r>
          </a:p>
          <a:p>
            <a:r>
              <a:rPr lang="es-ES_tradnl" sz="2400" dirty="0"/>
              <a:t>Los profesores pertenecen al </a:t>
            </a:r>
            <a:r>
              <a:rPr lang="es-ES_tradnl" sz="2400" b="1" dirty="0">
                <a:solidFill>
                  <a:schemeClr val="accent1"/>
                </a:solidFill>
              </a:rPr>
              <a:t>sistema educativo regular</a:t>
            </a:r>
            <a:r>
              <a:rPr lang="es-ES_tradnl" sz="2400" dirty="0"/>
              <a:t>, excluyendo la educación para adultos, y estos cuatro países son los únicos de la región para los cuales se dispone de datos.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280ADEE-BC87-145A-EA5C-7E967673F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8553" y="3017836"/>
            <a:ext cx="5624559" cy="146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14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3FDE3-EA7B-4DC5-72DF-E717BA9D1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Mediciones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C9DD07-D5B4-CF42-1D3E-36DC71AA1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08351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s-ES_tradnl" b="1" dirty="0">
                <a:solidFill>
                  <a:schemeClr val="accent1"/>
                </a:solidFill>
              </a:rPr>
              <a:t>Diseñamos y validamos </a:t>
            </a:r>
            <a:r>
              <a:rPr lang="es-ES_tradnl" dirty="0"/>
              <a:t>una escala de liderazgo instruccional usando ítems del cuestionario docente TALIS</a:t>
            </a:r>
          </a:p>
          <a:p>
            <a:pPr>
              <a:lnSpc>
                <a:spcPct val="120000"/>
              </a:lnSpc>
            </a:pPr>
            <a:r>
              <a:rPr lang="es-ES_tradnl" dirty="0"/>
              <a:t>Para el resto de las variables: Cooperación docente; Autoeficacia y satisfacción laboral </a:t>
            </a:r>
            <a:r>
              <a:rPr lang="es-ES_tradnl" b="1" dirty="0">
                <a:solidFill>
                  <a:schemeClr val="accent1"/>
                </a:solidFill>
              </a:rPr>
              <a:t>usamos los constructos TALIS.</a:t>
            </a:r>
          </a:p>
          <a:p>
            <a:pPr>
              <a:lnSpc>
                <a:spcPct val="120000"/>
              </a:lnSpc>
            </a:pPr>
            <a:r>
              <a:rPr lang="es-ES_tradnl" dirty="0"/>
              <a:t>Todas las variables muestran </a:t>
            </a:r>
            <a:r>
              <a:rPr lang="es-ES_tradnl" b="1" dirty="0">
                <a:solidFill>
                  <a:schemeClr val="accent1"/>
                </a:solidFill>
              </a:rPr>
              <a:t>niveles de ajuste y confiabilidad </a:t>
            </a:r>
            <a:r>
              <a:rPr lang="es-ES_tradnl" dirty="0"/>
              <a:t>coherentes.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0E9609A2-B98D-B414-BA14-1503E19FE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654180"/>
              </p:ext>
            </p:extLst>
          </p:nvPr>
        </p:nvGraphicFramePr>
        <p:xfrm>
          <a:off x="6096000" y="2028353"/>
          <a:ext cx="5578289" cy="2909505"/>
        </p:xfrm>
        <a:graphic>
          <a:graphicData uri="http://schemas.openxmlformats.org/drawingml/2006/table">
            <a:tbl>
              <a:tblPr firstRow="1" firstCol="1" bandRow="1"/>
              <a:tblGrid>
                <a:gridCol w="2444268">
                  <a:extLst>
                    <a:ext uri="{9D8B030D-6E8A-4147-A177-3AD203B41FA5}">
                      <a16:colId xmlns:a16="http://schemas.microsoft.com/office/drawing/2014/main" val="388110807"/>
                    </a:ext>
                  </a:extLst>
                </a:gridCol>
                <a:gridCol w="793550">
                  <a:extLst>
                    <a:ext uri="{9D8B030D-6E8A-4147-A177-3AD203B41FA5}">
                      <a16:colId xmlns:a16="http://schemas.microsoft.com/office/drawing/2014/main" val="411942918"/>
                    </a:ext>
                  </a:extLst>
                </a:gridCol>
                <a:gridCol w="780157">
                  <a:extLst>
                    <a:ext uri="{9D8B030D-6E8A-4147-A177-3AD203B41FA5}">
                      <a16:colId xmlns:a16="http://schemas.microsoft.com/office/drawing/2014/main" val="957002947"/>
                    </a:ext>
                  </a:extLst>
                </a:gridCol>
                <a:gridCol w="780157">
                  <a:extLst>
                    <a:ext uri="{9D8B030D-6E8A-4147-A177-3AD203B41FA5}">
                      <a16:colId xmlns:a16="http://schemas.microsoft.com/office/drawing/2014/main" val="3769726660"/>
                    </a:ext>
                  </a:extLst>
                </a:gridCol>
                <a:gridCol w="780157">
                  <a:extLst>
                    <a:ext uri="{9D8B030D-6E8A-4147-A177-3AD203B41FA5}">
                      <a16:colId xmlns:a16="http://schemas.microsoft.com/office/drawing/2014/main" val="1526692148"/>
                    </a:ext>
                  </a:extLst>
                </a:gridCol>
              </a:tblGrid>
              <a:tr h="614940">
                <a:tc>
                  <a:txBody>
                    <a:bodyPr/>
                    <a:lstStyle/>
                    <a:p>
                      <a:r>
                        <a:rPr lang="es-CL" sz="12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 Fit Information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Argentina (ACBA)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Chile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Colombia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México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038514"/>
                  </a:ext>
                </a:extLst>
              </a:tr>
              <a:tr h="327795">
                <a:tc>
                  <a:txBody>
                    <a:bodyPr/>
                    <a:lstStyle/>
                    <a:p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Free Parameters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314077"/>
                  </a:ext>
                </a:extLst>
              </a:tr>
              <a:tr h="327795">
                <a:tc>
                  <a:txBody>
                    <a:bodyPr/>
                    <a:lstStyle/>
                    <a:p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Chi-Square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471.162*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1278.017*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1090.052*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1612.648*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158439"/>
                  </a:ext>
                </a:extLst>
              </a:tr>
              <a:tr h="327795">
                <a:tc>
                  <a:txBody>
                    <a:bodyPr/>
                    <a:lstStyle/>
                    <a:p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CFI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.964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.960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.958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.950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185277"/>
                  </a:ext>
                </a:extLst>
              </a:tr>
              <a:tr h="327795">
                <a:tc>
                  <a:txBody>
                    <a:bodyPr/>
                    <a:lstStyle/>
                    <a:p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TLI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.960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.957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.954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.945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207134"/>
                  </a:ext>
                </a:extLst>
              </a:tr>
              <a:tr h="327795">
                <a:tc>
                  <a:txBody>
                    <a:bodyPr/>
                    <a:lstStyle/>
                    <a:p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RMSEA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.030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.039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.032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.037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535771"/>
                  </a:ext>
                </a:extLst>
              </a:tr>
              <a:tr h="327795">
                <a:tc>
                  <a:txBody>
                    <a:bodyPr/>
                    <a:lstStyle/>
                    <a:p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SRMR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.086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.086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.090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.086</a:t>
                      </a:r>
                      <a:endParaRPr lang="es-C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390256"/>
                  </a:ext>
                </a:extLst>
              </a:tr>
              <a:tr h="327795">
                <a:tc gridSpan="5">
                  <a:txBody>
                    <a:bodyPr/>
                    <a:lstStyle/>
                    <a:p>
                      <a:r>
                        <a:rPr lang="es-CL" sz="1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Note: *</a:t>
                      </a:r>
                      <a:r>
                        <a:rPr lang="en-US" sz="11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&lt; </a:t>
                      </a: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.05, ** </a:t>
                      </a:r>
                      <a:r>
                        <a:rPr lang="en-US" sz="11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&lt; .01, ***</a:t>
                      </a:r>
                      <a:r>
                        <a:rPr lang="en-US" sz="11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.001</a:t>
                      </a:r>
                      <a:endParaRPr lang="es-CL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366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989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6216A-3589-A0E3-B60C-5D668572F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Mediciones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75AD88-C5A5-D8C1-12E5-6086F5ADC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599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ES_tradnl" sz="2400" b="1" dirty="0"/>
              <a:t>Controles: </a:t>
            </a:r>
            <a:r>
              <a:rPr lang="es-ES_tradnl" sz="2400" dirty="0"/>
              <a:t>incluyen </a:t>
            </a:r>
            <a:r>
              <a:rPr lang="es-ES_tradnl" sz="2400" b="1" dirty="0">
                <a:solidFill>
                  <a:schemeClr val="accent1"/>
                </a:solidFill>
              </a:rPr>
              <a:t>género, experiencia docente en la escuela, experiencia docente total, ubicación de la escuela, tamaño y tipo de escuela.</a:t>
            </a:r>
            <a:r>
              <a:rPr lang="es-ES_tradnl" sz="2400" dirty="0">
                <a:solidFill>
                  <a:schemeClr val="accent1"/>
                </a:solidFill>
              </a:rPr>
              <a:t> </a:t>
            </a:r>
            <a:r>
              <a:rPr lang="es-ES_tradnl" sz="2400" dirty="0"/>
              <a:t>Estas han sido validadas como factores esenciales en 'rotación de docentes' (Grissom &amp; </a:t>
            </a:r>
            <a:r>
              <a:rPr lang="es-ES_tradnl" sz="2400" dirty="0" err="1"/>
              <a:t>Bartanen</a:t>
            </a:r>
            <a:r>
              <a:rPr lang="es-ES_tradnl" sz="2400" dirty="0"/>
              <a:t>, 2019; Ingersoll, 2001; </a:t>
            </a:r>
            <a:r>
              <a:rPr lang="es-ES_tradnl" sz="2400" dirty="0" err="1"/>
              <a:t>Qadach</a:t>
            </a:r>
            <a:r>
              <a:rPr lang="es-ES_tradnl" sz="2400" dirty="0"/>
              <a:t> et al., 2019).</a:t>
            </a:r>
          </a:p>
        </p:txBody>
      </p:sp>
    </p:spTree>
    <p:extLst>
      <p:ext uri="{BB962C8B-B14F-4D97-AF65-F5344CB8AC3E}">
        <p14:creationId xmlns:p14="http://schemas.microsoft.com/office/powerpoint/2010/main" val="1571469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220D5-40D4-0424-9E7E-25017C114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Análisis de los datos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32A6842-6786-1FC8-2C6D-AF093319D859}"/>
              </a:ext>
            </a:extLst>
          </p:cNvPr>
          <p:cNvSpPr txBox="1"/>
          <p:nvPr/>
        </p:nvSpPr>
        <p:spPr>
          <a:xfrm>
            <a:off x="838200" y="1690688"/>
            <a:ext cx="525780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s-ES_tradnl" sz="1600" dirty="0"/>
              <a:t>La naturaleza comparativa del estudio nos llevó a decantarnos por un </a:t>
            </a:r>
            <a:r>
              <a:rPr lang="es-ES_tradnl" sz="1600" b="1" i="1" dirty="0">
                <a:solidFill>
                  <a:schemeClr val="accent1"/>
                </a:solidFill>
              </a:rPr>
              <a:t>modelo de población </a:t>
            </a:r>
            <a:r>
              <a:rPr lang="es-ES_tradnl" sz="1600" dirty="0"/>
              <a:t>de un solo nivel, evitando efectos multinivel (Bollen, 1989; </a:t>
            </a:r>
            <a:r>
              <a:rPr lang="es-ES_tradnl" sz="1600" dirty="0" err="1"/>
              <a:t>Muthén</a:t>
            </a:r>
            <a:r>
              <a:rPr lang="es-ES_tradnl" sz="1600" dirty="0"/>
              <a:t> &amp; </a:t>
            </a:r>
            <a:r>
              <a:rPr lang="es-ES_tradnl" sz="1600" dirty="0" err="1"/>
              <a:t>Muthén</a:t>
            </a:r>
            <a:r>
              <a:rPr lang="es-ES_tradnl" sz="1600" dirty="0"/>
              <a:t>, 2012).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s-ES_tradnl" sz="1600" dirty="0"/>
              <a:t>El modelo de población se centra en la </a:t>
            </a:r>
            <a:r>
              <a:rPr lang="es-ES_tradnl" sz="1600" b="1" dirty="0">
                <a:solidFill>
                  <a:schemeClr val="accent1"/>
                </a:solidFill>
              </a:rPr>
              <a:t>estructura de covarianza de cada población</a:t>
            </a:r>
            <a:r>
              <a:rPr lang="es-ES_tradnl" sz="1600" dirty="0"/>
              <a:t>, representando directamente interrelaciones internas (</a:t>
            </a:r>
            <a:r>
              <a:rPr lang="es-ES_tradnl" sz="1600" dirty="0" err="1"/>
              <a:t>Muthén</a:t>
            </a:r>
            <a:r>
              <a:rPr lang="es-ES_tradnl" sz="1600" dirty="0"/>
              <a:t>, 2002).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s-ES_tradnl" sz="1600" dirty="0"/>
              <a:t>Se empleó </a:t>
            </a:r>
            <a:r>
              <a:rPr lang="es-ES_tradnl" sz="1600" b="1" dirty="0">
                <a:solidFill>
                  <a:schemeClr val="accent1"/>
                </a:solidFill>
              </a:rPr>
              <a:t>Modelado de Ecuaciones Estructurales (SEM) </a:t>
            </a:r>
            <a:r>
              <a:rPr lang="es-ES_tradnl" sz="1600" dirty="0"/>
              <a:t>con nuestra escala de liderazgo instructivo integrada.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s-ES_tradnl" sz="1600" dirty="0"/>
              <a:t>Esta metodología permite una comprensión profunda de los </a:t>
            </a:r>
            <a:r>
              <a:rPr lang="es-ES_tradnl" sz="1600" b="1" dirty="0">
                <a:solidFill>
                  <a:schemeClr val="accent1"/>
                </a:solidFill>
              </a:rPr>
              <a:t>mecanismos e interacciones subyacentes </a:t>
            </a:r>
            <a:r>
              <a:rPr lang="es-ES_tradnl" sz="1600" dirty="0"/>
              <a:t>y está en línea con las prácticas metodológicas avanzadas en la literatura de investigación social (Brown, 2006; </a:t>
            </a:r>
            <a:r>
              <a:rPr lang="es-ES_tradnl" sz="1600" dirty="0" err="1"/>
              <a:t>Nachtigall</a:t>
            </a:r>
            <a:r>
              <a:rPr lang="es-ES_tradnl" sz="1600" dirty="0"/>
              <a:t> et al., 2003). El análisis se limita a los datos de cada nación involucrada.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endParaRPr lang="es-ES_tradnl" sz="16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E761278-1762-82BA-C1BE-A660DBAAD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3067" y="280988"/>
            <a:ext cx="3429000" cy="28194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14BFDB21-09EA-585A-DA51-E551175DC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067" y="3037533"/>
            <a:ext cx="3594100" cy="26924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54CF325-8964-F291-9244-CFB9640C40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3067" y="5571658"/>
            <a:ext cx="28448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98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09243-B64B-2E55-99FA-927F5CC90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Resultados: Correlaciones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55A2B226-3ADD-925E-BED3-285180DA52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617471"/>
              </p:ext>
            </p:extLst>
          </p:nvPr>
        </p:nvGraphicFramePr>
        <p:xfrm>
          <a:off x="1914637" y="1675038"/>
          <a:ext cx="8362725" cy="4817837"/>
        </p:xfrm>
        <a:graphic>
          <a:graphicData uri="http://schemas.openxmlformats.org/drawingml/2006/table">
            <a:tbl>
              <a:tblPr firstRow="1" firstCol="1" bandRow="1"/>
              <a:tblGrid>
                <a:gridCol w="1338036">
                  <a:extLst>
                    <a:ext uri="{9D8B030D-6E8A-4147-A177-3AD203B41FA5}">
                      <a16:colId xmlns:a16="http://schemas.microsoft.com/office/drawing/2014/main" val="3567131420"/>
                    </a:ext>
                  </a:extLst>
                </a:gridCol>
                <a:gridCol w="1682580">
                  <a:extLst>
                    <a:ext uri="{9D8B030D-6E8A-4147-A177-3AD203B41FA5}">
                      <a16:colId xmlns:a16="http://schemas.microsoft.com/office/drawing/2014/main" val="2762953599"/>
                    </a:ext>
                  </a:extLst>
                </a:gridCol>
                <a:gridCol w="1779588">
                  <a:extLst>
                    <a:ext uri="{9D8B030D-6E8A-4147-A177-3AD203B41FA5}">
                      <a16:colId xmlns:a16="http://schemas.microsoft.com/office/drawing/2014/main" val="3805379391"/>
                    </a:ext>
                  </a:extLst>
                </a:gridCol>
                <a:gridCol w="1779588">
                  <a:extLst>
                    <a:ext uri="{9D8B030D-6E8A-4147-A177-3AD203B41FA5}">
                      <a16:colId xmlns:a16="http://schemas.microsoft.com/office/drawing/2014/main" val="2174949634"/>
                    </a:ext>
                  </a:extLst>
                </a:gridCol>
                <a:gridCol w="1782933">
                  <a:extLst>
                    <a:ext uri="{9D8B030D-6E8A-4147-A177-3AD203B41FA5}">
                      <a16:colId xmlns:a16="http://schemas.microsoft.com/office/drawing/2014/main" val="3532883256"/>
                    </a:ext>
                  </a:extLst>
                </a:gridCol>
              </a:tblGrid>
              <a:tr h="356338">
                <a:tc>
                  <a:txBody>
                    <a:bodyPr/>
                    <a:lstStyle/>
                    <a:p>
                      <a:endParaRPr lang="es-CL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Argentina (ACBA)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Chile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Colombia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Mexico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375806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endParaRPr lang="es-CL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Teacher intention to leave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intention to leave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intention to leave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intention to leave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068368"/>
                  </a:ext>
                </a:extLst>
              </a:tr>
              <a:tr h="306599"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-.297***</a:t>
                      </a:r>
                      <a:endParaRPr lang="es-C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-.365***</a:t>
                      </a:r>
                      <a:endParaRPr lang="es-C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-.210***</a:t>
                      </a:r>
                      <a:endParaRPr lang="es-C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-.281***</a:t>
                      </a:r>
                      <a:endParaRPr lang="es-C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309531"/>
                  </a:ext>
                </a:extLst>
              </a:tr>
              <a:tr h="306599"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TSE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-.122***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-.110***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-.081***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-.105***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266205"/>
                  </a:ext>
                </a:extLst>
              </a:tr>
              <a:tr h="306599"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COOP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-.130***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-.216***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-.072***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-.085***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903318"/>
                  </a:ext>
                </a:extLst>
              </a:tr>
              <a:tr h="306599"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TJSAT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-.481***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-.559***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-.434***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-.373***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426156"/>
                  </a:ext>
                </a:extLst>
              </a:tr>
              <a:tr h="306599"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GENDER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.107***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.081***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.069**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.038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426169"/>
                  </a:ext>
                </a:extLst>
              </a:tr>
              <a:tr h="306599"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XPSCHOOL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.010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-.143***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-.086***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-.162***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764431"/>
                  </a:ext>
                </a:extLst>
              </a:tr>
              <a:tr h="306599"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XPTOTAL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-.021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-.144***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-.077***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-.112***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929458"/>
                  </a:ext>
                </a:extLst>
              </a:tr>
              <a:tr h="306599"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-.027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-.061*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-.091***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-.089***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445469"/>
                  </a:ext>
                </a:extLst>
              </a:tr>
              <a:tr h="306599"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.042**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-.094***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.009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.005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420152"/>
                  </a:ext>
                </a:extLst>
              </a:tr>
              <a:tr h="306599"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SCHLOCATION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.059**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-.064*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-.070***</a:t>
                      </a:r>
                      <a:endParaRPr lang="es-C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832162"/>
                  </a:ext>
                </a:extLst>
              </a:tr>
              <a:tr h="967903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Notes: *</a:t>
                      </a:r>
                      <a:r>
                        <a:rPr lang="en-US" sz="12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&lt;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.05, ** </a:t>
                      </a:r>
                      <a:r>
                        <a:rPr lang="en-US" sz="12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&lt; .01, ***</a:t>
                      </a:r>
                      <a:r>
                        <a:rPr lang="en-US" sz="12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.001.</a:t>
                      </a:r>
                      <a:endParaRPr lang="es-C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IL: Instructional Leadership; TSE: Teachers’ self-efficacy; COOP: Teachers’ cooperation; TJSAT: Teachers’ job satisfaction with work environment satisfaction; XPSCHOOL: Experiences as a teacher at this school; XPTOTAL: Experiences as a teacher in total; Size: School size (enrollment); SCHLOCATION: School location (rural, town, city)</a:t>
                      </a:r>
                      <a:endParaRPr lang="es-C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37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702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811ABB-FD4D-7AC1-42F7-BFD38437F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99964" cy="1325563"/>
          </a:xfrm>
        </p:spPr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Resultados: Efectos directos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Marcador de contenido 3">
                <a:extLst>
                  <a:ext uri="{FF2B5EF4-FFF2-40B4-BE49-F238E27FC236}">
                    <a16:creationId xmlns:a16="http://schemas.microsoft.com/office/drawing/2014/main" id="{D8B74C84-0923-59DC-D2C4-2E81C066EBAB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87879266"/>
                  </p:ext>
                </p:extLst>
              </p:nvPr>
            </p:nvGraphicFramePr>
            <p:xfrm>
              <a:off x="5038164" y="365125"/>
              <a:ext cx="6960198" cy="6127754"/>
            </p:xfrm>
            <a:graphic>
              <a:graphicData uri="http://schemas.openxmlformats.org/drawingml/2006/table">
                <a:tbl>
                  <a:tblPr/>
                  <a:tblGrid>
                    <a:gridCol w="1730305">
                      <a:extLst>
                        <a:ext uri="{9D8B030D-6E8A-4147-A177-3AD203B41FA5}">
                          <a16:colId xmlns:a16="http://schemas.microsoft.com/office/drawing/2014/main" val="1591283528"/>
                        </a:ext>
                      </a:extLst>
                    </a:gridCol>
                    <a:gridCol w="1308517">
                      <a:extLst>
                        <a:ext uri="{9D8B030D-6E8A-4147-A177-3AD203B41FA5}">
                          <a16:colId xmlns:a16="http://schemas.microsoft.com/office/drawing/2014/main" val="2458471159"/>
                        </a:ext>
                      </a:extLst>
                    </a:gridCol>
                    <a:gridCol w="1308517">
                      <a:extLst>
                        <a:ext uri="{9D8B030D-6E8A-4147-A177-3AD203B41FA5}">
                          <a16:colId xmlns:a16="http://schemas.microsoft.com/office/drawing/2014/main" val="880623521"/>
                        </a:ext>
                      </a:extLst>
                    </a:gridCol>
                    <a:gridCol w="1308517">
                      <a:extLst>
                        <a:ext uri="{9D8B030D-6E8A-4147-A177-3AD203B41FA5}">
                          <a16:colId xmlns:a16="http://schemas.microsoft.com/office/drawing/2014/main" val="4052308068"/>
                        </a:ext>
                      </a:extLst>
                    </a:gridCol>
                    <a:gridCol w="1304342">
                      <a:extLst>
                        <a:ext uri="{9D8B030D-6E8A-4147-A177-3AD203B41FA5}">
                          <a16:colId xmlns:a16="http://schemas.microsoft.com/office/drawing/2014/main" val="1328789524"/>
                        </a:ext>
                      </a:extLst>
                    </a:gridCol>
                  </a:tblGrid>
                  <a:tr h="310058">
                    <a:tc>
                      <a:txBody>
                        <a:bodyPr/>
                        <a:lstStyle/>
                        <a:p>
                          <a:endParaRPr lang="es-CL" sz="1800" kern="1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Argentina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Chile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Colombia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México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6761155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endParaRPr lang="es-CL" sz="1800" kern="1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Std. Coeff (S.E)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Std. Coeff (S.E)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Std. Coeff (S.E)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Std. Coeff (S.E)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38068582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IL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-.624 (.212)**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-.435 (.105)***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-.307 (.099)**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-.510 (.073)***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9724449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SAT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-.049 (.147)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-.310 (.064)***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-.331 (.053)***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-.145 (.040)***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36052715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TSE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.170 (.080)*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.060 (.031)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.105 (.042)*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.071 (.030)*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98945798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COOP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.221 (.098)*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.115 (.061)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.167 (.061)**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.233 (.047)***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81660001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GENDER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.049 (.040)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.073 (.024)**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.083 (.031)**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.036 (.019)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7052345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XPSCH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.041 (.039)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-.069 (.030)*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-.001 (.040)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-.146 (.034)***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7037883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XPTOTAL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-.072 (.062)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-.034 (.036)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-.047 (.042)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-.018 (.030)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43131604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TOWN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-.018 (.036)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-.046 (.065)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-.044 (.090)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90357524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CITY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.048 (.039)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-.066 (.070)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-.087 (.091)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65820704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S250-499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-.062 (.039)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-.060 (.034)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.027 (.065)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-.001(.042)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46137318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S500-749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.008 (.049)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-.052 (.044)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-.067 (.103)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-.041 (.041)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03488979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S750-999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-.034 (.059)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-.126 (.051)*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.048 (.082)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.012 (.034)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97707933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S1000-ABOVE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-.031 (.044)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.039 (.034)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-.066 (.061)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-.039 (.032)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4791673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PUBLIC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-.088 (.061)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-.118 (.028)***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.014 (.037)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-.024 (.035)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87984238"/>
                      </a:ext>
                    </a:extLst>
                  </a:tr>
                  <a:tr h="36045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CL" sz="11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sz="11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𝑅</m:t>
                                    </m:r>
                                  </m:e>
                                  <m:sup>
                                    <m:r>
                                      <a:rPr lang="es-CL" sz="1100" i="1" kern="1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.281 (.075)***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.398 (.044)***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.234 (.036)***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.280 (.033)***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39644455"/>
                      </a:ext>
                    </a:extLst>
                  </a:tr>
                  <a:tr h="806369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</a:pPr>
                          <a:r>
                            <a:rPr lang="en-US" sz="1100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Notes: *</a:t>
                          </a:r>
                          <a:r>
                            <a:rPr lang="en-US" sz="1100" i="1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 &lt; </a:t>
                          </a:r>
                          <a:r>
                            <a:rPr lang="en-US" sz="1100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.05, ** </a:t>
                          </a:r>
                          <a:r>
                            <a:rPr lang="en-US" sz="1100" i="1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</a:t>
                          </a:r>
                          <a:r>
                            <a:rPr lang="en-US" sz="1100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&lt; .01, ***</a:t>
                          </a:r>
                          <a:r>
                            <a:rPr lang="en-US" sz="1100" i="1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 </a:t>
                          </a:r>
                          <a:r>
                            <a:rPr lang="en-US" sz="1100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&lt; .001.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</a:pPr>
                          <a:r>
                            <a:rPr lang="en-US" sz="1100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IL: Instructional Leadership; TSE: Teachers’ self-efficacy; COOP: Teachers’ cooperation; TJSAT: Teachers’ job satisfaction with work environment satisfaction; XPSCHOOL: Experiences as a teacher at this school; XPTOTAL: Experiences as a teacher in total; S250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ES_trad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_trad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_trad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_tradnl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94340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Marcador de contenido 3">
                <a:extLst>
                  <a:ext uri="{FF2B5EF4-FFF2-40B4-BE49-F238E27FC236}">
                    <a16:creationId xmlns:a16="http://schemas.microsoft.com/office/drawing/2014/main" id="{D8B74C84-0923-59DC-D2C4-2E81C066EBAB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87879266"/>
                  </p:ext>
                </p:extLst>
              </p:nvPr>
            </p:nvGraphicFramePr>
            <p:xfrm>
              <a:off x="5038164" y="365125"/>
              <a:ext cx="6960198" cy="6127754"/>
            </p:xfrm>
            <a:graphic>
              <a:graphicData uri="http://schemas.openxmlformats.org/drawingml/2006/table">
                <a:tbl>
                  <a:tblPr/>
                  <a:tblGrid>
                    <a:gridCol w="1730305">
                      <a:extLst>
                        <a:ext uri="{9D8B030D-6E8A-4147-A177-3AD203B41FA5}">
                          <a16:colId xmlns:a16="http://schemas.microsoft.com/office/drawing/2014/main" val="1591283528"/>
                        </a:ext>
                      </a:extLst>
                    </a:gridCol>
                    <a:gridCol w="1308517">
                      <a:extLst>
                        <a:ext uri="{9D8B030D-6E8A-4147-A177-3AD203B41FA5}">
                          <a16:colId xmlns:a16="http://schemas.microsoft.com/office/drawing/2014/main" val="2458471159"/>
                        </a:ext>
                      </a:extLst>
                    </a:gridCol>
                    <a:gridCol w="1308517">
                      <a:extLst>
                        <a:ext uri="{9D8B030D-6E8A-4147-A177-3AD203B41FA5}">
                          <a16:colId xmlns:a16="http://schemas.microsoft.com/office/drawing/2014/main" val="880623521"/>
                        </a:ext>
                      </a:extLst>
                    </a:gridCol>
                    <a:gridCol w="1308517">
                      <a:extLst>
                        <a:ext uri="{9D8B030D-6E8A-4147-A177-3AD203B41FA5}">
                          <a16:colId xmlns:a16="http://schemas.microsoft.com/office/drawing/2014/main" val="4052308068"/>
                        </a:ext>
                      </a:extLst>
                    </a:gridCol>
                    <a:gridCol w="1304342">
                      <a:extLst>
                        <a:ext uri="{9D8B030D-6E8A-4147-A177-3AD203B41FA5}">
                          <a16:colId xmlns:a16="http://schemas.microsoft.com/office/drawing/2014/main" val="1328789524"/>
                        </a:ext>
                      </a:extLst>
                    </a:gridCol>
                  </a:tblGrid>
                  <a:tr h="310058">
                    <a:tc>
                      <a:txBody>
                        <a:bodyPr/>
                        <a:lstStyle/>
                        <a:p>
                          <a:endParaRPr lang="es-CL" sz="1800" kern="1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Argentina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Chile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Colombia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México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6761155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endParaRPr lang="es-CL" sz="1800" kern="1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Std. Coeff (S.E)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Std. Coeff (S.E)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Std. Coeff (S.E)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b="1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Std. Coeff (S.E)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38068582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IL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-.624 (.212)**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-.435 (.105)***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-.307 (.099)**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-.510 (.073)***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9724449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SAT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-.049 (.147)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-.310 (.064)***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-.331 (.053)***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-.145 (.040)***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36052715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TSE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.170 (.080)*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.060 (.031)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.105 (.042)*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.071 (.030)*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98945798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COOP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.221 (.098)*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.115 (.061)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.167 (.061)**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.233 (.047)***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81660001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GENDER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.049 (.040)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.073 (.024)**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.083 (.031)**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.036 (.019)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7052345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XPSCH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.041 (.039)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-.069 (.030)*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-.001 (.040)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-.146 (.034)***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7037883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XPTOTAL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-.072 (.062)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-.034 (.036)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-.047 (.042)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-.018 (.030)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43131604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TOWN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-.018 (.036)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-.046 (.065)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-.044 (.090)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90357524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CITY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.048 (.039)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-.066 (.070)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-.087 (.091)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65820704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S250-499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-.062 (.039)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-.060 (.034)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.027 (.065)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-.001(.042)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46137318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S500-749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.008 (.049)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-.052 (.044)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-.067 (.103)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-.041 (.041)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03488979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S750-999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-.034 (.059)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-.126 (.051)*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.048 (.082)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.012 (.034)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97707933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S1000-ABOVE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-.031 (.044)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.039 (.034)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-.066 (.061)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-.039 (.032)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4791673"/>
                      </a:ext>
                    </a:extLst>
                  </a:tr>
                  <a:tr h="3100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PUBLIC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-.088 (.061)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-.118 (.028)***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.014 (.037)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-.024 (.035)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87984238"/>
                      </a:ext>
                    </a:extLst>
                  </a:tr>
                  <a:tr h="360457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t="-1403571" r="-304412" b="-24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.281 (.075)***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.398 (.044)***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.234 (.036)***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s-CL" sz="1100" kern="1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.280 (.033)***</a:t>
                          </a:r>
                          <a:endParaRPr lang="es-CL" sz="18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39644455"/>
                      </a:ext>
                    </a:extLst>
                  </a:tr>
                  <a:tr h="806369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</a:pPr>
                          <a:r>
                            <a:rPr lang="en-US" sz="1100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Notes: *</a:t>
                          </a:r>
                          <a:r>
                            <a:rPr lang="en-US" sz="1100" i="1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 &lt; </a:t>
                          </a:r>
                          <a:r>
                            <a:rPr lang="en-US" sz="1100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.05, ** </a:t>
                          </a:r>
                          <a:r>
                            <a:rPr lang="en-US" sz="1100" i="1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</a:t>
                          </a:r>
                          <a:r>
                            <a:rPr lang="en-US" sz="1100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&lt; .01, ***</a:t>
                          </a:r>
                          <a:r>
                            <a:rPr lang="en-US" sz="1100" i="1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 </a:t>
                          </a:r>
                          <a:r>
                            <a:rPr lang="en-US" sz="1100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&lt; .001.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</a:pPr>
                          <a:r>
                            <a:rPr lang="en-US" sz="1100" kern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IL: Instructional Leadership; TSE: Teachers’ self-efficacy; COOP: Teachers’ cooperation; TJSAT: Teachers’ job satisfaction with work environment satisfaction; XPSCHOOL: Experiences as a teacher at this school; XPTOTAL: Experiences as a teacher in total; S250</a:t>
                          </a:r>
                          <a:endParaRPr lang="es-CL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149" marR="7149" marT="7149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ES_trad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_trad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_trad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_tradnl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943408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1F376DD0-7889-6CA4-A4CF-E5581C833F9C}"/>
              </a:ext>
            </a:extLst>
          </p:cNvPr>
          <p:cNvSpPr txBox="1"/>
          <p:nvPr/>
        </p:nvSpPr>
        <p:spPr>
          <a:xfrm>
            <a:off x="602429" y="1925619"/>
            <a:ext cx="4098664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_tradnl" sz="1400" dirty="0"/>
              <a:t>Un aumento en liderazgo instruccional reduce significativamente la intención de los docentes de abandonar, siendo más notable en Argentina (</a:t>
            </a:r>
            <a:r>
              <a:rPr lang="el-GR" sz="1400" dirty="0"/>
              <a:t>β = -.624, </a:t>
            </a:r>
            <a:r>
              <a:rPr lang="es-ES_tradnl" sz="1400" dirty="0"/>
              <a:t>p &lt; .01) y menos en Colombia (</a:t>
            </a:r>
            <a:r>
              <a:rPr lang="el-GR" sz="1400" dirty="0"/>
              <a:t>β = −.307, </a:t>
            </a:r>
            <a:r>
              <a:rPr lang="es-ES_tradnl" sz="1400" dirty="0"/>
              <a:t>p &lt; .01).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_tradnl" sz="1400" dirty="0"/>
              <a:t>Esta tendencia se observa consistentemente en los países estudiados, incluyendo Chile (</a:t>
            </a:r>
            <a:r>
              <a:rPr lang="el-GR" sz="1400" dirty="0"/>
              <a:t>β = -.435) </a:t>
            </a:r>
            <a:r>
              <a:rPr lang="es-ES_tradnl" sz="1400" dirty="0"/>
              <a:t>y México (</a:t>
            </a:r>
            <a:r>
              <a:rPr lang="el-GR" sz="1400" dirty="0"/>
              <a:t>β = -.510), </a:t>
            </a:r>
            <a:r>
              <a:rPr lang="es-ES_tradnl" sz="1400" dirty="0"/>
              <a:t>ambos con p &lt; .001.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_tradnl" sz="1400" dirty="0"/>
              <a:t>Los resultados respaldan la Hipótesis 1 (H1): el liderazgo instructivo disminuye la intención de abandono de los docentes.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_tradnl" sz="1400" dirty="0"/>
              <a:t>Los modelos propuestos explican una variabilidad significativa en intenciones de abandono, con valores de 𝑅² significativos en todos los países, alcanzando hasta .398 en Chile.</a:t>
            </a:r>
          </a:p>
        </p:txBody>
      </p:sp>
    </p:spTree>
    <p:extLst>
      <p:ext uri="{BB962C8B-B14F-4D97-AF65-F5344CB8AC3E}">
        <p14:creationId xmlns:p14="http://schemas.microsoft.com/office/powerpoint/2010/main" val="1105728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A68C70-8C03-427E-0D46-590587527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Resultados: Efectos indirectos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16E3EDF-2AB9-D8BC-FB65-7EAC87639A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660896"/>
              </p:ext>
            </p:extLst>
          </p:nvPr>
        </p:nvGraphicFramePr>
        <p:xfrm>
          <a:off x="6594438" y="1613647"/>
          <a:ext cx="5392515" cy="4879228"/>
        </p:xfrm>
        <a:graphic>
          <a:graphicData uri="http://schemas.openxmlformats.org/drawingml/2006/table">
            <a:tbl>
              <a:tblPr/>
              <a:tblGrid>
                <a:gridCol w="1474387">
                  <a:extLst>
                    <a:ext uri="{9D8B030D-6E8A-4147-A177-3AD203B41FA5}">
                      <a16:colId xmlns:a16="http://schemas.microsoft.com/office/drawing/2014/main" val="2144625281"/>
                    </a:ext>
                  </a:extLst>
                </a:gridCol>
                <a:gridCol w="1127983">
                  <a:extLst>
                    <a:ext uri="{9D8B030D-6E8A-4147-A177-3AD203B41FA5}">
                      <a16:colId xmlns:a16="http://schemas.microsoft.com/office/drawing/2014/main" val="1192025617"/>
                    </a:ext>
                  </a:extLst>
                </a:gridCol>
                <a:gridCol w="953696">
                  <a:extLst>
                    <a:ext uri="{9D8B030D-6E8A-4147-A177-3AD203B41FA5}">
                      <a16:colId xmlns:a16="http://schemas.microsoft.com/office/drawing/2014/main" val="1936345843"/>
                    </a:ext>
                  </a:extLst>
                </a:gridCol>
                <a:gridCol w="985089">
                  <a:extLst>
                    <a:ext uri="{9D8B030D-6E8A-4147-A177-3AD203B41FA5}">
                      <a16:colId xmlns:a16="http://schemas.microsoft.com/office/drawing/2014/main" val="33456470"/>
                    </a:ext>
                  </a:extLst>
                </a:gridCol>
                <a:gridCol w="825960">
                  <a:extLst>
                    <a:ext uri="{9D8B030D-6E8A-4147-A177-3AD203B41FA5}">
                      <a16:colId xmlns:a16="http://schemas.microsoft.com/office/drawing/2014/main" val="220883109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1786291980"/>
                    </a:ext>
                  </a:extLst>
                </a:gridCol>
              </a:tblGrid>
              <a:tr h="422193">
                <a:tc>
                  <a:txBody>
                    <a:bodyPr/>
                    <a:lstStyle/>
                    <a:p>
                      <a:endParaRPr lang="es-CL" sz="12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Argentina (ACBA)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Chile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Colombia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México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5888945"/>
                  </a:ext>
                </a:extLst>
              </a:tr>
              <a:tr h="422193">
                <a:tc>
                  <a:txBody>
                    <a:bodyPr/>
                    <a:lstStyle/>
                    <a:p>
                      <a:endParaRPr lang="es-CL" sz="12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Std. Coeff (S.E)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Std. Coeff (S.E)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Std. Coeff (S.E)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b="1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</a:t>
                      </a:r>
                      <a:r>
                        <a:rPr lang="es-CL" sz="9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s-CL" sz="900" b="1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Coeff</a:t>
                      </a:r>
                      <a:r>
                        <a:rPr lang="es-CL" sz="9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(S.E)</a:t>
                      </a:r>
                      <a:endParaRPr lang="es-C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055936"/>
                  </a:ext>
                </a:extLst>
              </a:tr>
              <a:tr h="42219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-.453 (.079)***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-.538 (.044)***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-.302 (.050)***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-.423 (.033)***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0424767"/>
                  </a:ext>
                </a:extLst>
              </a:tr>
              <a:tr h="42219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indirect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.170 (.160)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-.103 (.072)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.004 (.067)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.087 (.102)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68775"/>
                  </a:ext>
                </a:extLst>
              </a:tr>
              <a:tr h="42219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SAT 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TIL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-.044 (.133)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-.222 (.040)***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-.176 (.033)***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-.108 (.029)***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046414"/>
                  </a:ext>
                </a:extLst>
              </a:tr>
              <a:tr h="42219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CL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</a:t>
                      </a:r>
                      <a:r>
                        <a:rPr lang="es-CL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COOP </a:t>
                      </a:r>
                      <a:r>
                        <a:rPr lang="es-CL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TIL</a:t>
                      </a:r>
                      <a:endParaRPr lang="es-C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.124 (.056)*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.069 (.039)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.111 (.042)*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.143 (.031)***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322403"/>
                  </a:ext>
                </a:extLst>
              </a:tr>
              <a:tr h="42219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TSE 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TIL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.081(.047)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.018 (.011)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.043 (.017)*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.030 (.014)*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372270"/>
                  </a:ext>
                </a:extLst>
              </a:tr>
              <a:tr h="42219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COOP 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SAT 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TIL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.010 (.031)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.034 (.011)**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.042 (.029)*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.024 (.008)**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227201"/>
                  </a:ext>
                </a:extLst>
              </a:tr>
              <a:tr h="42219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TSE 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SAT 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</a:t>
                      </a: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TIL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-.002 (.006)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-.003 (.003)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-.015 (.010)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CL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-.001 (.002)</a:t>
                      </a:r>
                      <a:endParaRPr lang="es-C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3" marR="9403" marT="94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724757"/>
                  </a:ext>
                </a:extLst>
              </a:tr>
              <a:tr h="1079491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Notes: *</a:t>
                      </a:r>
                      <a:r>
                        <a:rPr lang="en-US" sz="9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&lt; 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.05, ** </a:t>
                      </a:r>
                      <a:r>
                        <a:rPr lang="en-US" sz="9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&lt; .01, ***</a:t>
                      </a:r>
                      <a:r>
                        <a:rPr lang="en-US" sz="9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.001.</a:t>
                      </a:r>
                      <a:endParaRPr lang="es-C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TIL: Teachers’ intent to leave; IL: Instructional Leadership; TSE: Teachers’ self-efficacy; COOP: Teachers’ cooperation; TJSAT: Teachers’ job satisfaction with work environment satisfaction; XPSCHOOL: Experiences as a teacher at this school; XPTOTAL: Experiences as a teacher in total; S250</a:t>
                      </a:r>
                      <a:endParaRPr lang="es-C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050490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208FBF26-B3C8-03BD-4682-392202B4FA84}"/>
              </a:ext>
            </a:extLst>
          </p:cNvPr>
          <p:cNvSpPr txBox="1"/>
          <p:nvPr/>
        </p:nvSpPr>
        <p:spPr>
          <a:xfrm>
            <a:off x="484746" y="1583403"/>
            <a:ext cx="585305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_tradnl" sz="1300" b="1" dirty="0"/>
              <a:t>Efecto indirecto a través de satisfacción laboral (H2): </a:t>
            </a:r>
            <a:r>
              <a:rPr lang="es-ES_tradnl" sz="1300" dirty="0"/>
              <a:t>En Argentina, no hay mediación a través de la satisfacción laboral, pero sí en Chile, Colombia y México, donde el liderazgo reduce las intenciones de abandono.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_tradnl" sz="1300" b="1" dirty="0"/>
              <a:t>Efecto indirecto a través de cooperación docente (H3): </a:t>
            </a:r>
            <a:r>
              <a:rPr lang="es-ES_tradnl" sz="1300" dirty="0"/>
              <a:t>Mayor liderazgo aumenta la cooperación docente, pero incrementa las intenciones de abandono, principalmente en Colombia y México.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_tradnl" sz="1300" b="1" dirty="0"/>
              <a:t>Efecto indirecto a través de autoeficacia docente (H4): </a:t>
            </a:r>
            <a:r>
              <a:rPr lang="es-ES_tradnl" sz="1300" dirty="0"/>
              <a:t>La autoeficacia del docente media el efecto del liderazgo en las intenciones de abandono en Colombia y México, no así en Argentina y Chile.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_tradnl" sz="1300" b="1" dirty="0"/>
              <a:t>Efecto indirecto a través de cooperación y satisfacción laboral (H5): </a:t>
            </a:r>
            <a:r>
              <a:rPr lang="es-ES_tradnl" sz="1300" dirty="0"/>
              <a:t>En México, Chile y Colombia, el liderazgo tiene un efecto indirecto a través de la cooperación y satisfacción laboral. En todos los países, al incorporar la autoeficacia y satisfacción, el efecto del liderazgo sobre las intenciones de abandono tiende a ser negativo, aunque no significativo.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_tradnl" sz="1300" b="1" dirty="0"/>
              <a:t>Efecto indirecto a través de autoeficacia y satisfacción laboral (H6):  </a:t>
            </a:r>
            <a:r>
              <a:rPr lang="es-ES_tradnl" sz="1300" dirty="0"/>
              <a:t>En todos los países, se observaron efectos negativos que no fueron significativos. </a:t>
            </a:r>
          </a:p>
        </p:txBody>
      </p:sp>
    </p:spTree>
    <p:extLst>
      <p:ext uri="{BB962C8B-B14F-4D97-AF65-F5344CB8AC3E}">
        <p14:creationId xmlns:p14="http://schemas.microsoft.com/office/powerpoint/2010/main" val="2700820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B222FD-0725-C814-BA50-0F1FCF458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Discusión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B37FB1F-A72A-9EDA-52B2-0359BD80EA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0940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0798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FFDCF9-2867-21DF-5A3F-BD2C07BED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4F54C8-E363-5384-B4AC-B40CCB6CE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261" y="2513012"/>
            <a:ext cx="10515600" cy="1831975"/>
          </a:xfrm>
        </p:spPr>
        <p:txBody>
          <a:bodyPr/>
          <a:lstStyle/>
          <a:p>
            <a:r>
              <a:rPr lang="es-ES_tradnl" dirty="0"/>
              <a:t>Explicar el efecto del liderazgo instruccional en la disminución de las intenciones de renuncia docente, utilizando variables mediadoras como la eficacia colectiva, colaboración docente y satisfacción laboral.</a:t>
            </a:r>
          </a:p>
          <a:p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76540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0BD1D9-C1AC-5980-A520-4C2159485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Limitantes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E67166-AF2A-6AF1-9B30-8DF343865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b="0" i="0" dirty="0">
                <a:effectLst/>
              </a:rPr>
              <a:t>El diseñar una escala de liderazgo instruccional usando ítems </a:t>
            </a:r>
            <a:r>
              <a:rPr lang="es-CL" dirty="0"/>
              <a:t>del cuestionario docente (proxy del constructo).</a:t>
            </a:r>
            <a:r>
              <a:rPr lang="es-CL" b="0" i="0" dirty="0">
                <a:effectLst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514350" indent="-514350">
              <a:buFont typeface="+mj-lt"/>
              <a:buAutoNum type="arabicPeriod"/>
            </a:pPr>
            <a:endParaRPr lang="es-CL" b="0" i="0" dirty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Obviamos la naturaleza anidada de los datos lo que podría omitir el componente de varianza entre escuelas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80043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829E5562-2DCA-84FA-8FE7-9C53AEDDE5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3" y="643467"/>
            <a:ext cx="10462093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633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F075380-07E0-4CBB-FAD0-A8514048DE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487883"/>
              </p:ext>
            </p:extLst>
          </p:nvPr>
        </p:nvGraphicFramePr>
        <p:xfrm>
          <a:off x="1471280" y="1485797"/>
          <a:ext cx="9249439" cy="4468746"/>
        </p:xfrm>
        <a:graphic>
          <a:graphicData uri="http://schemas.openxmlformats.org/drawingml/2006/table">
            <a:tbl>
              <a:tblPr firstRow="1" firstCol="1" bandRow="1"/>
              <a:tblGrid>
                <a:gridCol w="1119824">
                  <a:extLst>
                    <a:ext uri="{9D8B030D-6E8A-4147-A177-3AD203B41FA5}">
                      <a16:colId xmlns:a16="http://schemas.microsoft.com/office/drawing/2014/main" val="459492472"/>
                    </a:ext>
                  </a:extLst>
                </a:gridCol>
                <a:gridCol w="3821344">
                  <a:extLst>
                    <a:ext uri="{9D8B030D-6E8A-4147-A177-3AD203B41FA5}">
                      <a16:colId xmlns:a16="http://schemas.microsoft.com/office/drawing/2014/main" val="2538226414"/>
                    </a:ext>
                  </a:extLst>
                </a:gridCol>
                <a:gridCol w="2015247">
                  <a:extLst>
                    <a:ext uri="{9D8B030D-6E8A-4147-A177-3AD203B41FA5}">
                      <a16:colId xmlns:a16="http://schemas.microsoft.com/office/drawing/2014/main" val="81397063"/>
                    </a:ext>
                  </a:extLst>
                </a:gridCol>
                <a:gridCol w="2293024">
                  <a:extLst>
                    <a:ext uri="{9D8B030D-6E8A-4147-A177-3AD203B41FA5}">
                      <a16:colId xmlns:a16="http://schemas.microsoft.com/office/drawing/2014/main" val="4224056089"/>
                    </a:ext>
                  </a:extLst>
                </a:gridCol>
              </a:tblGrid>
              <a:tr h="378471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 </a:t>
                      </a:r>
                      <a:endParaRPr lang="es-CL" sz="140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Turnover (Migration)</a:t>
                      </a:r>
                      <a:endParaRPr lang="es-CL" sz="140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Attrition</a:t>
                      </a:r>
                      <a:endParaRPr lang="es-CL" sz="140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Turnover (Migration) + Attrition</a:t>
                      </a:r>
                      <a:endParaRPr lang="es-CL" sz="1400" dirty="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218975"/>
                  </a:ext>
                </a:extLst>
              </a:tr>
              <a:tr h="2730885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Intention to quit</a:t>
                      </a:r>
                      <a:endParaRPr lang="es-CL" sz="140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19 </a:t>
                      </a:r>
                      <a:r>
                        <a:rPr lang="en-US" sz="14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aricles</a:t>
                      </a:r>
                      <a:r>
                        <a:rPr lang="en-US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: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Al-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Mahdy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&amp;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Alazmi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, 2021; Ali, et al., 2014; Angelle, 2006;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Bickmore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&amp;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Sulentic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Dowell, 2019; Bristol, 2020; Dos Santos, 2020; Everitt, 2020; Fuller et al., 2016;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Karakus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et al., 2014; Kaur &amp; Randhawa, 2021;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Lazcano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et al., 2022; Littrell et al., 1994;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Ndoye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et al., 2010;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Pogodzinski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et al., 2012;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Promchart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&amp;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Potipiroon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, 2020;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Qadach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et al., 2019; Redding et al., 2019;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Scallon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et al., 2021; Shapira-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Lishchinsky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&amp;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Tsemach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, 2014;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Toprak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et al., 2021</a:t>
                      </a:r>
                      <a:endParaRPr lang="es-CL" sz="1400" dirty="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1 article: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Hancock &amp; Scherff, 2010</a:t>
                      </a:r>
                      <a:endParaRPr lang="es-CL" sz="140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7 articles: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Conley &amp; You, 2017;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Da’as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et al., 2019, 2020; Ford et al., 2019;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Qadach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et al., 2019; Shapira-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Lishchinsky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&amp;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Tsemach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, 2014; You &amp; Conley, 2015</a:t>
                      </a:r>
                      <a:endParaRPr lang="es-CL" sz="1400" dirty="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900909"/>
                  </a:ext>
                </a:extLst>
              </a:tr>
              <a:tr h="1311141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Effective quitting</a:t>
                      </a:r>
                      <a:endParaRPr lang="es-CL" sz="140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6 articles: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Boyd et al., 2011; Grissom &amp;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Bartanen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, 2019; Jacob et al., 2015; Kim, 2019; Kraft et al., 2016;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Tiplic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et al., 2015</a:t>
                      </a:r>
                      <a:endParaRPr lang="es-CL" sz="1400" dirty="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0 articles</a:t>
                      </a:r>
                      <a:endParaRPr lang="es-CL" sz="140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6 articles: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 Grissom, 2011; Ingersoll, 2001; Ingersoll &amp; May, 2012;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Kukla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Narrow" panose="020B0604020202020204" pitchFamily="34" charset="0"/>
                          <a:cs typeface="Arial Narrow" panose="020B0604020202020204" pitchFamily="34" charset="0"/>
                        </a:rPr>
                        <a:t>-Acevedo, 2009; Player et al., 2017; Smith &amp; Ingersoll, 2004</a:t>
                      </a:r>
                      <a:endParaRPr lang="es-CL" sz="1400" dirty="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42503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B96394A-5BC6-C80C-B892-735F08558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408" y="9517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 Narrow" panose="020B0604020202020204" pitchFamily="34" charset="0"/>
              </a:rPr>
              <a:t>Table 2. </a:t>
            </a:r>
            <a:r>
              <a:rPr kumimoji="0" lang="en-US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 Narrow" panose="020B0604020202020204" pitchFamily="34" charset="0"/>
              </a:rPr>
              <a:t>Articles summarized by teacher turnover study format</a:t>
            </a:r>
            <a:endParaRPr kumimoji="0" lang="en-US" altLang="es-CL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2D1118-7B0B-CA90-E114-D138B410D72D}"/>
              </a:ext>
            </a:extLst>
          </p:cNvPr>
          <p:cNvSpPr txBox="1"/>
          <p:nvPr/>
        </p:nvSpPr>
        <p:spPr>
          <a:xfrm>
            <a:off x="9252047" y="6228678"/>
            <a:ext cx="1468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/>
              <a:t>Elaboración propia</a:t>
            </a:r>
          </a:p>
        </p:txBody>
      </p:sp>
    </p:spTree>
    <p:extLst>
      <p:ext uri="{BB962C8B-B14F-4D97-AF65-F5344CB8AC3E}">
        <p14:creationId xmlns:p14="http://schemas.microsoft.com/office/powerpoint/2010/main" val="336498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F6FFB-D61C-B1F8-DD40-7C3A28116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Variables del estudio.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DB2906-3C2D-D27D-C39A-4C52FB323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s-ES_tradnl" sz="1600" b="1" dirty="0"/>
              <a:t>Liderazgo Instruccional: </a:t>
            </a:r>
            <a:r>
              <a:rPr lang="es-ES_tradnl" sz="1600" b="1" dirty="0">
                <a:solidFill>
                  <a:schemeClr val="accent1"/>
                </a:solidFill>
              </a:rPr>
              <a:t>Centrado en la calidad de enseñanza y aprendizaje</a:t>
            </a:r>
            <a:r>
              <a:rPr lang="es-ES_tradnl" sz="1600" dirty="0"/>
              <a:t>, promueve </a:t>
            </a:r>
            <a:r>
              <a:rPr lang="es-ES_tradnl" sz="1600" dirty="0" err="1"/>
              <a:t>curriculum</a:t>
            </a:r>
            <a:r>
              <a:rPr lang="es-ES_tradnl" sz="1600" dirty="0"/>
              <a:t>, crecimiento profesional y colaboración (</a:t>
            </a:r>
            <a:r>
              <a:rPr lang="es-ES_tradnl" sz="1600" dirty="0" err="1"/>
              <a:t>Hallinger</a:t>
            </a:r>
            <a:r>
              <a:rPr lang="es-ES_tradnl" sz="1600" dirty="0"/>
              <a:t> &amp; Murphy, 1985; Robinson et al., 2008; </a:t>
            </a:r>
            <a:r>
              <a:rPr lang="es-ES_tradnl" sz="1600" dirty="0" err="1"/>
              <a:t>Hallinger</a:t>
            </a:r>
            <a:r>
              <a:rPr lang="es-ES_tradnl" sz="1600" dirty="0"/>
              <a:t>, 2015; </a:t>
            </a:r>
            <a:r>
              <a:rPr lang="es-ES_tradnl" sz="1600" dirty="0" err="1"/>
              <a:t>Spillane</a:t>
            </a:r>
            <a:r>
              <a:rPr lang="es-ES_tradnl" sz="1600" dirty="0"/>
              <a:t> et al., 2004).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s-ES_tradnl" sz="1600" b="1" dirty="0"/>
              <a:t>Autoeficacia del Docente: </a:t>
            </a:r>
            <a:r>
              <a:rPr lang="es-ES_tradnl" sz="1600" b="1" dirty="0">
                <a:solidFill>
                  <a:schemeClr val="accent1"/>
                </a:solidFill>
              </a:rPr>
              <a:t>Confianza y creencia del profesor en su propia habilidad para enseñar</a:t>
            </a:r>
            <a:r>
              <a:rPr lang="es-ES_tradnl" sz="1600" dirty="0"/>
              <a:t> y lograr resultados positivos en sus estudiantes. Esta confianza afecta su comportamiento, metas y capacidad para innovar (Bandura, 2010; </a:t>
            </a:r>
            <a:r>
              <a:rPr lang="es-ES_tradnl" sz="1600" dirty="0" err="1"/>
              <a:t>Schunk</a:t>
            </a:r>
            <a:r>
              <a:rPr lang="es-ES_tradnl" sz="1600" dirty="0"/>
              <a:t> &amp; Meece, 2006; </a:t>
            </a:r>
            <a:r>
              <a:rPr lang="es-ES_tradnl" sz="1600" dirty="0" err="1"/>
              <a:t>Mojavezi</a:t>
            </a:r>
            <a:r>
              <a:rPr lang="es-ES_tradnl" sz="1600" dirty="0"/>
              <a:t> &amp; Tamiz, 2012).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s-ES_tradnl" sz="1600" b="1" dirty="0"/>
              <a:t>Cooperación Docente: </a:t>
            </a:r>
            <a:r>
              <a:rPr lang="es-ES_tradnl" sz="1600" b="1" dirty="0">
                <a:solidFill>
                  <a:schemeClr val="accent1"/>
                </a:solidFill>
              </a:rPr>
              <a:t>Colaboración colectiva para mejorar el aprendizaje</a:t>
            </a:r>
            <a:r>
              <a:rPr lang="es-ES_tradnl" sz="1600" dirty="0"/>
              <a:t>, enfocándose en diálogo, toma de decisiones y evaluación (Woodland et al., 2013; Hargreaves &amp; O'Connor, 2019).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s-ES_tradnl" sz="1600" b="1" dirty="0"/>
              <a:t>Satisfacción Laboral de los Docentes: </a:t>
            </a:r>
            <a:r>
              <a:rPr lang="es-ES_tradnl" sz="1600" b="1" dirty="0">
                <a:solidFill>
                  <a:schemeClr val="accent1"/>
                </a:solidFill>
              </a:rPr>
              <a:t>Sentimiento de realización que un profesor experimenta en su rol.</a:t>
            </a:r>
            <a:r>
              <a:rPr lang="es-ES_tradnl" sz="1600" b="1" dirty="0"/>
              <a:t> </a:t>
            </a:r>
            <a:r>
              <a:rPr lang="es-ES_tradnl" sz="1600" dirty="0"/>
              <a:t>Relacionada con reconocimiento, condiciones de trabajo, relaciones y apoyo. Influencia compromiso y calidad docente (</a:t>
            </a:r>
            <a:r>
              <a:rPr lang="es-ES_tradnl" sz="1600" dirty="0" err="1"/>
              <a:t>Skaalvik</a:t>
            </a:r>
            <a:r>
              <a:rPr lang="es-ES_tradnl" sz="1600" dirty="0"/>
              <a:t> &amp; </a:t>
            </a:r>
            <a:r>
              <a:rPr lang="es-ES_tradnl" sz="1600" dirty="0" err="1"/>
              <a:t>Skaalvik</a:t>
            </a:r>
            <a:r>
              <a:rPr lang="es-ES_tradnl" sz="1600" dirty="0"/>
              <a:t>, 2014; </a:t>
            </a:r>
            <a:r>
              <a:rPr lang="es-ES_tradnl" sz="1600" dirty="0" err="1"/>
              <a:t>Klassen</a:t>
            </a:r>
            <a:r>
              <a:rPr lang="es-ES_tradnl" sz="1600" dirty="0"/>
              <a:t> et al., 2012).</a:t>
            </a:r>
          </a:p>
        </p:txBody>
      </p:sp>
    </p:spTree>
    <p:extLst>
      <p:ext uri="{BB962C8B-B14F-4D97-AF65-F5344CB8AC3E}">
        <p14:creationId xmlns:p14="http://schemas.microsoft.com/office/powerpoint/2010/main" val="2996429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B7703D-911D-FD9E-C8B1-42FAC8303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Antecedentes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1200C61B-472D-7139-A049-8CAF37631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Autofit/>
          </a:bodyPr>
          <a:lstStyle/>
          <a:p>
            <a:r>
              <a:rPr lang="es-CL" sz="2400" dirty="0" err="1"/>
              <a:t>Turnover</a:t>
            </a:r>
            <a:r>
              <a:rPr lang="es-CL" sz="2400" dirty="0"/>
              <a:t>:</a:t>
            </a:r>
          </a:p>
          <a:p>
            <a:endParaRPr lang="es-CL" dirty="0"/>
          </a:p>
          <a:p>
            <a:pPr lvl="1"/>
            <a:r>
              <a:rPr lang="es-CL" sz="2000" dirty="0"/>
              <a:t>Efectos negativos en la </a:t>
            </a:r>
            <a:r>
              <a:rPr lang="es-CL" sz="2000" b="1" dirty="0">
                <a:solidFill>
                  <a:schemeClr val="accent1"/>
                </a:solidFill>
              </a:rPr>
              <a:t>eficiencia de las organizaciones </a:t>
            </a:r>
            <a:r>
              <a:rPr lang="es-CL" sz="2000" dirty="0"/>
              <a:t>(Benner, 2000)</a:t>
            </a:r>
          </a:p>
          <a:p>
            <a:pPr lvl="1"/>
            <a:endParaRPr lang="es-CL" sz="2000" dirty="0"/>
          </a:p>
          <a:p>
            <a:pPr lvl="1"/>
            <a:r>
              <a:rPr lang="es-CL" sz="2000" dirty="0"/>
              <a:t>Efectos negativos en el </a:t>
            </a:r>
            <a:r>
              <a:rPr lang="es-CL" sz="2000" b="1" dirty="0">
                <a:solidFill>
                  <a:schemeClr val="accent1"/>
                </a:solidFill>
              </a:rPr>
              <a:t>logro académico</a:t>
            </a:r>
            <a:r>
              <a:rPr lang="es-CL" sz="2000" b="1" dirty="0"/>
              <a:t> </a:t>
            </a:r>
            <a:r>
              <a:rPr lang="es-CL" sz="2000" dirty="0"/>
              <a:t>(</a:t>
            </a:r>
            <a:r>
              <a:rPr lang="es-CL" sz="2000" dirty="0" err="1"/>
              <a:t>Guin</a:t>
            </a:r>
            <a:r>
              <a:rPr lang="es-CL" sz="2000" dirty="0"/>
              <a:t>, 2004; </a:t>
            </a:r>
            <a:r>
              <a:rPr lang="es-CL" sz="2000" dirty="0" err="1"/>
              <a:t>Ronfeldt</a:t>
            </a:r>
            <a:r>
              <a:rPr lang="es-CL" sz="2000" dirty="0"/>
              <a:t> et al., 2013)</a:t>
            </a:r>
          </a:p>
        </p:txBody>
      </p:sp>
      <p:pic>
        <p:nvPicPr>
          <p:cNvPr id="6" name="Gráfico 5" descr="Aula de clases con relleno sólido">
            <a:extLst>
              <a:ext uri="{FF2B5EF4-FFF2-40B4-BE49-F238E27FC236}">
                <a16:creationId xmlns:a16="http://schemas.microsoft.com/office/drawing/2014/main" id="{BC7580FC-1850-B689-B731-B601C98CC6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78554" y="4664602"/>
            <a:ext cx="1577092" cy="157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76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B7703D-911D-FD9E-C8B1-42FAC8303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1"/>
                </a:solidFill>
              </a:rPr>
              <a:t>Antecedentes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1200C61B-472D-7139-A049-8CAF37631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Autofit/>
          </a:bodyPr>
          <a:lstStyle/>
          <a:p>
            <a:r>
              <a:rPr lang="es-CL" sz="2400" dirty="0"/>
              <a:t>Deserción docente:</a:t>
            </a:r>
          </a:p>
          <a:p>
            <a:endParaRPr lang="es-CL" dirty="0"/>
          </a:p>
          <a:p>
            <a:pPr lvl="1"/>
            <a:r>
              <a:rPr lang="es-CL" sz="2000" dirty="0"/>
              <a:t>Efectos negativos en la </a:t>
            </a:r>
            <a:r>
              <a:rPr lang="es-CL" sz="2000" b="1" dirty="0">
                <a:solidFill>
                  <a:schemeClr val="accent1"/>
                </a:solidFill>
              </a:rPr>
              <a:t>eficiencia de las organizaciones </a:t>
            </a:r>
            <a:r>
              <a:rPr lang="es-CL" sz="2000" dirty="0"/>
              <a:t>(Benner, 2000)</a:t>
            </a:r>
          </a:p>
          <a:p>
            <a:pPr lvl="1"/>
            <a:endParaRPr lang="es-CL" sz="2000" dirty="0"/>
          </a:p>
          <a:p>
            <a:pPr lvl="1"/>
            <a:r>
              <a:rPr lang="es-CL" sz="2000" dirty="0"/>
              <a:t>Efectos negativos en el </a:t>
            </a:r>
            <a:r>
              <a:rPr lang="es-CL" sz="2000" b="1" dirty="0">
                <a:solidFill>
                  <a:schemeClr val="accent1"/>
                </a:solidFill>
              </a:rPr>
              <a:t>logro académico</a:t>
            </a:r>
            <a:r>
              <a:rPr lang="es-CL" sz="2000" b="1" dirty="0"/>
              <a:t> </a:t>
            </a:r>
            <a:r>
              <a:rPr lang="es-CL" sz="2000" dirty="0"/>
              <a:t>(</a:t>
            </a:r>
            <a:r>
              <a:rPr lang="es-CL" sz="2000" dirty="0" err="1"/>
              <a:t>Guin</a:t>
            </a:r>
            <a:r>
              <a:rPr lang="es-CL" sz="2000" dirty="0"/>
              <a:t>, 2004; </a:t>
            </a:r>
            <a:r>
              <a:rPr lang="es-CL" sz="2000" dirty="0" err="1"/>
              <a:t>Ronfeldt</a:t>
            </a:r>
            <a:r>
              <a:rPr lang="es-CL" sz="2000" dirty="0"/>
              <a:t> et al., 2013)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A1E8432-E40E-1823-09F0-3423CCCA3077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619750" cy="44807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/>
              <a:t>¿Por qué desertan los profesores?</a:t>
            </a:r>
          </a:p>
          <a:p>
            <a:endParaRPr lang="es-CL" sz="2400" dirty="0"/>
          </a:p>
          <a:p>
            <a:pPr lvl="1"/>
            <a:r>
              <a:rPr lang="es-CL" sz="2000" b="1" i="1" dirty="0">
                <a:solidFill>
                  <a:schemeClr val="accent1"/>
                </a:solidFill>
              </a:rPr>
              <a:t>Burnout</a:t>
            </a:r>
            <a:r>
              <a:rPr lang="es-CL" sz="2000" i="1" dirty="0"/>
              <a:t> </a:t>
            </a:r>
            <a:r>
              <a:rPr lang="es-CL" sz="2000" dirty="0"/>
              <a:t>(</a:t>
            </a:r>
            <a:r>
              <a:rPr lang="es-CL" sz="2000" dirty="0" err="1"/>
              <a:t>Billingsley</a:t>
            </a:r>
            <a:r>
              <a:rPr lang="es-CL" sz="2000" dirty="0"/>
              <a:t> et al, 2020)</a:t>
            </a:r>
          </a:p>
          <a:p>
            <a:pPr lvl="1"/>
            <a:endParaRPr lang="es-CL" sz="2000" dirty="0"/>
          </a:p>
          <a:p>
            <a:pPr lvl="1"/>
            <a:r>
              <a:rPr lang="es-CL" sz="2000" b="1" i="1" dirty="0">
                <a:solidFill>
                  <a:schemeClr val="accent1"/>
                </a:solidFill>
              </a:rPr>
              <a:t>Insatisfacción laboral</a:t>
            </a:r>
            <a:r>
              <a:rPr lang="es-CL" sz="2000" i="1" dirty="0">
                <a:solidFill>
                  <a:schemeClr val="accent1"/>
                </a:solidFill>
              </a:rPr>
              <a:t> </a:t>
            </a:r>
            <a:r>
              <a:rPr lang="es-CL" sz="2000" dirty="0"/>
              <a:t>(</a:t>
            </a:r>
            <a:r>
              <a:rPr lang="es-CL" sz="2000" dirty="0" err="1"/>
              <a:t>Ajayi</a:t>
            </a:r>
            <a:r>
              <a:rPr lang="es-CL" sz="2000" dirty="0"/>
              <a:t> &amp; </a:t>
            </a:r>
            <a:r>
              <a:rPr lang="es-CL" sz="2000" dirty="0" err="1"/>
              <a:t>Olatunji</a:t>
            </a:r>
            <a:r>
              <a:rPr lang="es-CL" sz="2000" dirty="0"/>
              <a:t>, 2019)</a:t>
            </a:r>
          </a:p>
          <a:p>
            <a:pPr lvl="1"/>
            <a:endParaRPr lang="es-CL" sz="2000" dirty="0"/>
          </a:p>
          <a:p>
            <a:pPr lvl="1"/>
            <a:r>
              <a:rPr lang="es-CL" sz="2000" b="1" i="1" dirty="0">
                <a:solidFill>
                  <a:schemeClr val="accent1"/>
                </a:solidFill>
              </a:rPr>
              <a:t>Liderazgo escolar deficiente</a:t>
            </a:r>
          </a:p>
        </p:txBody>
      </p:sp>
      <p:pic>
        <p:nvPicPr>
          <p:cNvPr id="6" name="Gráfico 5" descr="Aula de clases con relleno sólido">
            <a:extLst>
              <a:ext uri="{FF2B5EF4-FFF2-40B4-BE49-F238E27FC236}">
                <a16:creationId xmlns:a16="http://schemas.microsoft.com/office/drawing/2014/main" id="{BC7580FC-1850-B689-B731-B601C98CC6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78554" y="4664602"/>
            <a:ext cx="1577092" cy="1577092"/>
          </a:xfrm>
          <a:prstGeom prst="rect">
            <a:avLst/>
          </a:prstGeom>
        </p:spPr>
      </p:pic>
      <p:pic>
        <p:nvPicPr>
          <p:cNvPr id="7" name="Gráfico 6" descr="Conexiones con relleno sólido">
            <a:extLst>
              <a:ext uri="{FF2B5EF4-FFF2-40B4-BE49-F238E27FC236}">
                <a16:creationId xmlns:a16="http://schemas.microsoft.com/office/drawing/2014/main" id="{891A6B69-5426-94D4-C8BE-104F714F08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17329" y="4753622"/>
            <a:ext cx="1577092" cy="157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24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26CAF-CA28-7FB9-10C2-053BED91D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>
                <a:solidFill>
                  <a:schemeClr val="accent1"/>
                </a:solidFill>
              </a:rPr>
              <a:t>¿El liderazgo escolar contribuir a disminuir la deserción docente?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B4F6DD-5B6E-3D8C-FBF2-6E37BD34B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3051"/>
            <a:ext cx="10515600" cy="3908201"/>
          </a:xfrm>
        </p:spPr>
        <p:txBody>
          <a:bodyPr>
            <a:normAutofit/>
          </a:bodyPr>
          <a:lstStyle/>
          <a:p>
            <a:r>
              <a:rPr lang="es-CL" dirty="0"/>
              <a:t>La evidencia es contundente y muestra un </a:t>
            </a:r>
            <a:r>
              <a:rPr lang="es-CL" b="1" dirty="0">
                <a:solidFill>
                  <a:schemeClr val="accent1"/>
                </a:solidFill>
              </a:rPr>
              <a:t>efecto positivo</a:t>
            </a:r>
            <a:r>
              <a:rPr lang="es-CL" dirty="0">
                <a:solidFill>
                  <a:schemeClr val="accent1"/>
                </a:solidFill>
              </a:rPr>
              <a:t> </a:t>
            </a:r>
            <a:r>
              <a:rPr lang="es-CL" dirty="0"/>
              <a:t>de liderazgo escolar en la disminución del </a:t>
            </a:r>
            <a:r>
              <a:rPr lang="es-CL" dirty="0" err="1"/>
              <a:t>turnover</a:t>
            </a:r>
            <a:r>
              <a:rPr lang="es-CL" dirty="0"/>
              <a:t> (</a:t>
            </a:r>
            <a:r>
              <a:rPr lang="es-ES" dirty="0" err="1"/>
              <a:t>Angelle</a:t>
            </a:r>
            <a:r>
              <a:rPr lang="es-ES" dirty="0"/>
              <a:t>, 2006; </a:t>
            </a:r>
            <a:r>
              <a:rPr lang="es-ES" dirty="0" err="1"/>
              <a:t>Da’as</a:t>
            </a:r>
            <a:r>
              <a:rPr lang="es-ES" dirty="0"/>
              <a:t> et al., 2019; Grissom &amp; </a:t>
            </a:r>
            <a:r>
              <a:rPr lang="es-ES" dirty="0" err="1"/>
              <a:t>Bartanen</a:t>
            </a:r>
            <a:r>
              <a:rPr lang="es-ES" dirty="0"/>
              <a:t>, 2019; Ingersoll, 2001; Kraft et al., 2016)</a:t>
            </a:r>
            <a:r>
              <a:rPr lang="es-CL" dirty="0"/>
              <a:t> </a:t>
            </a:r>
          </a:p>
          <a:p>
            <a:endParaRPr lang="es-CL" dirty="0"/>
          </a:p>
          <a:p>
            <a:r>
              <a:rPr lang="es-CL" dirty="0"/>
              <a:t>El liderazgo escolar es un factor que explica la disminución en las intenciones de renuncia de los docentes, con efectos que podrían variar entre un </a:t>
            </a:r>
            <a:r>
              <a:rPr lang="es-CL" b="1" dirty="0">
                <a:solidFill>
                  <a:schemeClr val="accent1"/>
                </a:solidFill>
              </a:rPr>
              <a:t>44% a un 13%</a:t>
            </a:r>
            <a:r>
              <a:rPr lang="es-CL" dirty="0">
                <a:solidFill>
                  <a:schemeClr val="accent1"/>
                </a:solidFill>
              </a:rPr>
              <a:t> </a:t>
            </a:r>
            <a:r>
              <a:rPr lang="es-CL" dirty="0"/>
              <a:t>dependiendo de los estudios.</a:t>
            </a:r>
          </a:p>
          <a:p>
            <a:endParaRPr lang="es-CL" dirty="0"/>
          </a:p>
          <a:p>
            <a:endParaRPr lang="es-C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4032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7EAE3DA6-737A-BFED-25CC-1AD4CB2880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1592242"/>
              </p:ext>
            </p:extLst>
          </p:nvPr>
        </p:nvGraphicFramePr>
        <p:xfrm>
          <a:off x="838200" y="2011680"/>
          <a:ext cx="10515600" cy="4307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ítulo 1">
            <a:extLst>
              <a:ext uri="{FF2B5EF4-FFF2-40B4-BE49-F238E27FC236}">
                <a16:creationId xmlns:a16="http://schemas.microsoft.com/office/drawing/2014/main" id="{99B965BD-AF24-7652-D63E-AF7FBBBF4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 b="1" dirty="0">
                <a:solidFill>
                  <a:schemeClr val="accent1"/>
                </a:solidFill>
              </a:rPr>
              <a:t>¿El liderazgo escolar contribuir a disminuir la deserción docente?</a:t>
            </a:r>
          </a:p>
        </p:txBody>
      </p:sp>
    </p:spTree>
    <p:extLst>
      <p:ext uri="{BB962C8B-B14F-4D97-AF65-F5344CB8AC3E}">
        <p14:creationId xmlns:p14="http://schemas.microsoft.com/office/powerpoint/2010/main" val="1998243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2787</Words>
  <Application>Microsoft Macintosh PowerPoint</Application>
  <PresentationFormat>Panorámica</PresentationFormat>
  <Paragraphs>337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Arial</vt:lpstr>
      <vt:lpstr>Arial Narrow</vt:lpstr>
      <vt:lpstr>Calibri</vt:lpstr>
      <vt:lpstr>Cambria Math</vt:lpstr>
      <vt:lpstr>Garamond</vt:lpstr>
      <vt:lpstr>Times New Roman</vt:lpstr>
      <vt:lpstr>Trebuchet MS</vt:lpstr>
      <vt:lpstr>Tema de Office</vt:lpstr>
      <vt:lpstr>Liderazgo Instruccional como Herramienta de Retención: Examinando las Intenciones de renuncia de profesores en América Latina</vt:lpstr>
      <vt:lpstr>Objetivos</vt:lpstr>
      <vt:lpstr>Presentación de PowerPoint</vt:lpstr>
      <vt:lpstr>Presentación de PowerPoint</vt:lpstr>
      <vt:lpstr>Variables del estudio.</vt:lpstr>
      <vt:lpstr>Antecedentes</vt:lpstr>
      <vt:lpstr>Antecedentes</vt:lpstr>
      <vt:lpstr>¿El liderazgo escolar contribuir a disminuir la deserción docente?</vt:lpstr>
      <vt:lpstr>¿El liderazgo escolar contribuir a disminuir la deserción docente?</vt:lpstr>
      <vt:lpstr>¿Las otras variables del modelo?</vt:lpstr>
      <vt:lpstr>Método</vt:lpstr>
      <vt:lpstr>Participantes</vt:lpstr>
      <vt:lpstr>Mediciones</vt:lpstr>
      <vt:lpstr>Mediciones</vt:lpstr>
      <vt:lpstr>Análisis de los datos</vt:lpstr>
      <vt:lpstr>Resultados: Correlaciones</vt:lpstr>
      <vt:lpstr>Resultados: Efectos directos</vt:lpstr>
      <vt:lpstr>Resultados: Efectos indirectos</vt:lpstr>
      <vt:lpstr>Discusión</vt:lpstr>
      <vt:lpstr>Limitantes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Liderazgo Instruccional como Herramienta de Retención: Examen Intercultural de las Intenciones de renuncia de profesores en América Latina</dc:title>
  <dc:creator>Christian Alfredo Lazcano C Castro</dc:creator>
  <cp:lastModifiedBy>Christian Alfredo Lazcano C Castro</cp:lastModifiedBy>
  <cp:revision>8</cp:revision>
  <dcterms:created xsi:type="dcterms:W3CDTF">2023-10-25T12:01:05Z</dcterms:created>
  <dcterms:modified xsi:type="dcterms:W3CDTF">2023-11-15T12:04:28Z</dcterms:modified>
</cp:coreProperties>
</file>