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Roboto Black"/>
      <p:bold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Poppi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9843FC-7ED0-4F5E-964E-3D391430495F}">
  <a:tblStyle styleId="{7C9843FC-7ED0-4F5E-964E-3D391430495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fill>
          <a:solidFill>
            <a:srgbClr val="CDD8FB"/>
          </a:solidFill>
        </a:fill>
      </a:tcStyle>
    </a:band1H>
    <a:band2H>
      <a:tcTxStyle/>
    </a:band2H>
    <a:band1V>
      <a:tcTxStyle/>
      <a:tcStyle>
        <a:fill>
          <a:solidFill>
            <a:srgbClr val="CDD8FB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8EDFD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  <a:tblStyle styleId="{5F2E992B-A403-4676-8D30-927FFE69E5D4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Black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Black-bold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36.png"/><Relationship Id="rId5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ERRE 2">
  <p:cSld name="CIERRE 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318" y="6366250"/>
            <a:ext cx="11793369" cy="32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4">
            <a:alphaModFix/>
          </a:blip>
          <a:srcRect b="29692" l="53890" r="5545" t="8384"/>
          <a:stretch/>
        </p:blipFill>
        <p:spPr>
          <a:xfrm>
            <a:off x="6570499" y="575034"/>
            <a:ext cx="4945664" cy="424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/>
          <p:cNvPicPr preferRelativeResize="0"/>
          <p:nvPr/>
        </p:nvPicPr>
        <p:blipFill rotWithShape="1">
          <a:blip r:embed="rId5">
            <a:alphaModFix/>
          </a:blip>
          <a:srcRect b="0" l="0" r="49022" t="0"/>
          <a:stretch/>
        </p:blipFill>
        <p:spPr>
          <a:xfrm>
            <a:off x="799334" y="834534"/>
            <a:ext cx="5335897" cy="94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 rotWithShape="1">
          <a:blip r:embed="rId5">
            <a:alphaModFix/>
          </a:blip>
          <a:srcRect b="0" l="55693" r="14118" t="0"/>
          <a:stretch/>
        </p:blipFill>
        <p:spPr>
          <a:xfrm>
            <a:off x="654300" y="2179734"/>
            <a:ext cx="3159801" cy="94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 rotWithShape="1">
          <a:blip r:embed="rId5">
            <a:alphaModFix/>
          </a:blip>
          <a:srcRect b="0" l="89662" r="0" t="0"/>
          <a:stretch/>
        </p:blipFill>
        <p:spPr>
          <a:xfrm>
            <a:off x="762197" y="3524934"/>
            <a:ext cx="1082067" cy="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301" y="5333001"/>
            <a:ext cx="10861868" cy="848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ERRE 1">
  <p:cSld name="CIERRE 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/>
          </a:blip>
          <a:srcRect b="0" l="0" r="0" t="76397"/>
          <a:stretch/>
        </p:blipFill>
        <p:spPr>
          <a:xfrm>
            <a:off x="285034" y="6400801"/>
            <a:ext cx="11621967" cy="256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1643667" y="-1358633"/>
            <a:ext cx="65523" cy="2782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ERRE 2">
  <p:cSld name="CIERRE 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318" y="6366250"/>
            <a:ext cx="11793369" cy="32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b="29692" l="53890" r="5545" t="8384"/>
          <a:stretch/>
        </p:blipFill>
        <p:spPr>
          <a:xfrm>
            <a:off x="6570499" y="575034"/>
            <a:ext cx="4945664" cy="424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5">
            <a:alphaModFix/>
          </a:blip>
          <a:srcRect b="0" l="0" r="49022" t="0"/>
          <a:stretch/>
        </p:blipFill>
        <p:spPr>
          <a:xfrm>
            <a:off x="799334" y="834534"/>
            <a:ext cx="5335897" cy="94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5">
            <a:alphaModFix/>
          </a:blip>
          <a:srcRect b="0" l="55693" r="14118" t="0"/>
          <a:stretch/>
        </p:blipFill>
        <p:spPr>
          <a:xfrm>
            <a:off x="654300" y="2179734"/>
            <a:ext cx="3159801" cy="94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5">
            <a:alphaModFix/>
          </a:blip>
          <a:srcRect b="0" l="89662" r="0" t="0"/>
          <a:stretch/>
        </p:blipFill>
        <p:spPr>
          <a:xfrm>
            <a:off x="762197" y="3524934"/>
            <a:ext cx="1082067" cy="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301" y="5333001"/>
            <a:ext cx="10861868" cy="848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DIO PÁRRAFO 1">
  <p:cSld name="MEDIO PÁRRAFO 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76397"/>
          <a:stretch/>
        </p:blipFill>
        <p:spPr>
          <a:xfrm>
            <a:off x="285034" y="6400801"/>
            <a:ext cx="11621967" cy="2564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893600" y="208867"/>
            <a:ext cx="10882800" cy="5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2400"/>
              <a:buFont typeface="Roboto Black"/>
              <a:buChar char="●"/>
              <a:defRPr b="0" i="0" sz="3200" u="none" cap="none" strike="noStrike">
                <a:solidFill>
                  <a:srgbClr val="2E0A8C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●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●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15600" y="1128933"/>
            <a:ext cx="5666800" cy="49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rot="5400000">
            <a:off x="515867" y="475467"/>
            <a:ext cx="253600" cy="194800"/>
          </a:xfrm>
          <a:prstGeom prst="triangle">
            <a:avLst>
              <a:gd fmla="val 50000" name="adj"/>
            </a:avLst>
          </a:prstGeom>
          <a:solidFill>
            <a:srgbClr val="FF773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643667" y="-1358633"/>
            <a:ext cx="65523" cy="2782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CIÓN">
  <p:cSld name="INTRODUCCIÓ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76397"/>
          <a:stretch/>
        </p:blipFill>
        <p:spPr>
          <a:xfrm>
            <a:off x="285034" y="6400801"/>
            <a:ext cx="11621967" cy="2564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type="title"/>
          </p:nvPr>
        </p:nvSpPr>
        <p:spPr>
          <a:xfrm>
            <a:off x="893600" y="208867"/>
            <a:ext cx="10882800" cy="5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2400"/>
              <a:buFont typeface="Roboto Black"/>
              <a:buChar char="●"/>
              <a:defRPr b="0" i="0" sz="3200" u="none" cap="none" strike="noStrike">
                <a:solidFill>
                  <a:srgbClr val="2E0A8C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●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●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046000" y="2088567"/>
            <a:ext cx="10100000" cy="29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●"/>
              <a:defRPr b="0" i="0" sz="24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○"/>
              <a:defRPr b="0" i="0" sz="24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■"/>
              <a:defRPr b="0" i="0" sz="24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●"/>
              <a:defRPr b="0" i="0" sz="24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○"/>
              <a:defRPr b="0" i="0" sz="24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■"/>
              <a:defRPr b="0" i="0" sz="24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●"/>
              <a:defRPr b="0" i="0" sz="24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○"/>
              <a:defRPr b="0" i="0" sz="24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■"/>
              <a:defRPr b="0" i="0" sz="24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rot="5400000">
            <a:off x="515867" y="475467"/>
            <a:ext cx="253600" cy="194800"/>
          </a:xfrm>
          <a:prstGeom prst="triangle">
            <a:avLst>
              <a:gd fmla="val 50000" name="adj"/>
            </a:avLst>
          </a:prstGeom>
          <a:solidFill>
            <a:srgbClr val="FF773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643667" y="-1358633"/>
            <a:ext cx="65523" cy="2782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1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 rotWithShape="1">
          <a:blip r:embed="rId3">
            <a:alphaModFix/>
          </a:blip>
          <a:srcRect b="0" l="0" r="0" t="76397"/>
          <a:stretch/>
        </p:blipFill>
        <p:spPr>
          <a:xfrm>
            <a:off x="285034" y="6400801"/>
            <a:ext cx="11621967" cy="256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018" y="254934"/>
            <a:ext cx="11621977" cy="888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2">
  <p:cSld name="PORTADA 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6"/>
          <p:cNvPicPr preferRelativeResize="0"/>
          <p:nvPr/>
        </p:nvPicPr>
        <p:blipFill rotWithShape="1">
          <a:blip r:embed="rId3">
            <a:alphaModFix/>
          </a:blip>
          <a:srcRect b="0" l="0" r="49022" t="0"/>
          <a:stretch/>
        </p:blipFill>
        <p:spPr>
          <a:xfrm>
            <a:off x="232268" y="227834"/>
            <a:ext cx="5335897" cy="94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 b="0" l="55694" r="0" t="0"/>
          <a:stretch/>
        </p:blipFill>
        <p:spPr>
          <a:xfrm>
            <a:off x="7348595" y="227834"/>
            <a:ext cx="4637536" cy="94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318" y="6366250"/>
            <a:ext cx="11793369" cy="325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UERPO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893600" y="208867"/>
            <a:ext cx="10882800" cy="5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2400"/>
              <a:buFont typeface="Roboto Black"/>
              <a:buChar char="●"/>
              <a:defRPr b="0" i="0" sz="3200" u="none" cap="none" strike="noStrike">
                <a:solidFill>
                  <a:srgbClr val="2E0A8C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●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●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15600" y="1128933"/>
            <a:ext cx="11360800" cy="49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6" name="Google Shape;36;p7"/>
          <p:cNvSpPr/>
          <p:nvPr/>
        </p:nvSpPr>
        <p:spPr>
          <a:xfrm rot="5400000">
            <a:off x="515867" y="475467"/>
            <a:ext cx="253600" cy="194800"/>
          </a:xfrm>
          <a:prstGeom prst="triangle">
            <a:avLst>
              <a:gd fmla="val 50000" name="adj"/>
            </a:avLst>
          </a:prstGeom>
          <a:solidFill>
            <a:srgbClr val="FF773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 b="0" l="0" r="0" t="76397"/>
          <a:stretch/>
        </p:blipFill>
        <p:spPr>
          <a:xfrm>
            <a:off x="285034" y="6400801"/>
            <a:ext cx="11621967" cy="256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643667" y="-1358633"/>
            <a:ext cx="65523" cy="2782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DIO PÁRRAFO 2">
  <p:cSld name="MEDIO PÁRRAFO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 b="0" l="1047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type="title"/>
          </p:nvPr>
        </p:nvSpPr>
        <p:spPr>
          <a:xfrm>
            <a:off x="893600" y="208867"/>
            <a:ext cx="9026800" cy="60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2400"/>
              <a:buFont typeface="Roboto Black"/>
              <a:buChar char="●"/>
              <a:defRPr b="0" i="0" sz="3200" u="none" cap="none" strike="noStrike">
                <a:solidFill>
                  <a:srgbClr val="2E0A8C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●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●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415600" y="1128933"/>
            <a:ext cx="5666800" cy="49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3" name="Google Shape;43;p8"/>
          <p:cNvSpPr/>
          <p:nvPr/>
        </p:nvSpPr>
        <p:spPr>
          <a:xfrm rot="5400000">
            <a:off x="515867" y="475467"/>
            <a:ext cx="253600" cy="194800"/>
          </a:xfrm>
          <a:prstGeom prst="triangle">
            <a:avLst>
              <a:gd fmla="val 50000" name="adj"/>
            </a:avLst>
          </a:prstGeom>
          <a:solidFill>
            <a:srgbClr val="FF773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3">
            <a:alphaModFix/>
          </a:blip>
          <a:srcRect b="-10708" l="73624" r="-744" t="76656"/>
          <a:stretch/>
        </p:blipFill>
        <p:spPr>
          <a:xfrm>
            <a:off x="232267" y="6403634"/>
            <a:ext cx="3152068" cy="36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643667" y="-1358633"/>
            <a:ext cx="65523" cy="2782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DIO PÁRRAFO 3">
  <p:cSld name="MEDIO PÁRRAFO 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0" l="1989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type="title"/>
          </p:nvPr>
        </p:nvSpPr>
        <p:spPr>
          <a:xfrm>
            <a:off x="893600" y="208867"/>
            <a:ext cx="9409200" cy="5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2400"/>
              <a:buFont typeface="Roboto Black"/>
              <a:buChar char="●"/>
              <a:defRPr b="0" i="0" sz="3200" u="none" cap="none" strike="noStrike">
                <a:solidFill>
                  <a:srgbClr val="2E0A8C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●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●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415600" y="1128933"/>
            <a:ext cx="5666800" cy="49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9"/>
          <p:cNvSpPr/>
          <p:nvPr/>
        </p:nvSpPr>
        <p:spPr>
          <a:xfrm rot="5400000">
            <a:off x="515867" y="475467"/>
            <a:ext cx="253600" cy="194800"/>
          </a:xfrm>
          <a:prstGeom prst="triangle">
            <a:avLst>
              <a:gd fmla="val 50000" name="adj"/>
            </a:avLst>
          </a:prstGeom>
          <a:solidFill>
            <a:srgbClr val="FF773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3">
            <a:alphaModFix/>
          </a:blip>
          <a:srcRect b="-10708" l="73624" r="-744" t="76656"/>
          <a:stretch/>
        </p:blipFill>
        <p:spPr>
          <a:xfrm>
            <a:off x="232267" y="6403634"/>
            <a:ext cx="3152068" cy="36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643667" y="-1358633"/>
            <a:ext cx="65523" cy="2782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DIO PÁRRAFO 4">
  <p:cSld name="MEDIO PÁRRAFO 4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 b="0" l="497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/>
          <p:nvPr>
            <p:ph type="title"/>
          </p:nvPr>
        </p:nvSpPr>
        <p:spPr>
          <a:xfrm>
            <a:off x="893600" y="208867"/>
            <a:ext cx="9976400" cy="5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2400"/>
              <a:buFont typeface="Roboto Black"/>
              <a:buChar char="●"/>
              <a:defRPr b="0" i="0" sz="3200" u="none" cap="none" strike="noStrike">
                <a:solidFill>
                  <a:srgbClr val="2E0A8C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●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●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○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0A8C"/>
              </a:buClr>
              <a:buSzPts val="1400"/>
              <a:buFont typeface="Roboto"/>
              <a:buChar char="■"/>
              <a:defRPr b="1" i="0" sz="1867" u="none" cap="none" strike="noStrike">
                <a:solidFill>
                  <a:srgbClr val="2E0A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15600" y="1128933"/>
            <a:ext cx="5666800" cy="49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Google Shape;57;p10"/>
          <p:cNvSpPr/>
          <p:nvPr/>
        </p:nvSpPr>
        <p:spPr>
          <a:xfrm rot="5400000">
            <a:off x="515867" y="475467"/>
            <a:ext cx="253600" cy="194800"/>
          </a:xfrm>
          <a:prstGeom prst="triangle">
            <a:avLst>
              <a:gd fmla="val 50000" name="adj"/>
            </a:avLst>
          </a:prstGeom>
          <a:solidFill>
            <a:srgbClr val="FF773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-10708" l="73624" r="-744" t="76656"/>
          <a:stretch/>
        </p:blipFill>
        <p:spPr>
          <a:xfrm>
            <a:off x="232267" y="6403634"/>
            <a:ext cx="3152068" cy="36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643667" y="-1358633"/>
            <a:ext cx="65523" cy="2782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Relationship Id="rId4" Type="http://schemas.openxmlformats.org/officeDocument/2006/relationships/image" Target="../media/image22.png"/><Relationship Id="rId5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3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1340800" y="2810577"/>
            <a:ext cx="9510400" cy="123684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73763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-US" sz="2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Liderazgo para el aprendizaje profundo: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Una experiencia de resignificación de la visión de aprendizaje</a:t>
            </a:r>
            <a:endParaRPr b="0" i="0" sz="2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761492" y="4352081"/>
            <a:ext cx="3208623" cy="14352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73763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Rojas-Bravo, Jorge</a:t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Mendoza-Mardones, Ana</a:t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Ulloa-Garrido, Jorge</a:t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Zúñiga, Daniela</a:t>
            </a:r>
            <a:endParaRPr b="0" i="1" sz="22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527943" y="0"/>
            <a:ext cx="10882800" cy="5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REFERENCIAS </a:t>
            </a:r>
            <a:endParaRPr/>
          </a:p>
        </p:txBody>
      </p:sp>
      <p:graphicFrame>
        <p:nvGraphicFramePr>
          <p:cNvPr id="160" name="Google Shape;160;p25"/>
          <p:cNvGraphicFramePr/>
          <p:nvPr/>
        </p:nvGraphicFramePr>
        <p:xfrm>
          <a:off x="0" y="524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{5F2E992B-A403-4676-8D30-927FFE69E5D4}</a:tableStyleId>
              </a:tblPr>
              <a:tblGrid>
                <a:gridCol w="6096000"/>
                <a:gridCol w="6096000"/>
              </a:tblGrid>
              <a:tr h="571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Anderson, S. (2010). Liderazgo directivo: claves para una mejor escuela. Psicoperspectivas, 9(2), 34–52.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Ávalos, B. (2006). Currículo y desarrollo profesional docente. Revista Prelac, 3, 104-111.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Ávalos, B. (2007), Formación docente continua y factores asociados a la política educativa en América Latina y el Caribe. Informe preparado para el Diálogo Regional de Política. Banco Interamericano de Desarrollo.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Azevedo, Joao Pedro Wagner De; Rogers, F. Halsey; Ahlgren, Sanna Ellinore; Cloutier, Marie-Helene; Chakroun,Borhene; Chang, Gwang-Chol; Mizunoya, Suguru; Reuge, Nicolas Jean; Brossard, Matt; &amp; Bergmann, Jessica Lynn (2021). The State of the Global Education Crisis: A Path to Recovery (Vol. 2): Executive Summary (Spanish). Washington, D.C.: World Bank Group. http://documents.worldbank.org/curated/en/402111638769366449/Executive-Summary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Bellei, C. &amp; Morawietz, L. (2016). Strong Content, Weak Tools: Twenty-First-Century Competencies in Chilean Educational Reform. En F.M. Reimers &amp; C. Chung (Eds.), Teaching and Learning for the Twenty-First Century (69-92). Cambridge, MA: Harvard Education Press.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Bellei, C., (2023). Habilidades y competencias para el siglo 21 en la educación chilena Conceptos, límites y prácticas innovadoras. +COMUNIDAD (2023) Cuaderno de Apoyo a la Mejora Escolar 2023, Número 4, volumen IV. +COMUNIDAD.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Botía, A. B., &amp; Bolívar, A. (2010). El liderazgo educativo y su papel en la mejora: una revisión actual de sus posibilidades y limitaciones. 9(2), 9-33. https://doi.org/10.5027/psicoperspectivas-vol9-issue2-fulltext-112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Corbin, J. &amp; Strauss, A. (2015). Basics of qualitative research: techniques and procedures for developing grounded theory (4th ed.). SAGE.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Elacqua, G., Martínez, M., Santos, H., &amp; Urbina, D. (2016). Short-run effects of accountability pressures on teacher policies and practices in the voucher system in Santiago, Chile. School Effectiveness and School Improvement, 27(3), 385-405. https://doi.org/10.1080/09243453.2015.1086383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Elmore, R. (2008). Leadership as the practice of improvement (vol.2). OECDiLibrary https://doi.org/10.1787/9789264039551-en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Espínola, V., Treviño, J., Guerrero, M., &amp; Martínez, J. (2017). Liderazgo para la mejora en escuelas vulnerables: Prácticas asociadas al cumplimiento de metas de aprendizaje. Estudios Pedagógicos, 43(1), 87-106. https://doi.org/10.4067/S0718-07052017000100006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Fink, D. (2019). Hacia un liderazgo sostenible, más profundo, más prolongado, más amplio (Towards sustainable, deeper, longer and broader leadership). Revista Eletrônica de Educação. https://doi.org/10.14244/198271993071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Fullan, M., &amp; Langworthy, M. (2014). Una rica veta: cómo las nuevas pedagogías logran el aprendizaje en profundidad. PEARSON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Fullan, M., Quinn, J., McEachen, J., Gardner, M., &amp; Drummy, M. (2021). Sumergirse en el aprendizaje profundo: Herramientas atractivas. Ediciones Morata.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Hallinger, P. &amp; Heck, R.H. (1996). Reassessing the principal's role in school effectiveness: A review of the empirical research, 1980-1995. Educational Administration Quarterly, 32(1), 5- 44.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Hallinger, P. (2005). Instructional leadership and the school principal: A passing fancy that refuses to fade away. Leadership and Policy in Schools, 4(3), 221–239. https://doi.org/10.1080/15700760500244793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Horn, A., &amp; Marfán, J. (2010). Relación entre liderazgo educativo y desempeño escolar: Revisión de la investigación en Chile. Psicoperspectivas, 9(2), 82–104. https://dx.doi.org/10.5027/psicoperspectivas-Vol9-Issue2-fulltext-116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Kose, B. W. (2011). Developing a Transformative School Vision: Lessons From Peer-Nominated Principals. Education and Urban Society, 43(2), 119-136. https://doi.org/10.1177/0013124510380231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Leithwood, K., Harris, A., &amp; Hopkins, D. (2020) Seven strong claims about successful school leadership revisited. School Leadership &amp; Management, 40(1), 5-22 https://doi.org/10.1080/13632434.2019.1596077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Leithwood, K.; Day, C.; Sammons, P.; Harris, A. &amp; Hopkins, D. (2006). Successful School Leadership. What it Is and How it Influences Pupil Learning. Nottingham: National College for School Leadership. University of Nottingham.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Maldonado-Sánchez, M., Aguinaga-Villegas, D., Nieto-Gamboa, J., Fonseca-Arellano, F., Shardin-Flores, L., &amp; Cadenillas-Albornoz, V. (2019). Learning Strategies for the Development of the Autonomy of Secondary School Students. Journal of Educational Psychology-Propositos y Representaciones, 7(2), 428–439. https://doi.org/10.20511/pyr2019.v7n2.290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Martinez, M., &amp; McGrath, D. (2014). Deeper learning: How eight innovative public schools are transforming education in the twenty-first century. New Press, The.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Ministerio de Educación [Mineduc]. (2015). Marco para la Buena Dirección y el Liderazgo Escolar. República de Chile.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Ministerio de Educación [Mineduc]. (2020). Impacto del COVID-19 en los resultados de aprendizaje y escolaridad en Chile Centro de Estudios. MINEDUC. (revisado el 09/10/23) https://www.mineduc.cl/wp-content/uploads/sites/19/2020/08/EstudioMineduc_bancomundial.pdf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Ministerio de Educación [Mineduc]. (2023). Plan de reactivación educative 2023. Secretaría de reactivación educativa, Chile, julio 2023. https://reactivacioneducativa.mineduc.cl/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Montecinos, C., Ahumada, L., Galdames, S., Campos, F. &amp; Leiva, M. (2015). Targets, threats and (dis) trust: The managerial troika for public school principals in Chile. Education Policy Analysis Archives, 23(87). https://doi.org/10.14507/epaa.v23.2083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Murphy, J., &amp; Torre, D. (2015). Vision: Essential scaffolding. Educational Management Administration &amp; Leadership, 43(2), 177-197. https://doi.org/10.1177/1741143214523017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Nehring, J., Charner-Laird, M., &amp; Szczesiul, S., (2019). Redefining Excellence: Teaching in Transition, From Test Performance to 21st Century Skills. NASSP Bulletin, Vol. 103(1) 5–31, DOI: 10.177/019263519830772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Pan, Q., Zhou, J., Yang, D., Shi, D., Wang, D., Chen, X., &amp; Liu, J. (2023). Mapping Knowledge Domain Analysis in Deep Learning Research of Global Education. Sustainability,15,3097. https://doi.org/ 10.3390/su15043097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Parcerisa, L., &amp; Falabella, A. (2017). La consolidación del Estado evaluador a través de políticas de rendición de cuentas: Trayectoria, producción y tensiones en el sistema educativo. Education Policy Analysis Archives, 25, 89, 1-24. http://dx.doi.org/10.14507/epaa.25.3177 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Quinn, J., McEachen, J., Fullan, M., Gardner, M., &amp; Drummy, M. (2019). Dive into deep learning: Tools for engagement. Corwin Press.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Quiroga, L. E., &amp; Ordenes, E. E. L. (2022). El Aprendizaje Profundo como herramienta para cambio en la visión de aprendizaje de una cultura. Revista Educación Las Américas. 12(1), 1-15. https://doi.org/10.35811/rea.v12i1.201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Richardson, W., &amp; Postman, N. (2013). Students first, not stuff. Educational Leadership, 70(6), 10–14.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Rivero, R. de M., Yañez, T., &amp; Hurtado, C. (2019). Preparación para ejercer un liderazgo efectivo en Chile: Estudio de opinión a directores a partir del Marco para la Buena Dirección. Archivos Analíticos de Políticas Educativas, 27(117). https://doi.org/10.14507/epaa.27.4391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Rivilla, A. M., &amp; Díaz, R. M. G. (2014). El liderazgo pedagógico: competencias necesarias para desarrollar un programa de mejora en un centro de educación secundaria. Perspectiva Educacional, Formación de Profesores, 53(1), 91–113.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893600" y="208867"/>
            <a:ext cx="10882800" cy="5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REFERENCIAS</a:t>
            </a:r>
            <a:endParaRPr/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415600" y="1128933"/>
            <a:ext cx="5666800" cy="49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862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Rojas, J., &amp; Carrasco, D. (2021). Cambios en las prácticas de liderazgo escolar bajo un sistema de accountability: El caso de Chile. Archivos Analíticos De Políticas Educativas, 29, 153. https://doi.org/10.14507/epaa.29.5673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862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Rojas-Bravo, J., &amp; Fuentes, P. (2022). ¿Qué hacen los líderes educativos para la instalación de una práctica de uso de datos para la toma de decisiones? Revista de Liderazgo Educacional, 2, 91-109. https://doi.org/10.29393/RLE2-5QHRF20005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862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Schweingruber, H., Keller, T., &amp; Quinn, H. (Eds.). (2012). A Framework for K-12 Science Education: Practices, Crosscutting Concepts, and Core Ideas. National Research Council. Committee on a Conceptual Framework for New K-12 Science Education Standards. Washington, U.S.A.: The National Academic Press.</a:t>
            </a:r>
            <a:endParaRPr/>
          </a:p>
          <a:p>
            <a:pPr indent="0" lvl="0" marL="1862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Stake, R. E. (2010). Investigación con estudios de caso. Morata. </a:t>
            </a:r>
            <a:endParaRPr/>
          </a:p>
          <a:p>
            <a:pPr indent="0" lvl="0" marL="1862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UNESCO (1996). La educación encierra un tesoro. Informe de la Unesco de la Comisión Internacional sobre la educación para el siglo 21, presidida por Jacques Delors.</a:t>
            </a:r>
            <a:endParaRPr/>
          </a:p>
          <a:p>
            <a:pPr indent="0" lvl="0" marL="1862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Valentine, J., &amp; Prater, M. (2011). Instructional, Transformational, and Managerial Leadership and Student Achievement: High School Principals Make a Difference NASSP Bulletin, v95 n1 p5-30.</a:t>
            </a:r>
            <a:endParaRPr/>
          </a:p>
          <a:p>
            <a:pPr indent="0" lvl="0" marL="1862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Zeiser, K., Brodziak de los Reyes, I., &amp; Yang, R (2020). Equitable Opportunities for Deeper Learning: Exploring Differences Between Traditional and Network Schools. American Institute for Research.</a:t>
            </a:r>
            <a:endParaRPr/>
          </a:p>
          <a:p>
            <a:pPr indent="0" lvl="0" marL="1862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Zeiser, K., Taylor, J., Rickles, J., Garet, M., &amp; Segeritz, M. (2014). Evidence of deep learning outcomes. American Institute for Research.</a:t>
            </a:r>
            <a:endParaRPr/>
          </a:p>
          <a:p>
            <a:pPr indent="-334423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None/>
            </a:pPr>
            <a:r>
              <a:t/>
            </a:r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749" y="1448566"/>
            <a:ext cx="4239788" cy="3371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ickers de Gracias gratuitos,+480 stickers (SVG, PNG) | Flaticon" id="168" name="Google Shape;16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8459" y="16221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cias Images – Browse 5,092 Stock Photos, Vectors, and Video | Adobe Stock" id="169" name="Google Shape;16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2400" y="4820333"/>
            <a:ext cx="25050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17"/>
          <p:cNvCxnSpPr/>
          <p:nvPr/>
        </p:nvCxnSpPr>
        <p:spPr>
          <a:xfrm>
            <a:off x="-22933" y="6569900"/>
            <a:ext cx="8872000" cy="0"/>
          </a:xfrm>
          <a:prstGeom prst="straightConnector1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17"/>
          <p:cNvSpPr txBox="1"/>
          <p:nvPr/>
        </p:nvSpPr>
        <p:spPr>
          <a:xfrm>
            <a:off x="971800" y="2178777"/>
            <a:ext cx="10248400" cy="214922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83894" y="0"/>
            <a:ext cx="11424212" cy="115872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Liderazgo y Nuevas Pedagogías para el Aprendizaje Profundo: Marco Teórico</a:t>
            </a:r>
            <a:endParaRPr b="1" i="0" sz="3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333" u="none" cap="none" strike="noStrike">
              <a:solidFill>
                <a:srgbClr val="0B539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67"/>
              <a:buFont typeface="Noto Sans Symbols"/>
              <a:buChar char="❖"/>
            </a:pPr>
            <a:r>
              <a:rPr b="0" i="0" lang="en-US" sz="3333" u="none" cap="none" strike="noStrike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Los Nuevos Desafíos de la Educación y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33" u="none" cap="none" strike="noStrike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      las Habilidades del Siglo XXI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67"/>
              <a:buFont typeface="Noto Sans Symbols"/>
              <a:buChar char="❖"/>
            </a:pPr>
            <a:r>
              <a:rPr b="0" i="0" lang="en-US" sz="3333" u="none" cap="none" strike="noStrike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Construir una –Nueva-Visión de Aprendizaje</a:t>
            </a:r>
            <a:endParaRPr b="0" i="0" sz="3333" u="none" cap="none" strike="noStrike">
              <a:solidFill>
                <a:srgbClr val="7030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67"/>
              <a:buFont typeface="Noto Sans Symbols"/>
              <a:buChar char="❖"/>
            </a:pPr>
            <a:r>
              <a:rPr b="0" i="0" lang="en-US" sz="3333" u="none" cap="none" strike="noStrike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Desafíos para la Pedagogía</a:t>
            </a:r>
            <a:endParaRPr b="0" i="0" sz="3333" u="none" cap="none" strike="noStrike">
              <a:solidFill>
                <a:srgbClr val="7030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67"/>
              <a:buFont typeface="Noto Sans Symbols"/>
              <a:buChar char="❖"/>
            </a:pPr>
            <a:r>
              <a:rPr b="0" i="0" lang="en-US" sz="3333" u="none" cap="none" strike="noStrike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Desafíos para la Organización Escolar: </a:t>
            </a:r>
            <a:endParaRPr/>
          </a:p>
          <a:p>
            <a:pPr indent="0" lvl="4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		Distribución del liderazgo; líderes tradicionales v.s líderes impulsores; 			nuevas formas de medir y evaluar; y políticas de rendición de cuentas.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333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893600" y="208867"/>
            <a:ext cx="10882800" cy="5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7030A0"/>
                </a:solidFill>
              </a:rPr>
              <a:t>PREGUNTAS GUÍA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415599" y="1128933"/>
            <a:ext cx="11020187" cy="49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00"/>
              <a:buNone/>
            </a:pPr>
            <a:r>
              <a:rPr b="1" lang="en-US" sz="20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1. </a:t>
            </a:r>
            <a:r>
              <a:rPr b="1" lang="en-US" sz="22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¿Cómo ha ocurrido el proceso de comprensión del Aprendizaje profundo en los 27 equipos directivos?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00"/>
              <a:buNone/>
            </a:pPr>
            <a:r>
              <a:t/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2" marL="156206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¿ Cuáles han sido los aprendizajes y desafíos comunes?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00"/>
              <a:buNone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70"/>
              <a:buNone/>
            </a:pPr>
            <a:r>
              <a:rPr b="1" lang="en-US" sz="22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2. ¿Cuáles son las tensiones que se evidencian desde la práctica pedagógica y directiva?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70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57200" lvl="2" marL="167636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¿Qué condiciones organizacionales y culturales se evidencian?</a:t>
            </a:r>
            <a:endParaRPr/>
          </a:p>
          <a:p>
            <a:pPr indent="0" lvl="0" marL="1862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b="1" lang="en-US" sz="20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3. ¿Cómo se pueden categorizar estos establecimientos según sus niveles de participación, oportunidades y compromiso y su formulación de una visión de aprendizaje profundo?</a:t>
            </a:r>
            <a:endParaRPr b="1" sz="20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86262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893600" y="208867"/>
            <a:ext cx="10882800" cy="5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>
                <a:solidFill>
                  <a:srgbClr val="002060"/>
                </a:solidFill>
              </a:rPr>
              <a:t>METODOLOGÍA</a:t>
            </a:r>
            <a:endParaRPr sz="3600">
              <a:solidFill>
                <a:srgbClr val="002060"/>
              </a:solidFill>
            </a:endParaRPr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548288" y="1104719"/>
            <a:ext cx="10100000" cy="29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188" lvl="0" marL="60958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CASO Y DISEÑO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-457188" lvl="0" marL="60958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2800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ESTABLECIMIENTOS</a:t>
            </a:r>
            <a:endParaRPr b="1" sz="2800">
              <a:solidFill>
                <a:srgbClr val="7030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57188" lvl="0" marL="60958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INSTRUMENTOS DE RECOLECCIÓN DE DATOS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-457188" lvl="0" marL="60958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2800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ANÁLISIS DE DATOS</a:t>
            </a:r>
            <a:endParaRPr b="1" sz="2800">
              <a:solidFill>
                <a:srgbClr val="7030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57188" lvl="0" marL="60958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VALIDACIÓN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-457188" lvl="0" marL="60958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2800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CONSIDERACIONES ÉTICAS.</a:t>
            </a:r>
            <a:endParaRPr/>
          </a:p>
        </p:txBody>
      </p:sp>
      <p:pic>
        <p:nvPicPr>
          <p:cNvPr descr="Metodología vs herramientas: ¿Qué es más relevante en la investigación de  usuarios? - Blog IDA Chile | Estrategia para el éxito de tu negocio" id="114" name="Google Shape;1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6625" y="3302000"/>
            <a:ext cx="4017375" cy="288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todologías para el desarrollo de software" id="115" name="Google Shape;11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42800" y="471267"/>
            <a:ext cx="2133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893600" y="208867"/>
            <a:ext cx="10882800" cy="5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RESULTADOS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1046000" y="995423"/>
            <a:ext cx="10100000" cy="40719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189" lvl="0" marL="45720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Comprensión: Aprendizajes y desafíos comunes de los líderes educativos en el proceso de formulación e implementación en su primera etapa</a:t>
            </a:r>
            <a:endParaRPr/>
          </a:p>
          <a:p>
            <a:pPr indent="-342889" lvl="0" marL="4572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889" lvl="0" marL="4572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888" lvl="0" marL="60958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graphicFrame>
        <p:nvGraphicFramePr>
          <p:cNvPr id="122" name="Google Shape;122;p20"/>
          <p:cNvGraphicFramePr/>
          <p:nvPr/>
        </p:nvGraphicFramePr>
        <p:xfrm>
          <a:off x="1605777" y="230336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{7C9843FC-7ED0-4F5E-964E-3D391430495F}</a:tableStyleId>
              </a:tblPr>
              <a:tblGrid>
                <a:gridCol w="3900675"/>
                <a:gridCol w="5557775"/>
              </a:tblGrid>
              <a:tr h="24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</a:rPr>
                        <a:t>Desafíos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</a:rPr>
                        <a:t>Directivos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9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Ideacionales: generar y mantener un nuevo relato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Cambio cultural</a:t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Apertura a la comunidad</a:t>
                      </a:r>
                      <a:endParaRPr/>
                    </a:p>
                    <a:p>
                      <a:pPr indent="-171450" lvl="0" marL="28575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00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Organizacional: generar las condiciones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Organizar los espacios</a:t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Mantener un buen clima</a:t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Modelar el proceso</a:t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Propiciar el desarrollo profesional docente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24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</a:rPr>
                        <a:t> Docentes</a:t>
                      </a:r>
                      <a:endParaRPr b="1" sz="2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dk1"/>
                    </a:solidFill>
                  </a:tcPr>
                </a:tc>
              </a:tr>
              <a:tr h="74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Profesional: Asumir nuevas prácticas pedagógicas.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Conocer a sus estudiantes</a:t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Cambiar las prácticas de aula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9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Relacional: Asumir un trabajo colaborativo.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Colaboración </a:t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Trabajo interdisciplinario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893600" y="208867"/>
            <a:ext cx="10882800" cy="5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RESULTADOS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33317" y="208867"/>
            <a:ext cx="11443083" cy="29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189" lvl="0" marL="4572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Tensiones: condiciones organizacionales y culturales fundamentales para la formulación e implementación del modelo AP en las 27 instituciones educativas. </a:t>
            </a:r>
            <a:endParaRPr/>
          </a:p>
          <a:p>
            <a:pPr indent="-342889" lvl="0" marL="4572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457189" lvl="0" marL="4572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Tres categorías: </a:t>
            </a:r>
            <a:endParaRPr/>
          </a:p>
          <a:p>
            <a:pPr indent="-457189" lvl="1" marL="1066785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</a:pPr>
            <a:r>
              <a:rPr lang="en-US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Liderazgo del director/a o UTP: dedicación, participación, distribución y validación.</a:t>
            </a:r>
            <a:endParaRPr/>
          </a:p>
          <a:p>
            <a:pPr indent="0" lvl="1" marL="609596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i="1" lang="en-US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			</a:t>
            </a:r>
            <a:r>
              <a:rPr i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Power, ya no hace cosas.</a:t>
            </a:r>
            <a:endParaRPr/>
          </a:p>
          <a:p>
            <a:pPr indent="-457189" lvl="1" marL="1066785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</a:pPr>
            <a:r>
              <a:rPr lang="en-US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Receptividad y participación del personal docente</a:t>
            </a:r>
            <a:endParaRPr/>
          </a:p>
          <a:p>
            <a:pPr indent="0" lvl="1" marL="609596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</a:t>
            </a:r>
            <a:r>
              <a:rPr i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Participativos, activos y resistentes.</a:t>
            </a:r>
            <a:endParaRPr i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57189" lvl="1" marL="1066785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</a:pPr>
            <a:r>
              <a:rPr lang="en-US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Organización y recursos</a:t>
            </a:r>
            <a:endParaRPr/>
          </a:p>
          <a:p>
            <a:pPr indent="0" lvl="1" marL="609596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		        </a:t>
            </a:r>
            <a:r>
              <a:rPr i="1" lang="en-U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Recursohumano, programación, acceso a la tecnología</a:t>
            </a:r>
            <a:endParaRPr i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889" lvl="0" marL="4572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889" lvl="0" marL="4572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888" lvl="0" marL="60958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None/>
            </a:pPr>
            <a:r>
              <a:t/>
            </a:r>
            <a:endParaRPr/>
          </a:p>
        </p:txBody>
      </p:sp>
      <p:pic>
        <p:nvPicPr>
          <p:cNvPr descr="Estado de resultados ¿qué es y para qué sirve? ¡Revisa acá!"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9072" y="342900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893600" y="208867"/>
            <a:ext cx="10882800" cy="5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RESULTADOS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571438" y="1035271"/>
            <a:ext cx="10882800" cy="29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39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Categorización de Establecimientos según Características para la Implementación y Evaluación de Visión de Aprendizaje Profundo: En Definición, Espectadoras, Innovadoras y Pioneras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42888" lvl="0" marL="6095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36" name="Google Shape;136;p22"/>
          <p:cNvGraphicFramePr/>
          <p:nvPr/>
        </p:nvGraphicFramePr>
        <p:xfrm>
          <a:off x="1070448" y="252467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{7C9843FC-7ED0-4F5E-964E-3D391430495F}</a:tableStyleId>
              </a:tblPr>
              <a:tblGrid>
                <a:gridCol w="2215800"/>
                <a:gridCol w="4944350"/>
                <a:gridCol w="2724625"/>
              </a:tblGrid>
              <a:tr h="400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Categorización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7500" marL="4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Características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7500" marL="4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Nivel de logro promedio (tres dimensiones)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7500" marL="47500"/>
                </a:tc>
              </a:tr>
              <a:tr h="12363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Pioneras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7500" marL="4750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cap="none" strike="noStrike"/>
                        <a:t>Los líderes están volcados a la implementación y adaptación de NPDL.</a:t>
                      </a:r>
                      <a:endParaRPr sz="2000" u="none" cap="none" strike="noStrike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cap="none" strike="noStrike"/>
                        <a:t>Sólida alineación con los principios de liderazgo distribuido.</a:t>
                      </a:r>
                      <a:endParaRPr sz="2000" u="none" cap="none" strike="noStrike"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u="none" cap="none" strike="noStrike"/>
                        <a:t>Toman medidas activas para implementar principios en su estructura y prácticas.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7500" marL="4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100%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7500" marL="47500"/>
                </a:tc>
              </a:tr>
            </a:tbl>
          </a:graphicData>
        </a:graphic>
      </p:graphicFrame>
      <p:pic>
        <p:nvPicPr>
          <p:cNvPr descr="Resultados - Fundación Sonría" id="137" name="Google Shape;1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3813" y="4121605"/>
            <a:ext cx="300037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893600" y="208867"/>
            <a:ext cx="10882800" cy="5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DISCUSIÓN</a:t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594588" y="1185742"/>
            <a:ext cx="10100000" cy="29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188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●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Necesidad de una visión de AP, clara, compartida y centrada en el estudiante.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rgbClr val="7030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57188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●"/>
            </a:pPr>
            <a:r>
              <a:rPr lang="en-US" sz="2200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El despliegue del modelo depende del liderazgo. </a:t>
            </a:r>
            <a:endParaRPr/>
          </a:p>
          <a:p>
            <a:pPr indent="-342888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None/>
            </a:pPr>
            <a:r>
              <a:t/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457188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●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Identificación de las dificultades y preocupaciones para líderes y docentes. 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rgbClr val="7030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57188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●"/>
            </a:pPr>
            <a:r>
              <a:rPr lang="en-US" sz="2200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Cambios culturales: utilización del tiempo, colaboración, nuevas formas de medir y evaluar</a:t>
            </a: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.</a:t>
            </a:r>
            <a:endParaRPr/>
          </a:p>
          <a:p>
            <a:pPr indent="0" lvl="0" marL="15239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457188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●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Condiciones organizacionales: tiempo, lugar . </a:t>
            </a:r>
            <a:endParaRPr/>
          </a:p>
          <a:p>
            <a:pPr indent="-457188" lvl="1" marL="1219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Docentes, tienen posibilidades de desarrollo profesional y relacional utilizando nuevas herramientas en el conocimiento de sus estudiantes, cambiando sus prácticas de aula y trabajando colaborativamente. 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42888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None/>
            </a:pPr>
            <a:r>
              <a:t/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42888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None/>
            </a:pPr>
            <a:r>
              <a:t/>
            </a: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Implicaciones Ilustraciones Stock, Vectores, Y Clipart – (732 Ilustraciones  Stock)" id="144" name="Google Shape;1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9737" y="3965695"/>
            <a:ext cx="1401763" cy="1706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 asombrosas actividades de discusión en línea para fomentar debate" id="145" name="Google Shape;14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21912" y="0"/>
            <a:ext cx="1970088" cy="1311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ustración de inicio de discusión de proyecto | Vector Premium" id="146" name="Google Shape;14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618" y="5380037"/>
            <a:ext cx="1477963" cy="1477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893600" y="208867"/>
            <a:ext cx="10882800" cy="5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490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IMPLICACIONES</a:t>
            </a:r>
            <a:endParaRPr/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610571" y="1272139"/>
            <a:ext cx="10100000" cy="29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Directivos escolares: Promover una cultura de colaboración con foco en el aprendizaje profundo de los estudiantes que propicie </a:t>
            </a: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 </a:t>
            </a:r>
            <a:r>
              <a:rPr lang="en-US" sz="2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el desarrollo profesional docente y nuevas formas de medir y evaluar.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 </a:t>
            </a:r>
            <a:endParaRPr sz="2200">
              <a:solidFill>
                <a:srgbClr val="7030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200">
                <a:solidFill>
                  <a:srgbClr val="7030A0"/>
                </a:solidFill>
                <a:latin typeface="Poppins"/>
                <a:ea typeface="Poppins"/>
                <a:cs typeface="Poppins"/>
                <a:sym typeface="Poppins"/>
              </a:rPr>
              <a:t>Líderes intermedios: centrar el foco en crea redes entre ellos y con otros colaboradores.</a:t>
            </a:r>
            <a:endParaRPr sz="2200">
              <a:solidFill>
                <a:srgbClr val="7030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 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Hacedores de política: Pasar de una política de rendición de cuentas a una política que ponga el centro en facilitar la colaboración y el AP para los estudiantes.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 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42888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None/>
            </a:pPr>
            <a:r>
              <a:t/>
            </a: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Implicaciones contables y fiscales más importantes para empresas SAS. Parte  2 - Soy Conta"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24947" r="28343" t="0"/>
          <a:stretch/>
        </p:blipFill>
        <p:spPr>
          <a:xfrm>
            <a:off x="5461000" y="4789411"/>
            <a:ext cx="2794000" cy="1896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plicaciones organizacionales - Mind Map" id="154" name="Google Shape;15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1650" y="208867"/>
            <a:ext cx="1333500" cy="157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+Comunidad Form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LANTILLA NPD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