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93" r:id="rId3"/>
    <p:sldId id="300" r:id="rId4"/>
    <p:sldId id="298" r:id="rId5"/>
    <p:sldId id="301" r:id="rId6"/>
    <p:sldId id="272" r:id="rId7"/>
    <p:sldId id="271" r:id="rId8"/>
    <p:sldId id="273" r:id="rId9"/>
    <p:sldId id="274" r:id="rId10"/>
    <p:sldId id="275" r:id="rId11"/>
    <p:sldId id="276" r:id="rId12"/>
    <p:sldId id="277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4D5A"/>
    <a:srgbClr val="FFC627"/>
    <a:srgbClr val="C0C0C0"/>
    <a:srgbClr val="447EC4"/>
    <a:srgbClr val="2A684C"/>
    <a:srgbClr val="000000"/>
    <a:srgbClr val="CFDB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66" autoAdjust="0"/>
    <p:restoredTop sz="94580" autoAdjust="0"/>
  </p:normalViewPr>
  <p:slideViewPr>
    <p:cSldViewPr showGuides="1">
      <p:cViewPr varScale="1">
        <p:scale>
          <a:sx n="121" d="100"/>
          <a:sy n="121" d="100"/>
        </p:scale>
        <p:origin x="1816" y="184"/>
      </p:cViewPr>
      <p:guideLst>
        <p:guide orient="horz" pos="2160"/>
        <p:guide pos="29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3D44C5-D756-4661-BB60-FC84DF0D13CD}" type="doc">
      <dgm:prSet loTypeId="urn:microsoft.com/office/officeart/2005/8/layout/h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419"/>
        </a:p>
      </dgm:t>
    </dgm:pt>
    <dgm:pt modelId="{995EB137-11AD-418A-AFC8-457AA2F56ED8}">
      <dgm:prSet phldrT="[Texto]"/>
      <dgm:spPr/>
      <dgm:t>
        <a:bodyPr/>
        <a:lstStyle/>
        <a:p>
          <a:r>
            <a:rPr lang="es-419" dirty="0">
              <a:solidFill>
                <a:schemeClr val="tx1">
                  <a:lumMod val="50000"/>
                </a:schemeClr>
              </a:solidFill>
            </a:rPr>
            <a:t>Potenciar la competencia de liderazgo</a:t>
          </a:r>
        </a:p>
      </dgm:t>
    </dgm:pt>
    <dgm:pt modelId="{5E0F6586-14E0-4ACD-9062-D428136B4BF0}" type="parTrans" cxnId="{7EBC519F-87D1-4D5B-A2FF-1936F3C1183C}">
      <dgm:prSet/>
      <dgm:spPr/>
      <dgm:t>
        <a:bodyPr/>
        <a:lstStyle/>
        <a:p>
          <a:endParaRPr lang="es-419">
            <a:solidFill>
              <a:schemeClr val="tx1">
                <a:lumMod val="50000"/>
              </a:schemeClr>
            </a:solidFill>
          </a:endParaRPr>
        </a:p>
      </dgm:t>
    </dgm:pt>
    <dgm:pt modelId="{D0A56E2B-267D-46FD-A06D-2903DA96A68B}" type="sibTrans" cxnId="{7EBC519F-87D1-4D5B-A2FF-1936F3C1183C}">
      <dgm:prSet/>
      <dgm:spPr/>
      <dgm:t>
        <a:bodyPr/>
        <a:lstStyle/>
        <a:p>
          <a:endParaRPr lang="es-419">
            <a:solidFill>
              <a:schemeClr val="tx1">
                <a:lumMod val="50000"/>
              </a:schemeClr>
            </a:solidFill>
          </a:endParaRPr>
        </a:p>
      </dgm:t>
    </dgm:pt>
    <dgm:pt modelId="{A4051409-733A-4668-B922-8DA7485753C4}">
      <dgm:prSet phldrT="[Texto]"/>
      <dgm:spPr/>
      <dgm:t>
        <a:bodyPr/>
        <a:lstStyle/>
        <a:p>
          <a:r>
            <a:rPr lang="es-419" dirty="0">
              <a:solidFill>
                <a:schemeClr val="tx1">
                  <a:lumMod val="50000"/>
                </a:schemeClr>
              </a:solidFill>
            </a:rPr>
            <a:t>¿Qué deseamos conseguir?</a:t>
          </a:r>
        </a:p>
      </dgm:t>
    </dgm:pt>
    <dgm:pt modelId="{0F58AAD0-0E0D-4665-BF41-27BE66C81FCA}" type="parTrans" cxnId="{61F65AB1-62B0-4EB3-8E20-F06623AC48F1}">
      <dgm:prSet/>
      <dgm:spPr/>
      <dgm:t>
        <a:bodyPr/>
        <a:lstStyle/>
        <a:p>
          <a:endParaRPr lang="es-419">
            <a:solidFill>
              <a:schemeClr val="tx1">
                <a:lumMod val="50000"/>
              </a:schemeClr>
            </a:solidFill>
          </a:endParaRPr>
        </a:p>
      </dgm:t>
    </dgm:pt>
    <dgm:pt modelId="{0F732830-E1AE-4764-9352-0E6BB45510CA}" type="sibTrans" cxnId="{61F65AB1-62B0-4EB3-8E20-F06623AC48F1}">
      <dgm:prSet/>
      <dgm:spPr/>
      <dgm:t>
        <a:bodyPr/>
        <a:lstStyle/>
        <a:p>
          <a:endParaRPr lang="es-419">
            <a:solidFill>
              <a:schemeClr val="tx1">
                <a:lumMod val="50000"/>
              </a:schemeClr>
            </a:solidFill>
          </a:endParaRPr>
        </a:p>
      </dgm:t>
    </dgm:pt>
    <dgm:pt modelId="{285DD5EE-B884-48AE-8B0A-73C9FF1CCB48}">
      <dgm:prSet phldrT="[Texto]"/>
      <dgm:spPr/>
      <dgm:t>
        <a:bodyPr/>
        <a:lstStyle/>
        <a:p>
          <a:r>
            <a:rPr lang="es-419" dirty="0">
              <a:solidFill>
                <a:schemeClr val="tx1">
                  <a:lumMod val="50000"/>
                </a:schemeClr>
              </a:solidFill>
            </a:rPr>
            <a:t>Asignaturas-Establecimientos</a:t>
          </a:r>
        </a:p>
      </dgm:t>
    </dgm:pt>
    <dgm:pt modelId="{9D9F366F-85F5-4495-90EA-72AA8F904331}" type="parTrans" cxnId="{5A5632CC-42A8-4319-ABFA-14AF9EC32819}">
      <dgm:prSet/>
      <dgm:spPr/>
      <dgm:t>
        <a:bodyPr/>
        <a:lstStyle/>
        <a:p>
          <a:endParaRPr lang="es-419">
            <a:solidFill>
              <a:schemeClr val="tx1">
                <a:lumMod val="50000"/>
              </a:schemeClr>
            </a:solidFill>
          </a:endParaRPr>
        </a:p>
      </dgm:t>
    </dgm:pt>
    <dgm:pt modelId="{9B2077CD-5E10-4BAE-9C18-4EF48DA5B081}" type="sibTrans" cxnId="{5A5632CC-42A8-4319-ABFA-14AF9EC32819}">
      <dgm:prSet/>
      <dgm:spPr/>
      <dgm:t>
        <a:bodyPr/>
        <a:lstStyle/>
        <a:p>
          <a:endParaRPr lang="es-419">
            <a:solidFill>
              <a:schemeClr val="tx1">
                <a:lumMod val="50000"/>
              </a:schemeClr>
            </a:solidFill>
          </a:endParaRPr>
        </a:p>
      </dgm:t>
    </dgm:pt>
    <dgm:pt modelId="{8F9B4C11-123C-4A4D-9523-DF8EB8904C77}">
      <dgm:prSet phldrT="[Texto]"/>
      <dgm:spPr/>
      <dgm:t>
        <a:bodyPr/>
        <a:lstStyle/>
        <a:p>
          <a:r>
            <a:rPr lang="es-419" dirty="0">
              <a:solidFill>
                <a:schemeClr val="tx1">
                  <a:lumMod val="50000"/>
                </a:schemeClr>
              </a:solidFill>
            </a:rPr>
            <a:t>Quienes participan?</a:t>
          </a:r>
        </a:p>
      </dgm:t>
    </dgm:pt>
    <dgm:pt modelId="{5822E6EF-12F5-4E4B-837A-C6A0E464558F}" type="parTrans" cxnId="{D6403801-617C-4B7D-8621-0C253DF617D8}">
      <dgm:prSet/>
      <dgm:spPr/>
      <dgm:t>
        <a:bodyPr/>
        <a:lstStyle/>
        <a:p>
          <a:endParaRPr lang="es-419">
            <a:solidFill>
              <a:schemeClr val="tx1">
                <a:lumMod val="50000"/>
              </a:schemeClr>
            </a:solidFill>
          </a:endParaRPr>
        </a:p>
      </dgm:t>
    </dgm:pt>
    <dgm:pt modelId="{224F3E0B-A48E-4FFA-87DF-D2176D03290C}" type="sibTrans" cxnId="{D6403801-617C-4B7D-8621-0C253DF617D8}">
      <dgm:prSet/>
      <dgm:spPr/>
      <dgm:t>
        <a:bodyPr/>
        <a:lstStyle/>
        <a:p>
          <a:endParaRPr lang="es-419">
            <a:solidFill>
              <a:schemeClr val="tx1">
                <a:lumMod val="50000"/>
              </a:schemeClr>
            </a:solidFill>
          </a:endParaRPr>
        </a:p>
      </dgm:t>
    </dgm:pt>
    <dgm:pt modelId="{0124D940-E27D-410F-9E9A-B42A901BD20B}">
      <dgm:prSet phldrT="[Texto]"/>
      <dgm:spPr/>
      <dgm:t>
        <a:bodyPr/>
        <a:lstStyle/>
        <a:p>
          <a:r>
            <a:rPr lang="es-419" dirty="0">
              <a:solidFill>
                <a:schemeClr val="tx1">
                  <a:lumMod val="50000"/>
                </a:schemeClr>
              </a:solidFill>
            </a:rPr>
            <a:t>Trabajo colaborativo</a:t>
          </a:r>
        </a:p>
      </dgm:t>
    </dgm:pt>
    <dgm:pt modelId="{CB2E4D4D-1BF3-43C3-BA39-759FB2BD38E8}" type="parTrans" cxnId="{99EC6C08-41A6-4F17-9152-C2C932D7713E}">
      <dgm:prSet/>
      <dgm:spPr/>
      <dgm:t>
        <a:bodyPr/>
        <a:lstStyle/>
        <a:p>
          <a:endParaRPr lang="es-419">
            <a:solidFill>
              <a:schemeClr val="tx1">
                <a:lumMod val="50000"/>
              </a:schemeClr>
            </a:solidFill>
          </a:endParaRPr>
        </a:p>
      </dgm:t>
    </dgm:pt>
    <dgm:pt modelId="{C2CEFC7D-58D6-47F1-ACCF-09B076627062}" type="sibTrans" cxnId="{99EC6C08-41A6-4F17-9152-C2C932D7713E}">
      <dgm:prSet/>
      <dgm:spPr/>
      <dgm:t>
        <a:bodyPr/>
        <a:lstStyle/>
        <a:p>
          <a:endParaRPr lang="es-419">
            <a:solidFill>
              <a:schemeClr val="tx1">
                <a:lumMod val="50000"/>
              </a:schemeClr>
            </a:solidFill>
          </a:endParaRPr>
        </a:p>
      </dgm:t>
    </dgm:pt>
    <dgm:pt modelId="{AB3150CF-F144-43B9-9592-07FE047C4E72}">
      <dgm:prSet phldrT="[Texto]"/>
      <dgm:spPr/>
      <dgm:t>
        <a:bodyPr/>
        <a:lstStyle/>
        <a:p>
          <a:r>
            <a:rPr lang="es-419" dirty="0">
              <a:solidFill>
                <a:schemeClr val="tx1">
                  <a:lumMod val="50000"/>
                </a:schemeClr>
              </a:solidFill>
            </a:rPr>
            <a:t>¿Cómo lo desarrollamos?</a:t>
          </a:r>
        </a:p>
      </dgm:t>
    </dgm:pt>
    <dgm:pt modelId="{B597FB55-981B-4024-9B2B-4B76D887A087}" type="parTrans" cxnId="{BC612AB9-4790-4149-A919-B6D1B89C47EA}">
      <dgm:prSet/>
      <dgm:spPr/>
      <dgm:t>
        <a:bodyPr/>
        <a:lstStyle/>
        <a:p>
          <a:endParaRPr lang="es-419">
            <a:solidFill>
              <a:schemeClr val="tx1">
                <a:lumMod val="50000"/>
              </a:schemeClr>
            </a:solidFill>
          </a:endParaRPr>
        </a:p>
      </dgm:t>
    </dgm:pt>
    <dgm:pt modelId="{E2B8C925-5D7D-4D5A-AF0B-00FE12F39D63}" type="sibTrans" cxnId="{BC612AB9-4790-4149-A919-B6D1B89C47EA}">
      <dgm:prSet/>
      <dgm:spPr/>
      <dgm:t>
        <a:bodyPr/>
        <a:lstStyle/>
        <a:p>
          <a:endParaRPr lang="es-419">
            <a:solidFill>
              <a:schemeClr val="tx1">
                <a:lumMod val="50000"/>
              </a:schemeClr>
            </a:solidFill>
          </a:endParaRPr>
        </a:p>
      </dgm:t>
    </dgm:pt>
    <dgm:pt modelId="{2CCD41F1-F1AD-49F0-901B-9FBA7784E5E2}" type="pres">
      <dgm:prSet presAssocID="{4F3D44C5-D756-4661-BB60-FC84DF0D13CD}" presName="Name0" presStyleCnt="0">
        <dgm:presLayoutVars>
          <dgm:dir/>
          <dgm:animLvl val="lvl"/>
          <dgm:resizeHandles val="exact"/>
        </dgm:presLayoutVars>
      </dgm:prSet>
      <dgm:spPr/>
    </dgm:pt>
    <dgm:pt modelId="{EFD80CC9-8CDF-491B-B963-C8806FB32875}" type="pres">
      <dgm:prSet presAssocID="{4F3D44C5-D756-4661-BB60-FC84DF0D13CD}" presName="tSp" presStyleCnt="0"/>
      <dgm:spPr/>
    </dgm:pt>
    <dgm:pt modelId="{3B698146-A1B2-4C52-BED2-086A36DCE395}" type="pres">
      <dgm:prSet presAssocID="{4F3D44C5-D756-4661-BB60-FC84DF0D13CD}" presName="bSp" presStyleCnt="0"/>
      <dgm:spPr/>
    </dgm:pt>
    <dgm:pt modelId="{4627691E-9DE5-4389-83F9-92C8C0374849}" type="pres">
      <dgm:prSet presAssocID="{4F3D44C5-D756-4661-BB60-FC84DF0D13CD}" presName="process" presStyleCnt="0"/>
      <dgm:spPr/>
    </dgm:pt>
    <dgm:pt modelId="{5D7DF434-29AB-4053-B567-11F0139B7AB9}" type="pres">
      <dgm:prSet presAssocID="{995EB137-11AD-418A-AFC8-457AA2F56ED8}" presName="composite1" presStyleCnt="0"/>
      <dgm:spPr/>
    </dgm:pt>
    <dgm:pt modelId="{C061B499-4F19-4057-A86A-3D574907062D}" type="pres">
      <dgm:prSet presAssocID="{995EB137-11AD-418A-AFC8-457AA2F56ED8}" presName="dummyNode1" presStyleLbl="node1" presStyleIdx="0" presStyleCnt="3"/>
      <dgm:spPr/>
    </dgm:pt>
    <dgm:pt modelId="{90141818-2C73-44DF-B5CE-0A6D24526102}" type="pres">
      <dgm:prSet presAssocID="{995EB137-11AD-418A-AFC8-457AA2F56ED8}" presName="childNode1" presStyleLbl="bgAcc1" presStyleIdx="0" presStyleCnt="3">
        <dgm:presLayoutVars>
          <dgm:bulletEnabled val="1"/>
        </dgm:presLayoutVars>
      </dgm:prSet>
      <dgm:spPr/>
    </dgm:pt>
    <dgm:pt modelId="{314E9DA1-A818-48BE-8116-3AFDEC5C6192}" type="pres">
      <dgm:prSet presAssocID="{995EB137-11AD-418A-AFC8-457AA2F56ED8}" presName="childNode1tx" presStyleLbl="bgAcc1" presStyleIdx="0" presStyleCnt="3">
        <dgm:presLayoutVars>
          <dgm:bulletEnabled val="1"/>
        </dgm:presLayoutVars>
      </dgm:prSet>
      <dgm:spPr/>
    </dgm:pt>
    <dgm:pt modelId="{FD50B37B-1438-4D2A-968F-C17B9C79E3D7}" type="pres">
      <dgm:prSet presAssocID="{995EB137-11AD-418A-AFC8-457AA2F56ED8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4B5B25D2-6377-493D-AF7A-718A9CC4C949}" type="pres">
      <dgm:prSet presAssocID="{995EB137-11AD-418A-AFC8-457AA2F56ED8}" presName="connSite1" presStyleCnt="0"/>
      <dgm:spPr/>
    </dgm:pt>
    <dgm:pt modelId="{F3E944CF-820A-4E08-9E81-22DF134F2CBE}" type="pres">
      <dgm:prSet presAssocID="{D0A56E2B-267D-46FD-A06D-2903DA96A68B}" presName="Name9" presStyleLbl="sibTrans2D1" presStyleIdx="0" presStyleCnt="2"/>
      <dgm:spPr/>
    </dgm:pt>
    <dgm:pt modelId="{2BFFD747-97B7-421B-9D0B-45E6D461746D}" type="pres">
      <dgm:prSet presAssocID="{285DD5EE-B884-48AE-8B0A-73C9FF1CCB48}" presName="composite2" presStyleCnt="0"/>
      <dgm:spPr/>
    </dgm:pt>
    <dgm:pt modelId="{E34913CD-0A92-4C85-8E10-DABC1A4A4BAD}" type="pres">
      <dgm:prSet presAssocID="{285DD5EE-B884-48AE-8B0A-73C9FF1CCB48}" presName="dummyNode2" presStyleLbl="node1" presStyleIdx="0" presStyleCnt="3"/>
      <dgm:spPr/>
    </dgm:pt>
    <dgm:pt modelId="{77813599-18FF-4327-B836-24A045BBC34C}" type="pres">
      <dgm:prSet presAssocID="{285DD5EE-B884-48AE-8B0A-73C9FF1CCB48}" presName="childNode2" presStyleLbl="bgAcc1" presStyleIdx="1" presStyleCnt="3">
        <dgm:presLayoutVars>
          <dgm:bulletEnabled val="1"/>
        </dgm:presLayoutVars>
      </dgm:prSet>
      <dgm:spPr/>
    </dgm:pt>
    <dgm:pt modelId="{582080B9-AE05-4D06-8A7E-4D5E4FBFC7E7}" type="pres">
      <dgm:prSet presAssocID="{285DD5EE-B884-48AE-8B0A-73C9FF1CCB48}" presName="childNode2tx" presStyleLbl="bgAcc1" presStyleIdx="1" presStyleCnt="3">
        <dgm:presLayoutVars>
          <dgm:bulletEnabled val="1"/>
        </dgm:presLayoutVars>
      </dgm:prSet>
      <dgm:spPr/>
    </dgm:pt>
    <dgm:pt modelId="{AE48C0E4-40EC-4DB4-8966-6D699B02A518}" type="pres">
      <dgm:prSet presAssocID="{285DD5EE-B884-48AE-8B0A-73C9FF1CCB48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80EA7056-0D3B-4119-AF16-46F9A3E45FE5}" type="pres">
      <dgm:prSet presAssocID="{285DD5EE-B884-48AE-8B0A-73C9FF1CCB48}" presName="connSite2" presStyleCnt="0"/>
      <dgm:spPr/>
    </dgm:pt>
    <dgm:pt modelId="{013788A5-239E-4ED5-A9FF-0F2C3C239E13}" type="pres">
      <dgm:prSet presAssocID="{9B2077CD-5E10-4BAE-9C18-4EF48DA5B081}" presName="Name18" presStyleLbl="sibTrans2D1" presStyleIdx="1" presStyleCnt="2"/>
      <dgm:spPr/>
    </dgm:pt>
    <dgm:pt modelId="{C49B85D1-8C19-41D9-85BD-8B15EF026891}" type="pres">
      <dgm:prSet presAssocID="{0124D940-E27D-410F-9E9A-B42A901BD20B}" presName="composite1" presStyleCnt="0"/>
      <dgm:spPr/>
    </dgm:pt>
    <dgm:pt modelId="{325CCD9D-92F1-4CC0-A39C-CFB06A5EED88}" type="pres">
      <dgm:prSet presAssocID="{0124D940-E27D-410F-9E9A-B42A901BD20B}" presName="dummyNode1" presStyleLbl="node1" presStyleIdx="1" presStyleCnt="3"/>
      <dgm:spPr/>
    </dgm:pt>
    <dgm:pt modelId="{30B28B9D-E880-4A6C-8051-5EF0BA6FC7E0}" type="pres">
      <dgm:prSet presAssocID="{0124D940-E27D-410F-9E9A-B42A901BD20B}" presName="childNode1" presStyleLbl="bgAcc1" presStyleIdx="2" presStyleCnt="3">
        <dgm:presLayoutVars>
          <dgm:bulletEnabled val="1"/>
        </dgm:presLayoutVars>
      </dgm:prSet>
      <dgm:spPr/>
    </dgm:pt>
    <dgm:pt modelId="{F700CB00-571D-4612-AEE7-DBD9A3CC36B2}" type="pres">
      <dgm:prSet presAssocID="{0124D940-E27D-410F-9E9A-B42A901BD20B}" presName="childNode1tx" presStyleLbl="bgAcc1" presStyleIdx="2" presStyleCnt="3">
        <dgm:presLayoutVars>
          <dgm:bulletEnabled val="1"/>
        </dgm:presLayoutVars>
      </dgm:prSet>
      <dgm:spPr/>
    </dgm:pt>
    <dgm:pt modelId="{350F1629-FE6C-45AC-B725-B6B83C09D375}" type="pres">
      <dgm:prSet presAssocID="{0124D940-E27D-410F-9E9A-B42A901BD20B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928908B9-07BC-4FAB-8A50-99EE1D52DAB4}" type="pres">
      <dgm:prSet presAssocID="{0124D940-E27D-410F-9E9A-B42A901BD20B}" presName="connSite1" presStyleCnt="0"/>
      <dgm:spPr/>
    </dgm:pt>
  </dgm:ptLst>
  <dgm:cxnLst>
    <dgm:cxn modelId="{D6403801-617C-4B7D-8621-0C253DF617D8}" srcId="{285DD5EE-B884-48AE-8B0A-73C9FF1CCB48}" destId="{8F9B4C11-123C-4A4D-9523-DF8EB8904C77}" srcOrd="0" destOrd="0" parTransId="{5822E6EF-12F5-4E4B-837A-C6A0E464558F}" sibTransId="{224F3E0B-A48E-4FFA-87DF-D2176D03290C}"/>
    <dgm:cxn modelId="{99EC6C08-41A6-4F17-9152-C2C932D7713E}" srcId="{4F3D44C5-D756-4661-BB60-FC84DF0D13CD}" destId="{0124D940-E27D-410F-9E9A-B42A901BD20B}" srcOrd="2" destOrd="0" parTransId="{CB2E4D4D-1BF3-43C3-BA39-759FB2BD38E8}" sibTransId="{C2CEFC7D-58D6-47F1-ACCF-09B076627062}"/>
    <dgm:cxn modelId="{CAA9CD0C-791B-4523-9635-FF75D5D9AD06}" type="presOf" srcId="{4F3D44C5-D756-4661-BB60-FC84DF0D13CD}" destId="{2CCD41F1-F1AD-49F0-901B-9FBA7784E5E2}" srcOrd="0" destOrd="0" presId="urn:microsoft.com/office/officeart/2005/8/layout/hProcess4"/>
    <dgm:cxn modelId="{C94DA60D-1737-4114-96B2-EE8E7C02C5AD}" type="presOf" srcId="{AB3150CF-F144-43B9-9592-07FE047C4E72}" destId="{30B28B9D-E880-4A6C-8051-5EF0BA6FC7E0}" srcOrd="0" destOrd="0" presId="urn:microsoft.com/office/officeart/2005/8/layout/hProcess4"/>
    <dgm:cxn modelId="{63403511-9C37-4F26-8A60-227BFB5BAC45}" type="presOf" srcId="{0124D940-E27D-410F-9E9A-B42A901BD20B}" destId="{350F1629-FE6C-45AC-B725-B6B83C09D375}" srcOrd="0" destOrd="0" presId="urn:microsoft.com/office/officeart/2005/8/layout/hProcess4"/>
    <dgm:cxn modelId="{528A1C56-6B35-4C68-9E52-F90A82846BD4}" type="presOf" srcId="{A4051409-733A-4668-B922-8DA7485753C4}" destId="{314E9DA1-A818-48BE-8116-3AFDEC5C6192}" srcOrd="1" destOrd="0" presId="urn:microsoft.com/office/officeart/2005/8/layout/hProcess4"/>
    <dgm:cxn modelId="{8E97865D-9D21-4A5B-886E-2814620D29EC}" type="presOf" srcId="{AB3150CF-F144-43B9-9592-07FE047C4E72}" destId="{F700CB00-571D-4612-AEE7-DBD9A3CC36B2}" srcOrd="1" destOrd="0" presId="urn:microsoft.com/office/officeart/2005/8/layout/hProcess4"/>
    <dgm:cxn modelId="{B3BB6066-43F2-4310-9B2C-4EF0BDE72EF2}" type="presOf" srcId="{9B2077CD-5E10-4BAE-9C18-4EF48DA5B081}" destId="{013788A5-239E-4ED5-A9FF-0F2C3C239E13}" srcOrd="0" destOrd="0" presId="urn:microsoft.com/office/officeart/2005/8/layout/hProcess4"/>
    <dgm:cxn modelId="{CBD82472-B073-4E2C-A5E8-A6F6B3643571}" type="presOf" srcId="{8F9B4C11-123C-4A4D-9523-DF8EB8904C77}" destId="{77813599-18FF-4327-B836-24A045BBC34C}" srcOrd="0" destOrd="0" presId="urn:microsoft.com/office/officeart/2005/8/layout/hProcess4"/>
    <dgm:cxn modelId="{906C5A8A-E8B4-40FC-8C73-05E91FD5EA29}" type="presOf" srcId="{995EB137-11AD-418A-AFC8-457AA2F56ED8}" destId="{FD50B37B-1438-4D2A-968F-C17B9C79E3D7}" srcOrd="0" destOrd="0" presId="urn:microsoft.com/office/officeart/2005/8/layout/hProcess4"/>
    <dgm:cxn modelId="{7EBC519F-87D1-4D5B-A2FF-1936F3C1183C}" srcId="{4F3D44C5-D756-4661-BB60-FC84DF0D13CD}" destId="{995EB137-11AD-418A-AFC8-457AA2F56ED8}" srcOrd="0" destOrd="0" parTransId="{5E0F6586-14E0-4ACD-9062-D428136B4BF0}" sibTransId="{D0A56E2B-267D-46FD-A06D-2903DA96A68B}"/>
    <dgm:cxn modelId="{61F65AB1-62B0-4EB3-8E20-F06623AC48F1}" srcId="{995EB137-11AD-418A-AFC8-457AA2F56ED8}" destId="{A4051409-733A-4668-B922-8DA7485753C4}" srcOrd="0" destOrd="0" parTransId="{0F58AAD0-0E0D-4665-BF41-27BE66C81FCA}" sibTransId="{0F732830-E1AE-4764-9352-0E6BB45510CA}"/>
    <dgm:cxn modelId="{BC612AB9-4790-4149-A919-B6D1B89C47EA}" srcId="{0124D940-E27D-410F-9E9A-B42A901BD20B}" destId="{AB3150CF-F144-43B9-9592-07FE047C4E72}" srcOrd="0" destOrd="0" parTransId="{B597FB55-981B-4024-9B2B-4B76D887A087}" sibTransId="{E2B8C925-5D7D-4D5A-AF0B-00FE12F39D63}"/>
    <dgm:cxn modelId="{9C1E96B9-85A4-42D5-B0A6-68E0E59F98BB}" type="presOf" srcId="{A4051409-733A-4668-B922-8DA7485753C4}" destId="{90141818-2C73-44DF-B5CE-0A6D24526102}" srcOrd="0" destOrd="0" presId="urn:microsoft.com/office/officeart/2005/8/layout/hProcess4"/>
    <dgm:cxn modelId="{5A5632CC-42A8-4319-ABFA-14AF9EC32819}" srcId="{4F3D44C5-D756-4661-BB60-FC84DF0D13CD}" destId="{285DD5EE-B884-48AE-8B0A-73C9FF1CCB48}" srcOrd="1" destOrd="0" parTransId="{9D9F366F-85F5-4495-90EA-72AA8F904331}" sibTransId="{9B2077CD-5E10-4BAE-9C18-4EF48DA5B081}"/>
    <dgm:cxn modelId="{50C642E2-20F4-4A48-BC2B-B70347EB5239}" type="presOf" srcId="{8F9B4C11-123C-4A4D-9523-DF8EB8904C77}" destId="{582080B9-AE05-4D06-8A7E-4D5E4FBFC7E7}" srcOrd="1" destOrd="0" presId="urn:microsoft.com/office/officeart/2005/8/layout/hProcess4"/>
    <dgm:cxn modelId="{1C0398F1-3415-4455-8B2C-8E2B897642A0}" type="presOf" srcId="{D0A56E2B-267D-46FD-A06D-2903DA96A68B}" destId="{F3E944CF-820A-4E08-9E81-22DF134F2CBE}" srcOrd="0" destOrd="0" presId="urn:microsoft.com/office/officeart/2005/8/layout/hProcess4"/>
    <dgm:cxn modelId="{93C910F7-2FAE-4B86-BCFD-7D32C65B9913}" type="presOf" srcId="{285DD5EE-B884-48AE-8B0A-73C9FF1CCB48}" destId="{AE48C0E4-40EC-4DB4-8966-6D699B02A518}" srcOrd="0" destOrd="0" presId="urn:microsoft.com/office/officeart/2005/8/layout/hProcess4"/>
    <dgm:cxn modelId="{B70F5D91-AB4D-4A55-BF88-AD290FB40A2D}" type="presParOf" srcId="{2CCD41F1-F1AD-49F0-901B-9FBA7784E5E2}" destId="{EFD80CC9-8CDF-491B-B963-C8806FB32875}" srcOrd="0" destOrd="0" presId="urn:microsoft.com/office/officeart/2005/8/layout/hProcess4"/>
    <dgm:cxn modelId="{8C7A030D-A4C1-4DB5-AD16-3FEA5F724B86}" type="presParOf" srcId="{2CCD41F1-F1AD-49F0-901B-9FBA7784E5E2}" destId="{3B698146-A1B2-4C52-BED2-086A36DCE395}" srcOrd="1" destOrd="0" presId="urn:microsoft.com/office/officeart/2005/8/layout/hProcess4"/>
    <dgm:cxn modelId="{732E4345-8A6B-42AE-8C30-60E59FFD8678}" type="presParOf" srcId="{2CCD41F1-F1AD-49F0-901B-9FBA7784E5E2}" destId="{4627691E-9DE5-4389-83F9-92C8C0374849}" srcOrd="2" destOrd="0" presId="urn:microsoft.com/office/officeart/2005/8/layout/hProcess4"/>
    <dgm:cxn modelId="{3278CFA9-0F78-4427-AB7B-602409765165}" type="presParOf" srcId="{4627691E-9DE5-4389-83F9-92C8C0374849}" destId="{5D7DF434-29AB-4053-B567-11F0139B7AB9}" srcOrd="0" destOrd="0" presId="urn:microsoft.com/office/officeart/2005/8/layout/hProcess4"/>
    <dgm:cxn modelId="{8185EE73-A49A-4462-A461-E2596F139184}" type="presParOf" srcId="{5D7DF434-29AB-4053-B567-11F0139B7AB9}" destId="{C061B499-4F19-4057-A86A-3D574907062D}" srcOrd="0" destOrd="0" presId="urn:microsoft.com/office/officeart/2005/8/layout/hProcess4"/>
    <dgm:cxn modelId="{87E4BF8D-B6EE-44B9-A638-8877313C2223}" type="presParOf" srcId="{5D7DF434-29AB-4053-B567-11F0139B7AB9}" destId="{90141818-2C73-44DF-B5CE-0A6D24526102}" srcOrd="1" destOrd="0" presId="urn:microsoft.com/office/officeart/2005/8/layout/hProcess4"/>
    <dgm:cxn modelId="{D95A9CC0-249C-4FBD-B4EC-C761F8BFCBBE}" type="presParOf" srcId="{5D7DF434-29AB-4053-B567-11F0139B7AB9}" destId="{314E9DA1-A818-48BE-8116-3AFDEC5C6192}" srcOrd="2" destOrd="0" presId="urn:microsoft.com/office/officeart/2005/8/layout/hProcess4"/>
    <dgm:cxn modelId="{9EAE1084-A7F9-41A5-9086-FEF1B7217031}" type="presParOf" srcId="{5D7DF434-29AB-4053-B567-11F0139B7AB9}" destId="{FD50B37B-1438-4D2A-968F-C17B9C79E3D7}" srcOrd="3" destOrd="0" presId="urn:microsoft.com/office/officeart/2005/8/layout/hProcess4"/>
    <dgm:cxn modelId="{38FE1589-3C7E-4706-8EBB-3B96E69203A8}" type="presParOf" srcId="{5D7DF434-29AB-4053-B567-11F0139B7AB9}" destId="{4B5B25D2-6377-493D-AF7A-718A9CC4C949}" srcOrd="4" destOrd="0" presId="urn:microsoft.com/office/officeart/2005/8/layout/hProcess4"/>
    <dgm:cxn modelId="{B5297486-3620-4264-A36C-9B19271EBF37}" type="presParOf" srcId="{4627691E-9DE5-4389-83F9-92C8C0374849}" destId="{F3E944CF-820A-4E08-9E81-22DF134F2CBE}" srcOrd="1" destOrd="0" presId="urn:microsoft.com/office/officeart/2005/8/layout/hProcess4"/>
    <dgm:cxn modelId="{12B6EE55-6592-4C7D-9310-9A494B14559C}" type="presParOf" srcId="{4627691E-9DE5-4389-83F9-92C8C0374849}" destId="{2BFFD747-97B7-421B-9D0B-45E6D461746D}" srcOrd="2" destOrd="0" presId="urn:microsoft.com/office/officeart/2005/8/layout/hProcess4"/>
    <dgm:cxn modelId="{47DFA7D0-CBDA-4478-BC1F-6359A874702D}" type="presParOf" srcId="{2BFFD747-97B7-421B-9D0B-45E6D461746D}" destId="{E34913CD-0A92-4C85-8E10-DABC1A4A4BAD}" srcOrd="0" destOrd="0" presId="urn:microsoft.com/office/officeart/2005/8/layout/hProcess4"/>
    <dgm:cxn modelId="{DE25A82E-5E03-4198-869E-38AE0D6801EB}" type="presParOf" srcId="{2BFFD747-97B7-421B-9D0B-45E6D461746D}" destId="{77813599-18FF-4327-B836-24A045BBC34C}" srcOrd="1" destOrd="0" presId="urn:microsoft.com/office/officeart/2005/8/layout/hProcess4"/>
    <dgm:cxn modelId="{7B3F3A0E-26E6-4C46-ABE1-19E58A8F783D}" type="presParOf" srcId="{2BFFD747-97B7-421B-9D0B-45E6D461746D}" destId="{582080B9-AE05-4D06-8A7E-4D5E4FBFC7E7}" srcOrd="2" destOrd="0" presId="urn:microsoft.com/office/officeart/2005/8/layout/hProcess4"/>
    <dgm:cxn modelId="{9F3D5F78-4AD4-4948-B7DE-98F0C20D4DBF}" type="presParOf" srcId="{2BFFD747-97B7-421B-9D0B-45E6D461746D}" destId="{AE48C0E4-40EC-4DB4-8966-6D699B02A518}" srcOrd="3" destOrd="0" presId="urn:microsoft.com/office/officeart/2005/8/layout/hProcess4"/>
    <dgm:cxn modelId="{2A3F92F5-8DDB-43FE-8A61-8569BE212233}" type="presParOf" srcId="{2BFFD747-97B7-421B-9D0B-45E6D461746D}" destId="{80EA7056-0D3B-4119-AF16-46F9A3E45FE5}" srcOrd="4" destOrd="0" presId="urn:microsoft.com/office/officeart/2005/8/layout/hProcess4"/>
    <dgm:cxn modelId="{534B2EFE-B10A-4D54-9F50-B7E216C96EFB}" type="presParOf" srcId="{4627691E-9DE5-4389-83F9-92C8C0374849}" destId="{013788A5-239E-4ED5-A9FF-0F2C3C239E13}" srcOrd="3" destOrd="0" presId="urn:microsoft.com/office/officeart/2005/8/layout/hProcess4"/>
    <dgm:cxn modelId="{CA886518-5403-43AD-A2B1-708806C2B84C}" type="presParOf" srcId="{4627691E-9DE5-4389-83F9-92C8C0374849}" destId="{C49B85D1-8C19-41D9-85BD-8B15EF026891}" srcOrd="4" destOrd="0" presId="urn:microsoft.com/office/officeart/2005/8/layout/hProcess4"/>
    <dgm:cxn modelId="{717E52A0-81E3-410C-9B61-255D9FC74D79}" type="presParOf" srcId="{C49B85D1-8C19-41D9-85BD-8B15EF026891}" destId="{325CCD9D-92F1-4CC0-A39C-CFB06A5EED88}" srcOrd="0" destOrd="0" presId="urn:microsoft.com/office/officeart/2005/8/layout/hProcess4"/>
    <dgm:cxn modelId="{B266F7AD-141B-4F18-A918-378FDE56194E}" type="presParOf" srcId="{C49B85D1-8C19-41D9-85BD-8B15EF026891}" destId="{30B28B9D-E880-4A6C-8051-5EF0BA6FC7E0}" srcOrd="1" destOrd="0" presId="urn:microsoft.com/office/officeart/2005/8/layout/hProcess4"/>
    <dgm:cxn modelId="{34FF4A77-7E0E-4E3E-AA8E-71D23B6151C1}" type="presParOf" srcId="{C49B85D1-8C19-41D9-85BD-8B15EF026891}" destId="{F700CB00-571D-4612-AEE7-DBD9A3CC36B2}" srcOrd="2" destOrd="0" presId="urn:microsoft.com/office/officeart/2005/8/layout/hProcess4"/>
    <dgm:cxn modelId="{EEA41EA4-6097-4A84-B3E2-17075844F7A4}" type="presParOf" srcId="{C49B85D1-8C19-41D9-85BD-8B15EF026891}" destId="{350F1629-FE6C-45AC-B725-B6B83C09D375}" srcOrd="3" destOrd="0" presId="urn:microsoft.com/office/officeart/2005/8/layout/hProcess4"/>
    <dgm:cxn modelId="{0D08136A-45F4-41AF-B0B5-13532953365B}" type="presParOf" srcId="{C49B85D1-8C19-41D9-85BD-8B15EF026891}" destId="{928908B9-07BC-4FAB-8A50-99EE1D52DAB4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141818-2C73-44DF-B5CE-0A6D24526102}">
      <dsp:nvSpPr>
        <dsp:cNvPr id="0" name=""/>
        <dsp:cNvSpPr/>
      </dsp:nvSpPr>
      <dsp:spPr>
        <a:xfrm>
          <a:off x="1950" y="1120913"/>
          <a:ext cx="2209253" cy="18221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2200" kern="1200" dirty="0">
              <a:solidFill>
                <a:schemeClr val="tx1">
                  <a:lumMod val="50000"/>
                </a:schemeClr>
              </a:solidFill>
            </a:rPr>
            <a:t>¿Qué deseamos conseguir?</a:t>
          </a:r>
        </a:p>
      </dsp:txBody>
      <dsp:txXfrm>
        <a:off x="43883" y="1162846"/>
        <a:ext cx="2125387" cy="1347840"/>
      </dsp:txXfrm>
    </dsp:sp>
    <dsp:sp modelId="{F3E944CF-820A-4E08-9E81-22DF134F2CBE}">
      <dsp:nvSpPr>
        <dsp:cNvPr id="0" name=""/>
        <dsp:cNvSpPr/>
      </dsp:nvSpPr>
      <dsp:spPr>
        <a:xfrm>
          <a:off x="1241952" y="1549366"/>
          <a:ext cx="2444569" cy="2444569"/>
        </a:xfrm>
        <a:prstGeom prst="leftCircularArrow">
          <a:avLst>
            <a:gd name="adj1" fmla="val 3188"/>
            <a:gd name="adj2" fmla="val 392578"/>
            <a:gd name="adj3" fmla="val 2168089"/>
            <a:gd name="adj4" fmla="val 9024489"/>
            <a:gd name="adj5" fmla="val 371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50B37B-1438-4D2A-968F-C17B9C79E3D7}">
      <dsp:nvSpPr>
        <dsp:cNvPr id="0" name=""/>
        <dsp:cNvSpPr/>
      </dsp:nvSpPr>
      <dsp:spPr>
        <a:xfrm>
          <a:off x="492895" y="2552620"/>
          <a:ext cx="1963780" cy="7809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600" kern="1200" dirty="0">
              <a:solidFill>
                <a:schemeClr val="tx1">
                  <a:lumMod val="50000"/>
                </a:schemeClr>
              </a:solidFill>
            </a:rPr>
            <a:t>Potenciar la competencia de liderazgo</a:t>
          </a:r>
        </a:p>
      </dsp:txBody>
      <dsp:txXfrm>
        <a:off x="515768" y="2575493"/>
        <a:ext cx="1918034" cy="735184"/>
      </dsp:txXfrm>
    </dsp:sp>
    <dsp:sp modelId="{77813599-18FF-4327-B836-24A045BBC34C}">
      <dsp:nvSpPr>
        <dsp:cNvPr id="0" name=""/>
        <dsp:cNvSpPr/>
      </dsp:nvSpPr>
      <dsp:spPr>
        <a:xfrm>
          <a:off x="2827733" y="1120913"/>
          <a:ext cx="2209253" cy="18221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473908"/>
              <a:satOff val="-38235"/>
              <a:lumOff val="-10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2200" kern="1200" dirty="0">
              <a:solidFill>
                <a:schemeClr val="tx1">
                  <a:lumMod val="50000"/>
                </a:schemeClr>
              </a:solidFill>
            </a:rPr>
            <a:t>Quienes participan?</a:t>
          </a:r>
        </a:p>
      </dsp:txBody>
      <dsp:txXfrm>
        <a:off x="2869666" y="1553312"/>
        <a:ext cx="2125387" cy="1347840"/>
      </dsp:txXfrm>
    </dsp:sp>
    <dsp:sp modelId="{013788A5-239E-4ED5-A9FF-0F2C3C239E13}">
      <dsp:nvSpPr>
        <dsp:cNvPr id="0" name=""/>
        <dsp:cNvSpPr/>
      </dsp:nvSpPr>
      <dsp:spPr>
        <a:xfrm>
          <a:off x="4049325" y="-1381"/>
          <a:ext cx="2726862" cy="2726862"/>
        </a:xfrm>
        <a:prstGeom prst="circularArrow">
          <a:avLst>
            <a:gd name="adj1" fmla="val 2858"/>
            <a:gd name="adj2" fmla="val 349216"/>
            <a:gd name="adj3" fmla="val 19475274"/>
            <a:gd name="adj4" fmla="val 12575511"/>
            <a:gd name="adj5" fmla="val 3334"/>
          </a:avLst>
        </a:prstGeom>
        <a:solidFill>
          <a:schemeClr val="accent2">
            <a:hueOff val="6947815"/>
            <a:satOff val="-76470"/>
            <a:lumOff val="-21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48C0E4-40EC-4DB4-8966-6D699B02A518}">
      <dsp:nvSpPr>
        <dsp:cNvPr id="0" name=""/>
        <dsp:cNvSpPr/>
      </dsp:nvSpPr>
      <dsp:spPr>
        <a:xfrm>
          <a:off x="3318679" y="730448"/>
          <a:ext cx="1963780" cy="780930"/>
        </a:xfrm>
        <a:prstGeom prst="roundRect">
          <a:avLst>
            <a:gd name="adj" fmla="val 10000"/>
          </a:avLst>
        </a:prstGeom>
        <a:solidFill>
          <a:schemeClr val="accent2">
            <a:hueOff val="3473908"/>
            <a:satOff val="-38235"/>
            <a:lumOff val="-10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600" kern="1200" dirty="0">
              <a:solidFill>
                <a:schemeClr val="tx1">
                  <a:lumMod val="50000"/>
                </a:schemeClr>
              </a:solidFill>
            </a:rPr>
            <a:t>Asignaturas-Establecimientos</a:t>
          </a:r>
        </a:p>
      </dsp:txBody>
      <dsp:txXfrm>
        <a:off x="3341552" y="753321"/>
        <a:ext cx="1918034" cy="735184"/>
      </dsp:txXfrm>
    </dsp:sp>
    <dsp:sp modelId="{30B28B9D-E880-4A6C-8051-5EF0BA6FC7E0}">
      <dsp:nvSpPr>
        <dsp:cNvPr id="0" name=""/>
        <dsp:cNvSpPr/>
      </dsp:nvSpPr>
      <dsp:spPr>
        <a:xfrm>
          <a:off x="5653517" y="1120913"/>
          <a:ext cx="2209253" cy="18221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6947815"/>
              <a:satOff val="-76470"/>
              <a:lumOff val="-2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2200" kern="1200" dirty="0">
              <a:solidFill>
                <a:schemeClr val="tx1">
                  <a:lumMod val="50000"/>
                </a:schemeClr>
              </a:solidFill>
            </a:rPr>
            <a:t>¿Cómo lo desarrollamos?</a:t>
          </a:r>
        </a:p>
      </dsp:txBody>
      <dsp:txXfrm>
        <a:off x="5695450" y="1162846"/>
        <a:ext cx="2125387" cy="1347840"/>
      </dsp:txXfrm>
    </dsp:sp>
    <dsp:sp modelId="{350F1629-FE6C-45AC-B725-B6B83C09D375}">
      <dsp:nvSpPr>
        <dsp:cNvPr id="0" name=""/>
        <dsp:cNvSpPr/>
      </dsp:nvSpPr>
      <dsp:spPr>
        <a:xfrm>
          <a:off x="6144462" y="2552620"/>
          <a:ext cx="1963780" cy="780930"/>
        </a:xfrm>
        <a:prstGeom prst="roundRect">
          <a:avLst>
            <a:gd name="adj" fmla="val 10000"/>
          </a:avLst>
        </a:prstGeom>
        <a:solidFill>
          <a:schemeClr val="accent2">
            <a:hueOff val="6947815"/>
            <a:satOff val="-76470"/>
            <a:lumOff val="-2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600" kern="1200" dirty="0">
              <a:solidFill>
                <a:schemeClr val="tx1">
                  <a:lumMod val="50000"/>
                </a:schemeClr>
              </a:solidFill>
            </a:rPr>
            <a:t>Trabajo colaborativo</a:t>
          </a:r>
        </a:p>
      </dsp:txBody>
      <dsp:txXfrm>
        <a:off x="6167335" y="2575493"/>
        <a:ext cx="1918034" cy="7351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5140E-60E9-004D-9A4F-7412A92FE715}" type="datetimeFigureOut">
              <a:rPr lang="es-ES_tradnl" smtClean="0"/>
              <a:t>14/11/23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48366-1035-C040-B076-361FEB8F141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72390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“La presentación contempla 6 observaciones, las cuales se presentarán 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7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4267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304407"/>
            <a:ext cx="1966280" cy="2780928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232399"/>
            <a:ext cx="2068108" cy="2924944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363" y="1371989"/>
            <a:ext cx="1979712" cy="2799924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624273"/>
            <a:ext cx="1777970" cy="2514600"/>
          </a:xfrm>
          <a:prstGeom prst="rect">
            <a:avLst/>
          </a:prstGeom>
        </p:spPr>
      </p:pic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444500" y="2514600"/>
            <a:ext cx="1765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s-ES" sz="2800" b="1" dirty="0">
                <a:solidFill>
                  <a:schemeClr val="bg1"/>
                </a:solidFill>
                <a:latin typeface="Arial Black" pitchFamily="34" charset="0"/>
              </a:rPr>
              <a:t>L o g o</a:t>
            </a:r>
          </a:p>
        </p:txBody>
      </p:sp>
      <p:sp>
        <p:nvSpPr>
          <p:cNvPr id="3093" name="Rectangle 21"/>
          <p:cNvSpPr>
            <a:spLocks noChangeArrowheads="1"/>
          </p:cNvSpPr>
          <p:nvPr userDrawn="1"/>
        </p:nvSpPr>
        <p:spPr bwMode="gray">
          <a:xfrm>
            <a:off x="-36512" y="4005964"/>
            <a:ext cx="9289032" cy="215124"/>
          </a:xfrm>
          <a:prstGeom prst="rect">
            <a:avLst/>
          </a:prstGeom>
          <a:solidFill>
            <a:srgbClr val="354D5A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" name="9 Rectángulo"/>
          <p:cNvSpPr/>
          <p:nvPr userDrawn="1"/>
        </p:nvSpPr>
        <p:spPr>
          <a:xfrm>
            <a:off x="-324544" y="1673852"/>
            <a:ext cx="2736304" cy="2547236"/>
          </a:xfrm>
          <a:prstGeom prst="rect">
            <a:avLst/>
          </a:prstGeom>
          <a:solidFill>
            <a:srgbClr val="354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10 Imagen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65" y="2705930"/>
            <a:ext cx="2005943" cy="629413"/>
          </a:xfrm>
          <a:prstGeom prst="rect">
            <a:avLst/>
          </a:prstGeom>
        </p:spPr>
      </p:pic>
      <p:sp>
        <p:nvSpPr>
          <p:cNvPr id="25" name="Rectangle 21"/>
          <p:cNvSpPr>
            <a:spLocks noChangeArrowheads="1"/>
          </p:cNvSpPr>
          <p:nvPr userDrawn="1"/>
        </p:nvSpPr>
        <p:spPr bwMode="gray">
          <a:xfrm>
            <a:off x="-36512" y="6670260"/>
            <a:ext cx="9289032" cy="215124"/>
          </a:xfrm>
          <a:prstGeom prst="rect">
            <a:avLst/>
          </a:prstGeom>
          <a:solidFill>
            <a:srgbClr val="354D5A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s-ES"/>
          </a:p>
        </p:txBody>
      </p:sp>
      <p:sp>
        <p:nvSpPr>
          <p:cNvPr id="3" name="2 Rectángulo"/>
          <p:cNvSpPr/>
          <p:nvPr userDrawn="1"/>
        </p:nvSpPr>
        <p:spPr>
          <a:xfrm>
            <a:off x="-983840" y="-243408"/>
            <a:ext cx="12313368" cy="191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noFill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030101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731838"/>
            <a:ext cx="2057400" cy="5567362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731838"/>
            <a:ext cx="6019800" cy="5567362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4611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s-ES"/>
              <a:t>www.themegallery.com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s-ES"/>
              <a:t>Company Logo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124200" y="64770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B982A5F-E0AF-4869-9B25-9C87D2518453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89575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2060848"/>
            <a:ext cx="8229600" cy="4238352"/>
          </a:xfrm>
        </p:spPr>
        <p:txBody>
          <a:bodyPr/>
          <a:lstStyle/>
          <a:p>
            <a:r>
              <a:rPr lang="es-ES"/>
              <a:t>Haga clic en el icono para agregar una tabla</a:t>
            </a:r>
          </a:p>
        </p:txBody>
      </p:sp>
    </p:spTree>
    <p:extLst>
      <p:ext uri="{BB962C8B-B14F-4D97-AF65-F5344CB8AC3E}">
        <p14:creationId xmlns:p14="http://schemas.microsoft.com/office/powerpoint/2010/main" val="4246573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661138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4611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s-ES"/>
              <a:t>www.themegallery.com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s-ES"/>
              <a:t>Company Logo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124200" y="64770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171A597-EFCB-4A4D-B4DC-39B808935CB1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4257882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19225"/>
            <a:ext cx="4038600" cy="4879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19225"/>
            <a:ext cx="4038600" cy="4879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4611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s-ES"/>
              <a:t>www.themegallery.com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s-ES"/>
              <a:t>Company Logo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124200" y="64770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B1A51B6-C222-40DC-9B62-F8437126FBF6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14958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874153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926927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-324544" y="-171400"/>
            <a:ext cx="9937104" cy="72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3131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71343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05623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17 Imagen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38" y="-81966"/>
            <a:ext cx="9144000" cy="1428750"/>
          </a:xfrm>
          <a:prstGeom prst="rect">
            <a:avLst/>
          </a:prstGeom>
        </p:spPr>
      </p:pic>
      <p:sp>
        <p:nvSpPr>
          <p:cNvPr id="1047" name="Rectangle 23" descr="a1"/>
          <p:cNvSpPr>
            <a:spLocks noChangeArrowheads="1"/>
          </p:cNvSpPr>
          <p:nvPr/>
        </p:nvSpPr>
        <p:spPr bwMode="gray">
          <a:xfrm>
            <a:off x="592138" y="0"/>
            <a:ext cx="2066925" cy="838200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grpSp>
        <p:nvGrpSpPr>
          <p:cNvPr id="1051" name="Group 27"/>
          <p:cNvGrpSpPr>
            <a:grpSpLocks/>
          </p:cNvGrpSpPr>
          <p:nvPr/>
        </p:nvGrpSpPr>
        <p:grpSpPr bwMode="auto">
          <a:xfrm>
            <a:off x="255040" y="737184"/>
            <a:ext cx="1220616" cy="609600"/>
            <a:chOff x="0" y="432"/>
            <a:chExt cx="5760" cy="384"/>
          </a:xfrm>
        </p:grpSpPr>
        <p:sp>
          <p:nvSpPr>
            <p:cNvPr id="1052" name="Rectangle 28"/>
            <p:cNvSpPr>
              <a:spLocks noChangeArrowheads="1"/>
            </p:cNvSpPr>
            <p:nvPr userDrawn="1"/>
          </p:nvSpPr>
          <p:spPr bwMode="gray">
            <a:xfrm>
              <a:off x="0" y="432"/>
              <a:ext cx="5760" cy="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53" name="Rectangle 29"/>
            <p:cNvSpPr>
              <a:spLocks noChangeArrowheads="1"/>
            </p:cNvSpPr>
            <p:nvPr userDrawn="1"/>
          </p:nvSpPr>
          <p:spPr bwMode="gray">
            <a:xfrm>
              <a:off x="362" y="432"/>
              <a:ext cx="5398" cy="38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780928"/>
            <a:ext cx="8229600" cy="3511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dirty="0"/>
              <a:t>Haga clic para modificar el estilo de texto del patrón</a:t>
            </a:r>
          </a:p>
          <a:p>
            <a:pPr lvl="1"/>
            <a:r>
              <a:rPr lang="es-ES" altLang="es-ES" dirty="0"/>
              <a:t>Segundo nivel</a:t>
            </a:r>
          </a:p>
          <a:p>
            <a:pPr lvl="2"/>
            <a:r>
              <a:rPr lang="es-ES" altLang="es-ES" dirty="0"/>
              <a:t>Tercer nivel</a:t>
            </a:r>
          </a:p>
          <a:p>
            <a:pPr lvl="3"/>
            <a:r>
              <a:rPr lang="es-ES" altLang="es-ES" dirty="0"/>
              <a:t>Cuarto nivel</a:t>
            </a:r>
          </a:p>
          <a:p>
            <a:pPr lvl="4"/>
            <a:r>
              <a:rPr lang="es-ES" altLang="es-ES" dirty="0"/>
              <a:t>Quinto nivel</a:t>
            </a:r>
            <a:endParaRPr lang="en-US" altLang="es-ES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61290" y="1772816"/>
            <a:ext cx="7800975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dirty="0"/>
              <a:t>Haga clic para modificar el estilo de título del patrón</a:t>
            </a:r>
            <a:endParaRPr lang="en-US" altLang="es-ES" dirty="0"/>
          </a:p>
        </p:txBody>
      </p:sp>
      <p:sp>
        <p:nvSpPr>
          <p:cNvPr id="16" name="15 Rectángulo"/>
          <p:cNvSpPr/>
          <p:nvPr userDrawn="1"/>
        </p:nvSpPr>
        <p:spPr>
          <a:xfrm>
            <a:off x="-77241" y="0"/>
            <a:ext cx="2736304" cy="1346784"/>
          </a:xfrm>
          <a:prstGeom prst="rect">
            <a:avLst/>
          </a:prstGeom>
          <a:solidFill>
            <a:srgbClr val="354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16 Imagen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14" y="412571"/>
            <a:ext cx="2005943" cy="629413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148" y="6453336"/>
            <a:ext cx="903704" cy="2835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da.cl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571625" y="4941888"/>
            <a:ext cx="7572375" cy="652462"/>
          </a:xfrm>
        </p:spPr>
        <p:txBody>
          <a:bodyPr/>
          <a:lstStyle/>
          <a:p>
            <a:pPr algn="l"/>
            <a:r>
              <a:rPr lang="en-US" altLang="es-ES" sz="4400" dirty="0">
                <a:solidFill>
                  <a:schemeClr val="tx1"/>
                </a:solidFill>
              </a:rPr>
              <a:t>FACULTAD DE HUMANIDADES Y EDUCACIÓN </a:t>
            </a:r>
            <a:endParaRPr lang="en-US" altLang="es-ES" sz="4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4355976" y="6093296"/>
            <a:ext cx="453650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3873500" y="3479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/>
          </a:p>
        </p:txBody>
      </p:sp>
      <p:sp>
        <p:nvSpPr>
          <p:cNvPr id="7" name="CuadroTexto 6"/>
          <p:cNvSpPr txBox="1"/>
          <p:nvPr/>
        </p:nvSpPr>
        <p:spPr>
          <a:xfrm>
            <a:off x="4800600" y="3187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8" name="CuadroTexto 7"/>
          <p:cNvSpPr txBox="1"/>
          <p:nvPr/>
        </p:nvSpPr>
        <p:spPr>
          <a:xfrm>
            <a:off x="5994400" y="2133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7625" y="1406769"/>
            <a:ext cx="3953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i="1" dirty="0">
                <a:latin typeface="Arial Narrow" panose="020B0606020202030204" pitchFamily="34" charset="0"/>
              </a:rPr>
              <a:t>Momento de Planificación de la Intervención:</a:t>
            </a:r>
            <a:endParaRPr lang="es-419" sz="1600" dirty="0">
              <a:latin typeface="Arial Narrow" panose="020B0606020202030204" pitchFamily="34" charset="0"/>
            </a:endParaRPr>
          </a:p>
          <a:p>
            <a:pPr algn="just"/>
            <a:endParaRPr lang="es-419" sz="1600" dirty="0">
              <a:latin typeface="Arial Narrow" panose="020B0606020202030204" pitchFamily="34" charset="0"/>
            </a:endParaRPr>
          </a:p>
          <a:p>
            <a:pPr algn="just"/>
            <a:endParaRPr lang="es-419" sz="1600" dirty="0">
              <a:latin typeface="Arial Narrow" panose="020B0606020202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603717" y="2003558"/>
            <a:ext cx="61335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>
                <a:latin typeface="Arial Narrow" panose="020B0606020202030204" pitchFamily="34" charset="0"/>
              </a:rPr>
              <a:t>Refiere al momento en cual, una vez identificadas las problemáticas a intervenir, los docentes en formación trabajan colaborativamente en la planeación de una propuesta de intervención para ser desarrollada en los diferentes centros educativos..</a:t>
            </a:r>
            <a:endParaRPr lang="es-419" sz="1600" dirty="0">
              <a:latin typeface="Arial Narrow" panose="020B0606020202030204" pitchFamily="34" charset="0"/>
            </a:endParaRPr>
          </a:p>
          <a:p>
            <a:pPr algn="just"/>
            <a:endParaRPr lang="es-419" sz="1600" dirty="0">
              <a:latin typeface="Arial Narrow" panose="020B060602020203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18160" y="3598984"/>
            <a:ext cx="3953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i="1" dirty="0">
                <a:latin typeface="Arial Narrow" panose="020B0606020202030204" pitchFamily="34" charset="0"/>
              </a:rPr>
              <a:t>Momento de Intervención:</a:t>
            </a:r>
            <a:endParaRPr lang="es-419" sz="1600" dirty="0">
              <a:latin typeface="Arial Narrow" panose="020B0606020202030204" pitchFamily="34" charset="0"/>
            </a:endParaRPr>
          </a:p>
          <a:p>
            <a:pPr algn="just"/>
            <a:endParaRPr lang="es-419" sz="1600" dirty="0">
              <a:latin typeface="Arial Narrow" panose="020B0606020202030204" pitchFamily="34" charset="0"/>
            </a:endParaRPr>
          </a:p>
          <a:p>
            <a:pPr algn="just"/>
            <a:endParaRPr lang="es-419" sz="1600" dirty="0">
              <a:latin typeface="Arial Narrow" panose="020B060602020203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603717" y="4389120"/>
            <a:ext cx="61335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>
                <a:latin typeface="Arial Narrow" panose="020B0606020202030204" pitchFamily="34" charset="0"/>
              </a:rPr>
              <a:t>Refiere al momento en el cual se desarrollan las acciones planificadas con el acompañamiento y supervisión de los académicos a cargo de la experiencia formativa y de los profesores y directivos de los centros educativos.</a:t>
            </a:r>
            <a:endParaRPr lang="es-419" sz="1600" dirty="0">
              <a:latin typeface="Arial Narrow" panose="020B0606020202030204" pitchFamily="34" charset="0"/>
            </a:endParaRPr>
          </a:p>
          <a:p>
            <a:pPr algn="just"/>
            <a:endParaRPr lang="es-419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55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83" y="1672980"/>
            <a:ext cx="3464737" cy="338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image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303" y="1519901"/>
            <a:ext cx="4039639" cy="353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419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intervenciones desarrolladas en dos centros educativos.</a:t>
            </a:r>
            <a:endParaRPr kumimoji="0" lang="es-ES" altLang="es-419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419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3038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419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</a:t>
            </a:r>
            <a:endParaRPr kumimoji="0" lang="es-ES" altLang="es-419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75670" y="5535184"/>
            <a:ext cx="799265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419" sz="1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Figura 3. </a:t>
            </a:r>
            <a:r>
              <a:rPr kumimoji="0" lang="es-ES" altLang="es-419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Intervención con charla a            </a:t>
            </a:r>
            <a:r>
              <a:rPr kumimoji="0" lang="es-ES" altLang="es-419" sz="1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Figura 4</a:t>
            </a:r>
            <a:r>
              <a:rPr kumimoji="0" lang="es-ES" altLang="es-419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Desarrollo de actividades recreativas</a:t>
            </a:r>
            <a:endParaRPr kumimoji="0" lang="es-ES" altLang="es-419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419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estudiantes de cuarto básico.                                                   con estudiantes de primero básico.</a:t>
            </a:r>
            <a:endParaRPr kumimoji="0" lang="es-ES" altLang="es-419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419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016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7625" y="1406769"/>
            <a:ext cx="3953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>
                <a:latin typeface="Arial Narrow" panose="020B0606020202030204" pitchFamily="34" charset="0"/>
              </a:rPr>
              <a:t>Momento reflexivo y consolidación de saberes:</a:t>
            </a:r>
            <a:endParaRPr lang="es-419" sz="1600" dirty="0">
              <a:latin typeface="Arial Narrow" panose="020B0606020202030204" pitchFamily="34" charset="0"/>
            </a:endParaRPr>
          </a:p>
          <a:p>
            <a:endParaRPr lang="es-419" sz="1600" dirty="0">
              <a:latin typeface="Arial Narrow" panose="020B0606020202030204" pitchFamily="34" charset="0"/>
            </a:endParaRPr>
          </a:p>
          <a:p>
            <a:endParaRPr lang="es-419" sz="1600" dirty="0">
              <a:latin typeface="Arial Narrow" panose="020B0606020202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631997" y="2360876"/>
            <a:ext cx="61335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>
                <a:latin typeface="Arial Narrow" panose="020B0606020202030204" pitchFamily="34" charset="0"/>
              </a:rPr>
              <a:t>Refiere al momento final de la estrategia , en la cual los docentes en formación establecen nuevos conocimientos a partir de la experiencia formativa desarrollada. Se trata de un momento de autoevaluación en torno a la postura de liderazgo individual y colectiva asumida durante el trabajo realizado </a:t>
            </a:r>
            <a:endParaRPr lang="es-419" sz="1600" dirty="0">
              <a:latin typeface="Arial Narrow" panose="020B0606020202030204" pitchFamily="34" charset="0"/>
            </a:endParaRPr>
          </a:p>
          <a:p>
            <a:pPr algn="just"/>
            <a:endParaRPr lang="es-419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360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7A9A3005-4043-0745-B9EF-C12987F84BE9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539552" y="2060848"/>
            <a:ext cx="8178675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just"/>
            <a:r>
              <a:rPr lang="es-ES_tradnl" sz="2800" dirty="0">
                <a:solidFill>
                  <a:schemeClr val="tx1"/>
                </a:solidFill>
                <a:latin typeface="Sinhala MN" pitchFamily="2" charset="0"/>
                <a:ea typeface="Times New Roman" panose="02020603050405020304" pitchFamily="18" charset="0"/>
              </a:rPr>
              <a:t>"Liderazgo Pedagógico en la Formación Docente: Una experiencia en la Universidad de Atacama" </a:t>
            </a:r>
            <a:r>
              <a:rPr lang="en-US" altLang="es-ES" sz="2800" kern="0" dirty="0">
                <a:solidFill>
                  <a:schemeClr val="tx1"/>
                </a:solidFill>
                <a:latin typeface="Sinhala MN" pitchFamily="2" charset="0"/>
              </a:rPr>
              <a:t>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B57329F-A9DF-E24F-8190-F37967F7CDF0}"/>
              </a:ext>
            </a:extLst>
          </p:cNvPr>
          <p:cNvSpPr txBox="1"/>
          <p:nvPr/>
        </p:nvSpPr>
        <p:spPr>
          <a:xfrm>
            <a:off x="557642" y="2972031"/>
            <a:ext cx="8298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400" dirty="0">
                <a:latin typeface="Sinhala MN" pitchFamily="2" charset="0"/>
              </a:rPr>
              <a:t>Elizabeth Zepeda Varas, Naida Noriega Fundora, Carla Palma Flores y Gisella Naranjo Saavedra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297DD63-A9CA-D044-A5FA-01487128DD3E}"/>
              </a:ext>
            </a:extLst>
          </p:cNvPr>
          <p:cNvSpPr/>
          <p:nvPr/>
        </p:nvSpPr>
        <p:spPr>
          <a:xfrm>
            <a:off x="368577" y="3264103"/>
            <a:ext cx="8676456" cy="382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s-ES_tradnl" sz="1400" b="1" dirty="0">
                <a:latin typeface="Sinhala MN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Palabras clave: liderazgo pedagógico, formación inicial docente, formación </a:t>
            </a:r>
            <a:r>
              <a:rPr lang="es-ES_tradnl" sz="1400" b="1" dirty="0">
                <a:latin typeface="Sinhala MN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continua</a:t>
            </a:r>
            <a:r>
              <a:rPr lang="es-ES_tradnl" sz="1400" b="1" dirty="0">
                <a:latin typeface="Sinhala MN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competencias </a:t>
            </a:r>
            <a:endParaRPr lang="es-CL" sz="1400" b="1" dirty="0">
              <a:effectLst/>
              <a:latin typeface="Sinhala MN" pitchFamily="2" charset="0"/>
              <a:ea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265BA73-C581-9245-A757-CBB16C7CF0E3}"/>
              </a:ext>
            </a:extLst>
          </p:cNvPr>
          <p:cNvSpPr/>
          <p:nvPr/>
        </p:nvSpPr>
        <p:spPr>
          <a:xfrm>
            <a:off x="398058" y="3827145"/>
            <a:ext cx="4536504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_tradnl" sz="1600" dirty="0">
                <a:latin typeface="Sinhala MN" pitchFamily="2" charset="0"/>
                <a:ea typeface="Songti TC" panose="02010600040101010101" pitchFamily="2" charset="-120"/>
              </a:rPr>
              <a:t>“Desarrollo de la competencia Lidera y Toma Decisiones en la carrera de Licenciatura en Educación y Pedagogía en Educación General Básica”(UDA, 2022)</a:t>
            </a:r>
            <a:r>
              <a:rPr lang="es-CL" sz="1600" dirty="0">
                <a:latin typeface="Sinhala MN" pitchFamily="2" charset="0"/>
                <a:ea typeface="Songti TC" panose="02010600040101010101" pitchFamily="2" charset="-120"/>
              </a:rPr>
              <a:t> 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F31F1D1-61EB-E148-8ADE-2AE1ECDEDE49}"/>
              </a:ext>
            </a:extLst>
          </p:cNvPr>
          <p:cNvSpPr/>
          <p:nvPr/>
        </p:nvSpPr>
        <p:spPr>
          <a:xfrm>
            <a:off x="4163921" y="5085184"/>
            <a:ext cx="4572000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just"/>
            <a:r>
              <a:rPr lang="es-CL" sz="1600" dirty="0">
                <a:latin typeface="Sinhala MN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Estudio descriptivo para profundizar en la percepción sobre el liderazgo pedagógico en la Universidad de Atacama (UDA, 2023)</a:t>
            </a:r>
            <a:endParaRPr lang="es-CL" sz="1600" dirty="0">
              <a:latin typeface="Sinhala M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88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 Marcador de contenido"/>
          <p:cNvSpPr>
            <a:spLocks noGrp="1"/>
          </p:cNvSpPr>
          <p:nvPr>
            <p:ph idx="1"/>
          </p:nvPr>
        </p:nvSpPr>
        <p:spPr>
          <a:xfrm>
            <a:off x="402432" y="2131426"/>
            <a:ext cx="4464496" cy="3449343"/>
          </a:xfrm>
        </p:spPr>
        <p:txBody>
          <a:bodyPr>
            <a:normAutofit/>
          </a:bodyPr>
          <a:lstStyle/>
          <a:p>
            <a:pPr algn="just">
              <a:buClr>
                <a:srgbClr val="354D5A"/>
              </a:buClr>
              <a:buFont typeface="Wingdings 3" panose="05040102010807070707" pitchFamily="18" charset="2"/>
              <a:buChar char=""/>
            </a:pPr>
            <a:r>
              <a:rPr lang="es-ES_tradnl" sz="1400" dirty="0">
                <a:latin typeface="Sinhala MN" pitchFamily="2" charset="0"/>
              </a:rPr>
              <a:t>Importancia Institucional la competencia "Lidera y Toma Decisiones</a:t>
            </a:r>
            <a:r>
              <a:rPr lang="es-ES" sz="1400" dirty="0">
                <a:latin typeface="Sinhala MN" pitchFamily="2" charset="0"/>
              </a:rPr>
              <a:t>.</a:t>
            </a:r>
          </a:p>
          <a:p>
            <a:pPr algn="just">
              <a:buClr>
                <a:srgbClr val="354D5A"/>
              </a:buClr>
              <a:buFont typeface="Wingdings 3" panose="05040102010807070707" pitchFamily="18" charset="2"/>
              <a:buChar char=""/>
            </a:pPr>
            <a:r>
              <a:rPr lang="es-ES_tradnl" sz="1400" dirty="0">
                <a:latin typeface="Sinhala MN" pitchFamily="2" charset="0"/>
              </a:rPr>
              <a:t>Enfoque en Liderazgo Pedagógico</a:t>
            </a:r>
            <a:endParaRPr lang="pt-BR" sz="1400" dirty="0"/>
          </a:p>
          <a:p>
            <a:pPr algn="just">
              <a:buClr>
                <a:srgbClr val="354D5A"/>
              </a:buClr>
              <a:buFont typeface="Wingdings 3" panose="05040102010807070707" pitchFamily="18" charset="2"/>
              <a:buChar char=""/>
            </a:pPr>
            <a:r>
              <a:rPr lang="es-ES_tradnl" sz="1400" dirty="0">
                <a:latin typeface="Sinhala MN" pitchFamily="2" charset="0"/>
              </a:rPr>
              <a:t>Ubicación en el Plan de Estudios</a:t>
            </a:r>
            <a:endParaRPr lang="pt-BR" sz="1400" dirty="0">
              <a:latin typeface="Sinhala MN" pitchFamily="2" charset="0"/>
            </a:endParaRPr>
          </a:p>
          <a:p>
            <a:pPr algn="just">
              <a:buClr>
                <a:srgbClr val="354D5A"/>
              </a:buClr>
              <a:buFont typeface="Wingdings 3" panose="05040102010807070707" pitchFamily="18" charset="2"/>
              <a:buChar char=""/>
            </a:pPr>
            <a:r>
              <a:rPr lang="es-ES_tradnl" sz="1400" dirty="0">
                <a:latin typeface="Sinhala MN" pitchFamily="2" charset="0"/>
              </a:rPr>
              <a:t>Percepción de los Estudiante</a:t>
            </a:r>
            <a:endParaRPr lang="es-CL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Clr>
                <a:srgbClr val="D10505"/>
              </a:buClr>
              <a:buNone/>
            </a:pPr>
            <a:endParaRPr lang="es-CL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2 Marcador de contenido"/>
          <p:cNvSpPr txBox="1">
            <a:spLocks/>
          </p:cNvSpPr>
          <p:nvPr/>
        </p:nvSpPr>
        <p:spPr bwMode="auto">
          <a:xfrm>
            <a:off x="5219033" y="2348880"/>
            <a:ext cx="3529431" cy="3449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buClr>
                <a:srgbClr val="354D5A"/>
              </a:buClr>
              <a:buFont typeface="Wingdings 3" panose="05040102010807070707" pitchFamily="18" charset="2"/>
              <a:buChar char=""/>
            </a:pPr>
            <a:r>
              <a:rPr lang="es-ES_tradnl" sz="1500" dirty="0">
                <a:latin typeface="Sinhala MN" pitchFamily="2" charset="0"/>
              </a:rPr>
              <a:t>Percepción sobre el Liderazgo</a:t>
            </a:r>
            <a:endParaRPr lang="es-ES" sz="1500" kern="0" dirty="0">
              <a:latin typeface="Sinhala MN" pitchFamily="2" charset="0"/>
            </a:endParaRPr>
          </a:p>
          <a:p>
            <a:pPr algn="just">
              <a:buClr>
                <a:srgbClr val="354D5A"/>
              </a:buClr>
              <a:buFont typeface="Wingdings 3" panose="05040102010807070707" pitchFamily="18" charset="2"/>
              <a:buChar char=""/>
            </a:pPr>
            <a:r>
              <a:rPr lang="es-ES_tradnl" sz="1400" dirty="0">
                <a:latin typeface="Sinhala MN" pitchFamily="2" charset="0"/>
              </a:rPr>
              <a:t>Impacto en el Aprendizaje de los Estudiantes</a:t>
            </a:r>
            <a:r>
              <a:rPr lang="es-CL" sz="1400" dirty="0">
                <a:latin typeface="Sinhala MN" pitchFamily="2" charset="0"/>
              </a:rPr>
              <a:t> </a:t>
            </a:r>
            <a:endParaRPr lang="pt-BR" sz="1400" kern="0" dirty="0">
              <a:latin typeface="Sinhala MN" pitchFamily="2" charset="0"/>
            </a:endParaRPr>
          </a:p>
          <a:p>
            <a:pPr algn="just">
              <a:buClr>
                <a:srgbClr val="354D5A"/>
              </a:buClr>
              <a:buFont typeface="Wingdings 3" panose="05040102010807070707" pitchFamily="18" charset="2"/>
              <a:buChar char=""/>
            </a:pPr>
            <a:r>
              <a:rPr lang="es-ES_tradnl" sz="1500" dirty="0">
                <a:latin typeface="Sinhala MN" pitchFamily="2" charset="0"/>
              </a:rPr>
              <a:t>Relevancia de las Habilidades Socioemocionales</a:t>
            </a:r>
            <a:r>
              <a:rPr lang="es-CL" sz="1500" dirty="0">
                <a:latin typeface="Sinhala MN" pitchFamily="2" charset="0"/>
              </a:rPr>
              <a:t> </a:t>
            </a:r>
          </a:p>
          <a:p>
            <a:pPr algn="just">
              <a:buClr>
                <a:srgbClr val="354D5A"/>
              </a:buClr>
              <a:buFont typeface="Wingdings 3" panose="05040102010807070707" pitchFamily="18" charset="2"/>
              <a:buChar char=""/>
            </a:pPr>
            <a:r>
              <a:rPr lang="es-ES_tradnl" sz="1400" dirty="0">
                <a:latin typeface="Sinhala MN" pitchFamily="2" charset="0"/>
              </a:rPr>
              <a:t>Conceptualización del Líder</a:t>
            </a:r>
            <a:endParaRPr lang="es-ES" sz="1400" kern="0" dirty="0"/>
          </a:p>
          <a:p>
            <a:pPr algn="just">
              <a:buClr>
                <a:srgbClr val="354D5A"/>
              </a:buClr>
              <a:buFont typeface="Wingdings 3" panose="05040102010807070707" pitchFamily="18" charset="2"/>
              <a:buChar char=""/>
            </a:pPr>
            <a:r>
              <a:rPr lang="es-ES_tradnl" sz="1400" dirty="0">
                <a:latin typeface="Sinhala MN" pitchFamily="2" charset="0"/>
              </a:rPr>
              <a:t>Necesidades de Formación Continua</a:t>
            </a:r>
          </a:p>
          <a:p>
            <a:pPr algn="just">
              <a:buClr>
                <a:srgbClr val="354D5A"/>
              </a:buClr>
              <a:buFont typeface="Wingdings 3" panose="05040102010807070707" pitchFamily="18" charset="2"/>
              <a:buChar char=""/>
            </a:pPr>
            <a:r>
              <a:rPr lang="es-ES_tradnl" sz="1500" dirty="0">
                <a:latin typeface="Sinhala MN" pitchFamily="2" charset="0"/>
              </a:rPr>
              <a:t>Desafíos en la Formación en Liderazgo</a:t>
            </a:r>
            <a:r>
              <a:rPr lang="es-CL" sz="1500" dirty="0">
                <a:latin typeface="Sinhala MN" pitchFamily="2" charset="0"/>
              </a:rPr>
              <a:t> </a:t>
            </a:r>
            <a:endParaRPr lang="es-CL" sz="1500" kern="0" dirty="0">
              <a:latin typeface="Sinhala MN" pitchFamily="2" charset="0"/>
            </a:endParaRPr>
          </a:p>
          <a:p>
            <a:pPr>
              <a:buClr>
                <a:srgbClr val="D10505"/>
              </a:buClr>
              <a:buFont typeface="Wingdings 3" panose="05040102010807070707" pitchFamily="18" charset="2"/>
              <a:buChar char=""/>
            </a:pPr>
            <a:endParaRPr lang="es-CL" sz="1400" kern="0" dirty="0"/>
          </a:p>
        </p:txBody>
      </p:sp>
      <p:sp>
        <p:nvSpPr>
          <p:cNvPr id="7" name="35 CuadroTexto"/>
          <p:cNvSpPr txBox="1"/>
          <p:nvPr/>
        </p:nvSpPr>
        <p:spPr>
          <a:xfrm>
            <a:off x="950209" y="1549304"/>
            <a:ext cx="2973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Sinhala MN" pitchFamily="2" charset="0"/>
                <a:cs typeface="Calibri" panose="020F0502020204030204" pitchFamily="34" charset="0"/>
              </a:rPr>
              <a:t>Desde la Formación Inicial Docente…</a:t>
            </a:r>
            <a:endParaRPr lang="es-ES" b="1" dirty="0">
              <a:latin typeface="Sinhala MN" pitchFamily="2" charset="0"/>
              <a:cs typeface="Calibri" panose="020F0502020204030204" pitchFamily="34" charset="0"/>
            </a:endParaRPr>
          </a:p>
        </p:txBody>
      </p:sp>
      <p:sp>
        <p:nvSpPr>
          <p:cNvPr id="8" name="2 Elipse"/>
          <p:cNvSpPr/>
          <p:nvPr/>
        </p:nvSpPr>
        <p:spPr>
          <a:xfrm>
            <a:off x="535098" y="1583007"/>
            <a:ext cx="301926" cy="301926"/>
          </a:xfrm>
          <a:prstGeom prst="ellipse">
            <a:avLst/>
          </a:prstGeom>
          <a:noFill/>
          <a:ln>
            <a:solidFill>
              <a:srgbClr val="354D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354D5A"/>
              </a:solidFill>
            </a:endParaRPr>
          </a:p>
        </p:txBody>
      </p:sp>
      <p:sp>
        <p:nvSpPr>
          <p:cNvPr id="9" name="35 CuadroTexto">
            <a:extLst>
              <a:ext uri="{FF2B5EF4-FFF2-40B4-BE49-F238E27FC236}">
                <a16:creationId xmlns:a16="http://schemas.microsoft.com/office/drawing/2014/main" id="{A1BD30DF-13A7-9942-9BE4-EE847FA6F41B}"/>
              </a:ext>
            </a:extLst>
          </p:cNvPr>
          <p:cNvSpPr txBox="1"/>
          <p:nvPr/>
        </p:nvSpPr>
        <p:spPr>
          <a:xfrm>
            <a:off x="5652120" y="1549304"/>
            <a:ext cx="3313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Sinhala MN" pitchFamily="2" charset="0"/>
                <a:cs typeface="Calibri" panose="020F0502020204030204" pitchFamily="34" charset="0"/>
              </a:rPr>
              <a:t>Desde Profesores(as) en Ejercicio…</a:t>
            </a:r>
            <a:endParaRPr lang="es-ES" b="1" dirty="0">
              <a:latin typeface="Sinhala MN" pitchFamily="2" charset="0"/>
              <a:cs typeface="Calibri" panose="020F0502020204030204" pitchFamily="34" charset="0"/>
            </a:endParaRPr>
          </a:p>
        </p:txBody>
      </p:sp>
      <p:sp>
        <p:nvSpPr>
          <p:cNvPr id="10" name="2 Elipse">
            <a:extLst>
              <a:ext uri="{FF2B5EF4-FFF2-40B4-BE49-F238E27FC236}">
                <a16:creationId xmlns:a16="http://schemas.microsoft.com/office/drawing/2014/main" id="{5D9743F6-9A42-F24A-B947-344933663A15}"/>
              </a:ext>
            </a:extLst>
          </p:cNvPr>
          <p:cNvSpPr/>
          <p:nvPr/>
        </p:nvSpPr>
        <p:spPr>
          <a:xfrm>
            <a:off x="5350194" y="1615358"/>
            <a:ext cx="301926" cy="301926"/>
          </a:xfrm>
          <a:prstGeom prst="ellipse">
            <a:avLst/>
          </a:prstGeom>
          <a:noFill/>
          <a:ln>
            <a:solidFill>
              <a:srgbClr val="354D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354D5A"/>
              </a:solidFill>
            </a:endParaRPr>
          </a:p>
        </p:txBody>
      </p:sp>
      <p:pic>
        <p:nvPicPr>
          <p:cNvPr id="1026" name="Picture 2" descr="Gráfico de las respuestas de Formularios. Título de la pregunta: 10. De las siguientes capacidades de liderazgo ¿Cuál considera más relevante?. Número de respuestas: 48 respuestas.">
            <a:extLst>
              <a:ext uri="{FF2B5EF4-FFF2-40B4-BE49-F238E27FC236}">
                <a16:creationId xmlns:a16="http://schemas.microsoft.com/office/drawing/2014/main" id="{2F473BDA-E375-F24E-A964-A4BA5BC76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98" y="3429000"/>
            <a:ext cx="3995936" cy="168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áfico de las respuestas de Formularios. Título de la pregunta: 9. De acuerdo a su experiencia ¿Cuál de las siguientes dimensiones del Liderazgo impacta más en el aprendizaje de los estudiantes. Seleccione la alternativa que considere adecuada.. Número de respuestas: 49 respuestas.">
            <a:extLst>
              <a:ext uri="{FF2B5EF4-FFF2-40B4-BE49-F238E27FC236}">
                <a16:creationId xmlns:a16="http://schemas.microsoft.com/office/drawing/2014/main" id="{6D34CBA8-4F1B-0C45-BFD9-196F333C8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588803"/>
            <a:ext cx="5004048" cy="226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ráfico de las respuestas de Formularios. Título de la pregunta: 8. ¿Considera usted que es importante la formación en liderazgo para docentes dentro de su trayectoria académica?. Número de respuestas: 49 respuestas.">
            <a:extLst>
              <a:ext uri="{FF2B5EF4-FFF2-40B4-BE49-F238E27FC236}">
                <a16:creationId xmlns:a16="http://schemas.microsoft.com/office/drawing/2014/main" id="{FBC4838D-F31E-0744-B692-9B28EF07F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8810"/>
            <a:ext cx="4277072" cy="193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933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086976"/>
            <a:ext cx="3978051" cy="1333500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152430"/>
              </p:ext>
            </p:extLst>
          </p:nvPr>
        </p:nvGraphicFramePr>
        <p:xfrm>
          <a:off x="2194309" y="2996952"/>
          <a:ext cx="5313784" cy="1451617"/>
        </p:xfrm>
        <a:graphic>
          <a:graphicData uri="http://schemas.openxmlformats.org/drawingml/2006/table">
            <a:tbl>
              <a:tblPr/>
              <a:tblGrid>
                <a:gridCol w="11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1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51617">
                <a:tc>
                  <a:txBody>
                    <a:bodyPr/>
                    <a:lstStyle/>
                    <a:p>
                      <a:endParaRPr lang="es-ES_tradnl" sz="1300" dirty="0">
                        <a:effectLst/>
                        <a:latin typeface="arial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400" b="1" dirty="0">
                          <a:solidFill>
                            <a:srgbClr val="999999"/>
                          </a:solidFill>
                          <a:effectLst/>
                          <a:latin typeface="Trebuchet MS" charset="0"/>
                        </a:rPr>
                        <a:t>Carla Palma F.</a:t>
                      </a:r>
                      <a:br>
                        <a:rPr lang="es-ES_tradnl" sz="1400" dirty="0">
                          <a:solidFill>
                            <a:srgbClr val="999999"/>
                          </a:solidFill>
                          <a:effectLst/>
                          <a:latin typeface="Trebuchet MS" charset="0"/>
                        </a:rPr>
                      </a:br>
                      <a:r>
                        <a:rPr lang="es-ES_tradnl" sz="1400" dirty="0">
                          <a:solidFill>
                            <a:srgbClr val="999999"/>
                          </a:solidFill>
                          <a:effectLst/>
                          <a:latin typeface="Trebuchet MS" charset="0"/>
                        </a:rPr>
                        <a:t>Profesora Asociada</a:t>
                      </a:r>
                      <a:br>
                        <a:rPr lang="es-ES_tradnl" sz="1400" dirty="0">
                          <a:solidFill>
                            <a:srgbClr val="999999"/>
                          </a:solidFill>
                          <a:effectLst/>
                          <a:latin typeface="Trebuchet MS" charset="0"/>
                        </a:rPr>
                      </a:br>
                      <a:r>
                        <a:rPr lang="es-ES_tradnl" sz="1800" dirty="0">
                          <a:solidFill>
                            <a:srgbClr val="999999"/>
                          </a:solidFill>
                          <a:effectLst/>
                          <a:latin typeface="Trebuchet MS" charset="0"/>
                        </a:rPr>
                        <a:t>Facultad de Humanidades y Educación</a:t>
                      </a:r>
                      <a:br>
                        <a:rPr lang="es-ES_tradnl" sz="1800" dirty="0">
                          <a:solidFill>
                            <a:srgbClr val="999999"/>
                          </a:solidFill>
                          <a:effectLst/>
                          <a:latin typeface="Trebuchet MS" charset="0"/>
                        </a:rPr>
                      </a:br>
                      <a:r>
                        <a:rPr lang="es-ES_tradnl" sz="1300" dirty="0">
                          <a:solidFill>
                            <a:srgbClr val="1155CC"/>
                          </a:solidFill>
                          <a:effectLst/>
                          <a:latin typeface="Trebuchet MS" charset="0"/>
                          <a:hlinkClick r:id="rId3"/>
                        </a:rPr>
                        <a:t>w</a:t>
                      </a:r>
                      <a:r>
                        <a:rPr lang="es-ES_tradnl" sz="1600" dirty="0">
                          <a:solidFill>
                            <a:srgbClr val="1155CC"/>
                          </a:solidFill>
                          <a:effectLst/>
                          <a:latin typeface="Trebuchet MS" charset="0"/>
                          <a:hlinkClick r:id="rId3"/>
                        </a:rPr>
                        <a:t>ww.uda.cl</a:t>
                      </a:r>
                      <a:br>
                        <a:rPr lang="es-ES_tradnl" sz="1300" dirty="0">
                          <a:solidFill>
                            <a:srgbClr val="999999"/>
                          </a:solidFill>
                          <a:effectLst/>
                          <a:latin typeface="Trebuchet MS" charset="0"/>
                        </a:rPr>
                      </a:br>
                      <a:endParaRPr lang="es-ES_tradnl" sz="1300" dirty="0">
                        <a:solidFill>
                          <a:srgbClr val="999999"/>
                        </a:solidFill>
                        <a:effectLst/>
                        <a:latin typeface="Trebuchet MS" charset="0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2E7BC8EC-0E73-D743-9210-EC55EA061A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84" y="5792649"/>
            <a:ext cx="4681984" cy="94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839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"/>
          <p:cNvSpPr txBox="1"/>
          <p:nvPr/>
        </p:nvSpPr>
        <p:spPr>
          <a:xfrm>
            <a:off x="499621" y="4307750"/>
            <a:ext cx="8257879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ES" sz="2000" b="1" dirty="0"/>
              <a:t>Fortaleciendo el vínculo Centros Educativos-Universidad: una experiencia para el desarrollo del  Liderazgo en la Formación Inicial Docente.</a:t>
            </a:r>
            <a:endParaRPr lang="es-419" sz="2000" dirty="0"/>
          </a:p>
        </p:txBody>
      </p:sp>
      <p:sp>
        <p:nvSpPr>
          <p:cNvPr id="2" name="CuadroTexto 1"/>
          <p:cNvSpPr txBox="1"/>
          <p:nvPr/>
        </p:nvSpPr>
        <p:spPr>
          <a:xfrm>
            <a:off x="6353666" y="5688449"/>
            <a:ext cx="261122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/>
              <a:t>Diana Flores-Noya</a:t>
            </a:r>
            <a:endParaRPr lang="es-419" i="1" dirty="0"/>
          </a:p>
          <a:p>
            <a:r>
              <a:rPr lang="es-ES" i="1" dirty="0"/>
              <a:t>Ximena Álvarez Barría</a:t>
            </a:r>
            <a:endParaRPr lang="es-419" i="1" dirty="0"/>
          </a:p>
          <a:p>
            <a:r>
              <a:rPr lang="es-ES" i="1" dirty="0"/>
              <a:t>Cesar Araya </a:t>
            </a:r>
            <a:r>
              <a:rPr lang="es-ES" i="1" dirty="0" err="1"/>
              <a:t>Zarricueta</a:t>
            </a:r>
            <a:endParaRPr lang="es-419" i="1" dirty="0"/>
          </a:p>
          <a:p>
            <a:r>
              <a:rPr lang="es-ES" i="1" dirty="0"/>
              <a:t>Rossana Gómez Sánchez</a:t>
            </a:r>
            <a:endParaRPr lang="es-419" i="1" dirty="0"/>
          </a:p>
          <a:p>
            <a:endParaRPr lang="es-419" i="1" dirty="0"/>
          </a:p>
        </p:txBody>
      </p:sp>
    </p:spTree>
    <p:extLst>
      <p:ext uri="{BB962C8B-B14F-4D97-AF65-F5344CB8AC3E}">
        <p14:creationId xmlns:p14="http://schemas.microsoft.com/office/powerpoint/2010/main" val="714958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/>
          </p:nvPr>
        </p:nvGraphicFramePr>
        <p:xfrm>
          <a:off x="703868" y="1792925"/>
          <a:ext cx="811019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5064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3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665237"/>
            <a:ext cx="8975188" cy="4835950"/>
          </a:xfrm>
          <a:prstGeom prst="rect">
            <a:avLst/>
          </a:prstGeom>
          <a:ln/>
        </p:spPr>
      </p:pic>
      <p:sp>
        <p:nvSpPr>
          <p:cNvPr id="2" name="CuadroTexto 1"/>
          <p:cNvSpPr txBox="1"/>
          <p:nvPr/>
        </p:nvSpPr>
        <p:spPr>
          <a:xfrm>
            <a:off x="0" y="1357460"/>
            <a:ext cx="4025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Enfoque de trabajo</a:t>
            </a:r>
          </a:p>
        </p:txBody>
      </p:sp>
    </p:spTree>
    <p:extLst>
      <p:ext uri="{BB962C8B-B14F-4D97-AF65-F5344CB8AC3E}">
        <p14:creationId xmlns:p14="http://schemas.microsoft.com/office/powerpoint/2010/main" val="2547660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7625" y="1406769"/>
            <a:ext cx="3953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00" b="1" i="1" dirty="0">
                <a:latin typeface="Arial Narrow" panose="020B0606020202030204" pitchFamily="34" charset="0"/>
              </a:rPr>
              <a:t>Momento de Consolidación Teórica:</a:t>
            </a:r>
            <a:endParaRPr lang="es-419" sz="1800" dirty="0">
              <a:latin typeface="Arial Narrow" panose="020B0606020202030204" pitchFamily="34" charset="0"/>
            </a:endParaRPr>
          </a:p>
          <a:p>
            <a:pPr algn="just"/>
            <a:endParaRPr lang="es-419" sz="1800" dirty="0">
              <a:latin typeface="Arial Narrow" panose="020B0606020202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603716" y="1758462"/>
            <a:ext cx="72103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00" dirty="0">
                <a:latin typeface="Arial Narrow" panose="020B0606020202030204" pitchFamily="34" charset="0"/>
              </a:rPr>
              <a:t>Refiere al momento desde el cual, de acuerdo con los contenidos curriculares comprometidos se esbozan los lineamientos teóricos que posibilitan una mejor comprensión del liderazgo y su intencionalidad. Lo que permite, a nuestro juicio, sensibilizar, al docente en formación, en torno a las implicancias de esta en su futuro contexto profesional.</a:t>
            </a:r>
            <a:endParaRPr lang="es-419" sz="1800" dirty="0">
              <a:latin typeface="Arial Narrow" panose="020B0606020202030204" pitchFamily="34" charset="0"/>
            </a:endParaRPr>
          </a:p>
          <a:p>
            <a:pPr algn="just"/>
            <a:endParaRPr lang="es-419" sz="1800" dirty="0">
              <a:latin typeface="Arial Narrow" panose="020B060602020203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80453" y="3742789"/>
            <a:ext cx="3953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00" b="1" i="1" dirty="0">
                <a:latin typeface="Arial Narrow" panose="020B0606020202030204" pitchFamily="34" charset="0"/>
              </a:rPr>
              <a:t>Momento de Organización: </a:t>
            </a:r>
            <a:endParaRPr lang="es-419" sz="1800" dirty="0">
              <a:latin typeface="Arial Narrow" panose="020B0606020202030204" pitchFamily="34" charset="0"/>
            </a:endParaRPr>
          </a:p>
          <a:p>
            <a:pPr algn="just"/>
            <a:endParaRPr lang="es-419" sz="1800" dirty="0">
              <a:latin typeface="Arial Narrow" panose="020B060602020203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603716" y="4389120"/>
            <a:ext cx="72103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00" dirty="0">
                <a:latin typeface="Arial Narrow" panose="020B0606020202030204" pitchFamily="34" charset="0"/>
              </a:rPr>
              <a:t>Refiere al momento en que, una vez conformado los equipos de trabajo para las intervenciones, los docentes en formación realizan la planeación previa al acercamiento inicial. </a:t>
            </a:r>
            <a:endParaRPr lang="es-419" sz="1800" dirty="0">
              <a:latin typeface="Arial Narrow" panose="020B0606020202030204" pitchFamily="34" charset="0"/>
            </a:endParaRPr>
          </a:p>
          <a:p>
            <a:pPr algn="just"/>
            <a:r>
              <a:rPr lang="es-ES" sz="1800" dirty="0">
                <a:latin typeface="Arial Narrow" panose="020B0606020202030204" pitchFamily="34" charset="0"/>
              </a:rPr>
              <a:t>El propósito de esta etapa de la experiencia fue establecer la organización inicial para el avance en la formación de equipos de trabajo y dar cuenta de las intervenciones en los distintos establecimientos educacionales.</a:t>
            </a:r>
            <a:endParaRPr lang="es-419" sz="1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780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47052" y="1120951"/>
            <a:ext cx="39530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>
                <a:latin typeface="Arial Narrow" panose="020B0606020202030204" pitchFamily="34" charset="0"/>
              </a:rPr>
              <a:t> </a:t>
            </a:r>
            <a:endParaRPr lang="es-419" sz="1600" dirty="0">
              <a:latin typeface="Arial Narrow" panose="020B0606020202030204" pitchFamily="34" charset="0"/>
            </a:endParaRPr>
          </a:p>
          <a:p>
            <a:r>
              <a:rPr lang="es-ES" sz="1600" b="1" i="1" dirty="0">
                <a:latin typeface="Arial Narrow" panose="020B0606020202030204" pitchFamily="34" charset="0"/>
              </a:rPr>
              <a:t>Momento de Acercamiento Inicial:</a:t>
            </a:r>
            <a:r>
              <a:rPr lang="es-ES" sz="1600" dirty="0">
                <a:latin typeface="Arial Narrow" panose="020B0606020202030204" pitchFamily="34" charset="0"/>
              </a:rPr>
              <a:t> </a:t>
            </a:r>
            <a:endParaRPr lang="es-419" sz="1600" dirty="0">
              <a:latin typeface="Arial Narrow" panose="020B0606020202030204" pitchFamily="34" charset="0"/>
            </a:endParaRPr>
          </a:p>
          <a:p>
            <a:endParaRPr lang="es-419" sz="1600" dirty="0">
              <a:latin typeface="Arial Narrow" panose="020B0606020202030204" pitchFamily="34" charset="0"/>
            </a:endParaRPr>
          </a:p>
          <a:p>
            <a:endParaRPr lang="es-419" sz="1600" dirty="0">
              <a:latin typeface="Arial Narrow" panose="020B0606020202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603717" y="1881010"/>
            <a:ext cx="69841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>
                <a:latin typeface="Arial Narrow" panose="020B0606020202030204" pitchFamily="34" charset="0"/>
              </a:rPr>
              <a:t>Refiere al momento en el cual los docentes en formación realizan su primer acercamiento con los espacios donde realizan las intervenciones. Se trata de contextualizar el centro educativo, sus características y particularidades, así como las posibles situaciones que pueden ser abordadas desde una intervención didáctica.</a:t>
            </a:r>
            <a:endParaRPr lang="es-419" sz="1600" dirty="0">
              <a:latin typeface="Arial Narrow" panose="020B0606020202030204" pitchFamily="34" charset="0"/>
            </a:endParaRPr>
          </a:p>
        </p:txBody>
      </p:sp>
      <p:pic>
        <p:nvPicPr>
          <p:cNvPr id="6" name="image1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603717" y="3279705"/>
            <a:ext cx="6133514" cy="327583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015815933"/>
      </p:ext>
    </p:extLst>
  </p:cSld>
  <p:clrMapOvr>
    <a:masterClrMapping/>
  </p:clrMapOvr>
</p:sld>
</file>

<file path=ppt/theme/theme1.xml><?xml version="1.0" encoding="utf-8"?>
<a:theme xmlns:a="http://schemas.openxmlformats.org/drawingml/2006/main" name="cdb2004c002l">
  <a:themeElements>
    <a:clrScheme name="uda">
      <a:dk1>
        <a:srgbClr val="264C59"/>
      </a:dk1>
      <a:lt1>
        <a:sysClr val="window" lastClr="FFFFFF"/>
      </a:lt1>
      <a:dk2>
        <a:srgbClr val="FFC627"/>
      </a:dk2>
      <a:lt2>
        <a:srgbClr val="EEECE1"/>
      </a:lt2>
      <a:accent1>
        <a:srgbClr val="76923C"/>
      </a:accent1>
      <a:accent2>
        <a:srgbClr val="FFDC7D"/>
      </a:accent2>
      <a:accent3>
        <a:srgbClr val="6CA491"/>
      </a:accent3>
      <a:accent4>
        <a:srgbClr val="326476"/>
      </a:accent4>
      <a:accent5>
        <a:srgbClr val="7F7F7F"/>
      </a:accent5>
      <a:accent6>
        <a:srgbClr val="F79646"/>
      </a:accent6>
      <a:hlink>
        <a:srgbClr val="D7E3BC"/>
      </a:hlink>
      <a:folHlink>
        <a:srgbClr val="C3D69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B525F"/>
        </a:dk1>
        <a:lt1>
          <a:srgbClr val="FFFFFF"/>
        </a:lt1>
        <a:dk2>
          <a:srgbClr val="339966"/>
        </a:dk2>
        <a:lt2>
          <a:srgbClr val="DDDDDD"/>
        </a:lt2>
        <a:accent1>
          <a:srgbClr val="C5BA6B"/>
        </a:accent1>
        <a:accent2>
          <a:srgbClr val="669900"/>
        </a:accent2>
        <a:accent3>
          <a:srgbClr val="FFFFFF"/>
        </a:accent3>
        <a:accent4>
          <a:srgbClr val="154550"/>
        </a:accent4>
        <a:accent5>
          <a:srgbClr val="DFD9BA"/>
        </a:accent5>
        <a:accent6>
          <a:srgbClr val="5C8A00"/>
        </a:accent6>
        <a:hlink>
          <a:srgbClr val="E57C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91961"/>
        </a:dk1>
        <a:lt1>
          <a:srgbClr val="FFFFFF"/>
        </a:lt1>
        <a:dk2>
          <a:srgbClr val="5D4CDC"/>
        </a:dk2>
        <a:lt2>
          <a:srgbClr val="DDDDDD"/>
        </a:lt2>
        <a:accent1>
          <a:srgbClr val="31B36C"/>
        </a:accent1>
        <a:accent2>
          <a:srgbClr val="0099FF"/>
        </a:accent2>
        <a:accent3>
          <a:srgbClr val="FFFFFF"/>
        </a:accent3>
        <a:accent4>
          <a:srgbClr val="141452"/>
        </a:accent4>
        <a:accent5>
          <a:srgbClr val="ADD6BA"/>
        </a:accent5>
        <a:accent6>
          <a:srgbClr val="008AE7"/>
        </a:accent6>
        <a:hlink>
          <a:srgbClr val="A0963C"/>
        </a:hlink>
        <a:folHlink>
          <a:srgbClr val="A0963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7347D"/>
        </a:dk1>
        <a:lt1>
          <a:srgbClr val="FFFFFF"/>
        </a:lt1>
        <a:dk2>
          <a:srgbClr val="3366CC"/>
        </a:dk2>
        <a:lt2>
          <a:srgbClr val="DDDDDD"/>
        </a:lt2>
        <a:accent1>
          <a:srgbClr val="77B7E7"/>
        </a:accent1>
        <a:accent2>
          <a:srgbClr val="45AB7D"/>
        </a:accent2>
        <a:accent3>
          <a:srgbClr val="FFFFFF"/>
        </a:accent3>
        <a:accent4>
          <a:srgbClr val="122B6A"/>
        </a:accent4>
        <a:accent5>
          <a:srgbClr val="BDD8F1"/>
        </a:accent5>
        <a:accent6>
          <a:srgbClr val="3E9B71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11518</TotalTime>
  <Words>611</Words>
  <Application>Microsoft Macintosh PowerPoint</Application>
  <PresentationFormat>Presentación en pantalla (4:3)</PresentationFormat>
  <Paragraphs>51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6" baseType="lpstr">
      <vt:lpstr>Songti TC</vt:lpstr>
      <vt:lpstr>Arial</vt:lpstr>
      <vt:lpstr>Arial</vt:lpstr>
      <vt:lpstr>Arial Black</vt:lpstr>
      <vt:lpstr>Arial Narrow</vt:lpstr>
      <vt:lpstr>Calibri</vt:lpstr>
      <vt:lpstr>Garamond</vt:lpstr>
      <vt:lpstr>Sinhala MN</vt:lpstr>
      <vt:lpstr>Times New Roman</vt:lpstr>
      <vt:lpstr>Trebuchet MS</vt:lpstr>
      <vt:lpstr>Verdana</vt:lpstr>
      <vt:lpstr>Wingdings</vt:lpstr>
      <vt:lpstr>Wingdings 3</vt:lpstr>
      <vt:lpstr>cdb2004c002l</vt:lpstr>
      <vt:lpstr>FACULTAD DE HUMANIDADES Y EDUCACIÓN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Claudio Pereira Pinto</dc:creator>
  <cp:lastModifiedBy>Carla Palma</cp:lastModifiedBy>
  <cp:revision>121</cp:revision>
  <dcterms:created xsi:type="dcterms:W3CDTF">2017-08-31T18:00:55Z</dcterms:created>
  <dcterms:modified xsi:type="dcterms:W3CDTF">2023-11-15T11:43:18Z</dcterms:modified>
</cp:coreProperties>
</file>