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74" r:id="rId5"/>
    <p:sldId id="275" r:id="rId6"/>
    <p:sldId id="276" r:id="rId7"/>
    <p:sldId id="277" r:id="rId8"/>
    <p:sldId id="278" r:id="rId9"/>
    <p:sldId id="280" r:id="rId10"/>
    <p:sldId id="279" r:id="rId11"/>
    <p:sldId id="263" r:id="rId12"/>
    <p:sldId id="264" r:id="rId13"/>
    <p:sldId id="265" r:id="rId14"/>
    <p:sldId id="266" r:id="rId15"/>
    <p:sldId id="261" r:id="rId1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65" d="100"/>
          <a:sy n="65" d="100"/>
        </p:scale>
        <p:origin x="716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15090-0119-4488-A35F-7AA4F8DBF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E51C0A5-7526-4E11-B653-D71F635E4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FCA3E8-A1F5-4284-AA3C-00E650C2C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3A07-869D-4140-914E-2E1658FBDEA7}" type="datetimeFigureOut">
              <a:rPr lang="es-CL" smtClean="0"/>
              <a:t>14-11-2023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A2F8BC-14A7-4AE4-A304-AC9498E6A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986896-ABC4-4FDF-9552-9F396FDA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A5FB-5461-4F6C-B947-3C08636FB6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2778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9F569A-ACCD-4278-BA90-3F2DEBA6B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748D69-5FEF-4C30-AABC-B1DC809FD6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7EB3AB-B719-419F-B129-CC6BC976F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3A07-869D-4140-914E-2E1658FBDEA7}" type="datetimeFigureOut">
              <a:rPr lang="es-CL" smtClean="0"/>
              <a:t>14-11-2023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AC0490-566A-47A3-9D8E-5B187F3F5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586420-5DEE-4C7F-96B8-B9A37EFDF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A5FB-5461-4F6C-B947-3C08636FB6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93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D7F16F4-737F-46FE-A245-D7B0F43B13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0CCAEC8-689E-45EF-BA35-7F5CD18A21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EE9FB4-6744-496E-A4C5-073F13B5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3A07-869D-4140-914E-2E1658FBDEA7}" type="datetimeFigureOut">
              <a:rPr lang="es-CL" smtClean="0"/>
              <a:t>14-11-2023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35020D-E0C4-4BA8-95E4-E58D5E844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08C0AD-F323-4B10-ADA4-C11A7ED69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A5FB-5461-4F6C-B947-3C08636FB6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638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0E3483-4E5D-4980-85FF-86C75F8A5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8AB684-1F3F-4A22-8558-81A04B9F1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2CAF07-E360-4E8E-8542-A62BB6B5F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3A07-869D-4140-914E-2E1658FBDEA7}" type="datetimeFigureOut">
              <a:rPr lang="es-CL" smtClean="0"/>
              <a:t>14-11-2023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5A3F4E-4D0D-40F6-B0EB-04077A3E2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47863B-3183-4EF7-9231-1B075179E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A5FB-5461-4F6C-B947-3C08636FB6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8855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844D50-2D7C-425F-876A-B82A51CFA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13E001-8277-447A-8F61-D3B6BECF1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05F427-75EB-4610-A448-6FB9438FB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3A07-869D-4140-914E-2E1658FBDEA7}" type="datetimeFigureOut">
              <a:rPr lang="es-CL" smtClean="0"/>
              <a:t>14-11-2023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10F925-9F74-483E-8DDB-0FB58330E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60C2A7-327D-4C2E-BEB9-FB2F65079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A5FB-5461-4F6C-B947-3C08636FB6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6820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F114BC-DFEE-4327-8C8F-C8F0E6244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BC2ACF-9B9E-498D-BDBC-01D67097A4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73EE1FE-502E-48A8-B39F-1F27AF2077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707666-1024-496A-B653-D7BD20591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3A07-869D-4140-914E-2E1658FBDEA7}" type="datetimeFigureOut">
              <a:rPr lang="es-CL" smtClean="0"/>
              <a:t>14-11-2023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05C594B-23AB-4CE9-8A63-3049115E1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D9A96D-3533-4C30-9175-0A7FF4D85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A5FB-5461-4F6C-B947-3C08636FB6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3146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76B33F-106B-4B2A-AE2D-A3FB58159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3A1653-4EC2-4E11-AECE-3C2F443B2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D26037B-5FF8-4B68-9BBB-3F4BECC7A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126813E-FBC3-4DB5-8529-E74CD1146F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2A0EBE2-31FB-44D2-9FA9-4507AA199B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B869618-2D95-4CD6-A99F-6323431E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3A07-869D-4140-914E-2E1658FBDEA7}" type="datetimeFigureOut">
              <a:rPr lang="es-CL" smtClean="0"/>
              <a:t>14-11-2023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8F27E11-EB7D-4833-A1FA-DB7BCFDB4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778C00F-97B1-4836-9F62-791B907CE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A5FB-5461-4F6C-B947-3C08636FB6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312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F35D78-9F58-4C1E-9084-8F35B5327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12489B2-0B31-4DC3-9B6C-EEE0E52BA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3A07-869D-4140-914E-2E1658FBDEA7}" type="datetimeFigureOut">
              <a:rPr lang="es-CL" smtClean="0"/>
              <a:t>14-11-2023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5734EE-DAFF-4234-93CF-FA3070EE6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530E39-DBD4-4FD8-AFAA-2633793C8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A5FB-5461-4F6C-B947-3C08636FB6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777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65041C3-B1FC-42DC-870F-6D0EE02C5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3A07-869D-4140-914E-2E1658FBDEA7}" type="datetimeFigureOut">
              <a:rPr lang="es-CL" smtClean="0"/>
              <a:t>14-11-2023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AA109D4-3742-48F6-BFBB-A64A9929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9840BE-E297-4A15-BAAD-4FA69B8D2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A5FB-5461-4F6C-B947-3C08636FB6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73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4DED06-9BBD-480F-AB96-499C556DC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46D886-19C3-4259-9E63-76F184678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2AA301-B2F7-4302-BAB9-231C268ED4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29A303-2C22-4E2B-8841-3B84C3751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3A07-869D-4140-914E-2E1658FBDEA7}" type="datetimeFigureOut">
              <a:rPr lang="es-CL" smtClean="0"/>
              <a:t>14-11-2023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BD5007-6528-4227-82D8-DB3AE5BEF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68DE95-B704-4851-945C-B8ED6ACF3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A5FB-5461-4F6C-B947-3C08636FB6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770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1D2492-3056-41FE-9360-C71DCD51B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0250E03-9E7C-42EE-A51A-AB6052F039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4941352-7917-415E-B2FD-E276DAB12B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58587E-FCF6-4570-ADC3-011651785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3A07-869D-4140-914E-2E1658FBDEA7}" type="datetimeFigureOut">
              <a:rPr lang="es-CL" smtClean="0"/>
              <a:t>14-11-2023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371256-5FEA-4217-A148-7C9B4B28D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2806AF-5951-4340-B443-BAA020ED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A5FB-5461-4F6C-B947-3C08636FB6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5530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A8EC860-131A-4069-847E-3B5D01475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92E2A7-6CD0-48A6-A3F9-1211E563C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244693-C43F-4CC3-9196-1515105812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A3A07-869D-4140-914E-2E1658FBDEA7}" type="datetimeFigureOut">
              <a:rPr lang="es-CL" smtClean="0"/>
              <a:t>14-11-2023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C663F7-96F7-44AF-9625-04A89543F8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049F4B-75A5-4BD5-83B2-705DCD1B3F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2A5FB-5461-4F6C-B947-3C08636FB6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873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F01C9-9ADA-4113-9751-BE1B54F127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4000" b="1" dirty="0"/>
              <a:t>Trayectorias de los Directores y Directoras Chilenas de Educación Básica: Aprendizajes</a:t>
            </a:r>
            <a:br>
              <a:rPr lang="es-ES" sz="4000" b="1" dirty="0"/>
            </a:br>
            <a:r>
              <a:rPr lang="es-ES" sz="4000" b="1" dirty="0"/>
              <a:t>para Políticas Públicas. </a:t>
            </a:r>
            <a:endParaRPr lang="es-CL" sz="40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E2740B-2CB5-4924-84D2-FFC1512AB2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/>
              <a:t>Danilo </a:t>
            </a:r>
            <a:r>
              <a:rPr lang="es-ES" dirty="0" err="1"/>
              <a:t>Kuzmanic</a:t>
            </a:r>
            <a:r>
              <a:rPr lang="es-ES" dirty="0"/>
              <a:t>, Juan Pablo Valenzuela, Xavier Vanni, Claudio</a:t>
            </a:r>
            <a:br>
              <a:rPr lang="es-ES" dirty="0"/>
            </a:br>
            <a:r>
              <a:rPr lang="es-ES" dirty="0"/>
              <a:t>Allende &amp; Carmen Montecinos</a:t>
            </a:r>
          </a:p>
          <a:p>
            <a:r>
              <a:rPr lang="es-ES" dirty="0" err="1"/>
              <a:t>CLíder</a:t>
            </a:r>
            <a:r>
              <a:rPr lang="es-ES" dirty="0"/>
              <a:t>, CIAE/IE Universidad de Chile &amp; Líderes Educativos (PUCV)</a:t>
            </a:r>
          </a:p>
          <a:p>
            <a:r>
              <a:rPr lang="es-ES" dirty="0"/>
              <a:t>15 Noviembre, 2023</a:t>
            </a:r>
          </a:p>
          <a:p>
            <a:r>
              <a:rPr lang="es-ES" dirty="0"/>
              <a:t>Seminario sobre Liderazgo Escolar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80463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D1F42C-9E13-42A2-8CAB-DE1234F99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1033"/>
          </a:xfrm>
        </p:spPr>
        <p:txBody>
          <a:bodyPr>
            <a:normAutofit/>
          </a:bodyPr>
          <a:lstStyle/>
          <a:p>
            <a:r>
              <a:rPr lang="es-ES" sz="3200" b="1" dirty="0"/>
              <a:t>Análisis Chile 2015-2022 Educación Básica (&lt;56 años)</a:t>
            </a:r>
            <a:endParaRPr lang="es-CL" sz="3200" b="1" dirty="0"/>
          </a:p>
        </p:txBody>
      </p:sp>
      <p:pic>
        <p:nvPicPr>
          <p:cNvPr id="4" name="image6.png">
            <a:extLst>
              <a:ext uri="{FF2B5EF4-FFF2-40B4-BE49-F238E27FC236}">
                <a16:creationId xmlns:a16="http://schemas.microsoft.com/office/drawing/2014/main" id="{5C859858-70BF-4AAD-9B8F-AE723286E6C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48373" y="966158"/>
            <a:ext cx="5650237" cy="582283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817979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9B8366-AF18-470E-BB9C-8E441C133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/>
              <a:t>Transiciones para &lt;56 años: i) Director/a; </a:t>
            </a:r>
            <a:r>
              <a:rPr lang="es-ES" sz="2800" b="1" dirty="0" err="1"/>
              <a:t>ii</a:t>
            </a:r>
            <a:r>
              <a:rPr lang="es-ES" sz="2800" b="1" dirty="0"/>
              <a:t>) directivo medio (jefe UTP; Inspector general, orientado, subdirector); </a:t>
            </a:r>
            <a:r>
              <a:rPr lang="es-ES" sz="2800" b="1" dirty="0" err="1"/>
              <a:t>iii</a:t>
            </a:r>
            <a:r>
              <a:rPr lang="es-ES" sz="2800" b="1" dirty="0"/>
              <a:t>) profesional medio (planta </a:t>
            </a:r>
            <a:r>
              <a:rPr lang="es-ES" sz="2800" b="1" dirty="0" err="1"/>
              <a:t>Tec</a:t>
            </a:r>
            <a:r>
              <a:rPr lang="es-ES" sz="2800" b="1" dirty="0"/>
              <a:t> </a:t>
            </a:r>
            <a:r>
              <a:rPr lang="es-ES" sz="2800" b="1" dirty="0" err="1"/>
              <a:t>Pedag</a:t>
            </a:r>
            <a:r>
              <a:rPr lang="es-ES" sz="2800" b="1" dirty="0"/>
              <a:t>; otra directiva); </a:t>
            </a:r>
            <a:r>
              <a:rPr lang="es-ES" sz="2800" b="1" dirty="0" err="1"/>
              <a:t>iv</a:t>
            </a:r>
            <a:r>
              <a:rPr lang="es-ES" sz="2800" b="1" dirty="0"/>
              <a:t>) profesor/a; v) fuera del sistema escolar.</a:t>
            </a:r>
            <a:endParaRPr lang="es-CL" sz="28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C634A0-3B52-4097-BC47-8D6D5032E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Método </a:t>
            </a:r>
            <a:r>
              <a:rPr lang="es-ES" dirty="0" err="1"/>
              <a:t>group-based</a:t>
            </a:r>
            <a:r>
              <a:rPr lang="es-ES" dirty="0"/>
              <a:t> multi </a:t>
            </a:r>
            <a:r>
              <a:rPr lang="es-ES" dirty="0" err="1"/>
              <a:t>trajectory</a:t>
            </a:r>
            <a:r>
              <a:rPr lang="es-ES" dirty="0"/>
              <a:t> </a:t>
            </a:r>
            <a:r>
              <a:rPr lang="es-ES" dirty="0" err="1"/>
              <a:t>modeling</a:t>
            </a:r>
            <a:r>
              <a:rPr lang="es-ES" dirty="0"/>
              <a:t> (GBMTM) permite agrupar trayectorias en clúster.</a:t>
            </a:r>
          </a:p>
          <a:p>
            <a:pPr lvl="1"/>
            <a:r>
              <a:rPr lang="es-ES" dirty="0"/>
              <a:t>En Chile 6/10 de los directores/as se mantiene en esa función 7 años después (en Estados Unidos entre 42%-53% &lt;50 años)</a:t>
            </a:r>
          </a:p>
          <a:p>
            <a:pPr lvl="1"/>
            <a:r>
              <a:rPr lang="es-ES" dirty="0"/>
              <a:t>5% deja la función cada año (aunque parece que son más los que están poco tiempo de director/a): 36% no está en esa función en 2022. 7% regresó a la función luego de abandonarla</a:t>
            </a:r>
          </a:p>
          <a:p>
            <a:r>
              <a:rPr lang="es-ES" dirty="0"/>
              <a:t>La mitad de los que no sigue como director/a no está en el sistema escolar y la otra mitad en otra función en las escuelas (en Estados Unidos deja el sistema entre 80%-86%)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37063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8CBD6A-14ED-4749-858F-D4B3C10B8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5036103-91F2-4929-819F-F16E28780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292" y="733245"/>
            <a:ext cx="9816549" cy="588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24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458510-9028-4206-ABE3-E75DFB5B4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8890"/>
          </a:xfrm>
        </p:spPr>
        <p:txBody>
          <a:bodyPr>
            <a:noAutofit/>
          </a:bodyPr>
          <a:lstStyle/>
          <a:p>
            <a:r>
              <a:rPr lang="es-ES" sz="2800" b="1" dirty="0"/>
              <a:t>Relativamente similar % de los que se retiran a los que son profesionales o líderes medio. Pocos vuelven al aula</a:t>
            </a:r>
            <a:endParaRPr lang="es-CL" sz="2800" b="1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76A2C8F-7296-4FFF-A701-CA9217C15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0728" y="947708"/>
            <a:ext cx="9482593" cy="591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5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C71EE-CD2E-4A2B-A36D-1D9A46C65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Factores vinculados a los tipos de trayectorias</a:t>
            </a:r>
            <a:endParaRPr lang="es-CL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340E3F-0FB2-4CA1-AFEF-8A23881CD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/>
              <a:t>Los que abandonan el sistema (Grupo 2): Proviene más de escuelas de mayor NSE, Particulares Pagadas y directores/as algo mayores que el promedio</a:t>
            </a:r>
          </a:p>
          <a:p>
            <a:r>
              <a:rPr lang="es-ES" dirty="0"/>
              <a:t>Atributos personales no relevantes: Trayectorias laborales no son muy diferentes entre directoras y directores, ni tampoco una gran diferencia por edad (entre este grupo de directores/as “jóvenes”.</a:t>
            </a:r>
          </a:p>
          <a:p>
            <a:r>
              <a:rPr lang="es-ES" dirty="0"/>
              <a:t>Características de las escuelas sí son relevantes</a:t>
            </a:r>
            <a:r>
              <a:rPr lang="es-ES" b="1" dirty="0"/>
              <a:t>: Mejor desempeño del establecimiento</a:t>
            </a:r>
            <a:r>
              <a:rPr lang="es-ES" dirty="0"/>
              <a:t>, conlleva mayor retención en la función (13%), menor probabilidad de cambiar a profesor. Pero no respecto de abandonar el sistema escolar!!!</a:t>
            </a:r>
          </a:p>
          <a:p>
            <a:r>
              <a:rPr lang="es-ES" b="1" dirty="0"/>
              <a:t>Mayor NSE de la escuela</a:t>
            </a:r>
            <a:r>
              <a:rPr lang="es-ES" dirty="0"/>
              <a:t>: Menor probabilidad de continuar en el cargo y mayor de desertar del sistema.</a:t>
            </a:r>
          </a:p>
          <a:p>
            <a:r>
              <a:rPr lang="es-ES" b="1" dirty="0"/>
              <a:t>Dependencia de la escuela</a:t>
            </a:r>
            <a:r>
              <a:rPr lang="es-ES" dirty="0"/>
              <a:t>: Continuidad en el cargo es algo mayor en PS (8pp), pero incomparable respecto a la evidencia para Utah (Estados Unidos) , donde entre </a:t>
            </a:r>
            <a:r>
              <a:rPr lang="es-ES" dirty="0" err="1"/>
              <a:t>Charter</a:t>
            </a:r>
            <a:r>
              <a:rPr lang="es-ES" dirty="0"/>
              <a:t> </a:t>
            </a:r>
            <a:r>
              <a:rPr lang="es-ES" dirty="0" err="1"/>
              <a:t>School</a:t>
            </a:r>
            <a:r>
              <a:rPr lang="es-ES" dirty="0"/>
              <a:t> probabilidad de cambiar o desertar es 3 veces que entre las públicas.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29921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0ACBF8-2A91-4B23-A517-608684D17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III. Resultados y Políticas Públicas</a:t>
            </a:r>
            <a:endParaRPr lang="es-CL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C14C9F-B671-47C1-AA4E-56C093A15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/>
              <a:t>Es importante separar las trayectorias de las directoras/es de mayor edad (afectados por las decisiones de jubilación) de los jóvenes y de mediana edad (se mantienen en el sistema educativo y muchos en la función por periodos largos de tiempo)</a:t>
            </a:r>
          </a:p>
          <a:p>
            <a:r>
              <a:rPr lang="es-ES" dirty="0"/>
              <a:t>Es necesario que los directivos (no directoras/es) construyan portafolios de evidencias para postular a asumir el cargo de director/a. </a:t>
            </a:r>
          </a:p>
          <a:p>
            <a:r>
              <a:rPr lang="es-ES" dirty="0"/>
              <a:t>También deben formar parte de estos portafolios los resultados de experiencias en la función de directores/as (No solo asegurar buenos </a:t>
            </a:r>
            <a:r>
              <a:rPr lang="es-ES" dirty="0" err="1"/>
              <a:t>matching</a:t>
            </a:r>
            <a:r>
              <a:rPr lang="es-ES" dirty="0"/>
              <a:t> sino también evitar mantención de directores/as inefectivos).</a:t>
            </a:r>
          </a:p>
          <a:p>
            <a:r>
              <a:rPr lang="es-ES" dirty="0"/>
              <a:t>Carrera directiva es un sistema, debe ir más allá de las directoras/es: no existe una trayectoria única para convertirse en director/a. Muchos directivos medios no se transformarán en directoras/es.</a:t>
            </a:r>
          </a:p>
          <a:p>
            <a:r>
              <a:rPr lang="es-ES" dirty="0"/>
              <a:t>Carrera directiva debe incluir a todos el sistema subvencionado (público y </a:t>
            </a:r>
            <a:r>
              <a:rPr lang="es-ES" dirty="0" err="1"/>
              <a:t>part</a:t>
            </a:r>
            <a:r>
              <a:rPr lang="es-ES" dirty="0"/>
              <a:t>. subvencionado): permite incrementar el efecto positivo para la mayoría de los establecimientos/estudiantes; logra una mejora sistémica, define estándares  e incrementa la integración y fluidez en el conjunto del sistema educativo</a:t>
            </a:r>
          </a:p>
        </p:txBody>
      </p:sp>
    </p:spTree>
    <p:extLst>
      <p:ext uri="{BB962C8B-B14F-4D97-AF65-F5344CB8AC3E}">
        <p14:creationId xmlns:p14="http://schemas.microsoft.com/office/powerpoint/2010/main" val="992599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9D47D-6134-4C41-928E-A2D941411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Contexto</a:t>
            </a:r>
            <a:endParaRPr lang="es-CL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5EC0FD-4134-4037-9D1E-88227BE13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Relevancia de los directivos para activar y sostener procesos de mejoramiento.</a:t>
            </a:r>
          </a:p>
          <a:p>
            <a:r>
              <a:rPr lang="es-ES" dirty="0"/>
              <a:t>Por ende, una alta rotación –especialmente de directivos efectivos- es nocivo para procesos de mejoramiento, mayor en establecimientos vulnerables y de menor desempeño (</a:t>
            </a:r>
            <a:r>
              <a:rPr lang="es-ES" dirty="0" err="1"/>
              <a:t>Beteille</a:t>
            </a:r>
            <a:r>
              <a:rPr lang="es-ES" dirty="0"/>
              <a:t> et al., 2012; Willis, 2016). Institucionalización de las mejoras requieren periodos largos (5-7 años), pero efectividad de directivos se percibe en c/p.</a:t>
            </a:r>
          </a:p>
          <a:p>
            <a:r>
              <a:rPr lang="es-ES" dirty="0"/>
              <a:t>En este contexto, las transiciones/renovaciones de directivos son un factor crítico de la mejora educativa (Bellei et al., 2014; 2015; 2020). </a:t>
            </a:r>
          </a:p>
          <a:p>
            <a:r>
              <a:rPr lang="es-ES" dirty="0"/>
              <a:t>Dificultad de identificar directores/as efectivos en Chile, ADP con relativo logro (Muñoz, 2022). Directores/as poco efectivos afectan desempeño de nuevos establecimientos donde se insertan (Escobar, 2023)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4311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8773A3-4B3E-42C4-95F4-DF20D99B5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I. ¿Quiénes llegan a ser directores/as de educación básica? (en 2020 mirando hacia atrás -2015-)</a:t>
            </a:r>
            <a:endParaRPr lang="es-CL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439099-4290-442E-AD45-E2EFB1B96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603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813EB2-9006-4AE8-9991-C0EAB66D3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Función principal de las directoras/es del 2020 antes de esa fecha? Escaso cambio de dependencia (pérdida de oportunidades y menor eficiencia)</a:t>
            </a:r>
            <a:endParaRPr lang="es-CL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A8118A-DB90-434F-9C87-0364544AA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Poco más de la mitad han sido directoras/es durante todos los años previos (2015-2020). Pero aparecen 4 grupos diferentes: i) Profesores; </a:t>
            </a:r>
            <a:r>
              <a:rPr lang="es-ES" dirty="0" err="1"/>
              <a:t>ii</a:t>
            </a:r>
            <a:r>
              <a:rPr lang="es-ES" dirty="0"/>
              <a:t>) Líderes Medios; </a:t>
            </a:r>
            <a:r>
              <a:rPr lang="es-ES" dirty="0" err="1"/>
              <a:t>iii</a:t>
            </a:r>
            <a:r>
              <a:rPr lang="es-ES" dirty="0"/>
              <a:t>) Profesionales Medios; o </a:t>
            </a:r>
            <a:r>
              <a:rPr lang="es-ES" dirty="0" err="1"/>
              <a:t>iv</a:t>
            </a:r>
            <a:r>
              <a:rPr lang="es-ES" dirty="0"/>
              <a:t>) Provienen desde fuera del sistema (90% son del área de la educación)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701784A-0AA4-4294-8F5E-DC48C807C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912" y="3321170"/>
            <a:ext cx="7263401" cy="317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89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8F59FD-0FC1-4C91-96F7-2335D73F1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¿Qué hacen los que llegan a ser directores/as en Chile? &lt;500 directores/as nuevas cada año</a:t>
            </a:r>
            <a:endParaRPr lang="es-CL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542D59A-3F44-41C0-A7C5-03E5F67D31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1660" y="1621640"/>
            <a:ext cx="7893170" cy="522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49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666107-CDD7-41F5-A097-E5E21CFA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5 </a:t>
            </a:r>
            <a:r>
              <a:rPr lang="es-ES" dirty="0" err="1"/>
              <a:t>clústers</a:t>
            </a:r>
            <a:r>
              <a:rPr lang="es-ES" dirty="0"/>
              <a:t> en las trayectorias (directoras/es de todas las edades): </a:t>
            </a:r>
            <a:r>
              <a:rPr lang="es-ES" sz="2200" dirty="0"/>
              <a:t>No es correcto que existe una secuencia estándar (muchos provienen desde fuera del sistema y otros pasan directamente de profesores de aula</a:t>
            </a:r>
            <a:endParaRPr lang="es-CL" sz="2200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08215DA8-8F89-4BB4-A6F6-34937064E1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8513" y="1778307"/>
            <a:ext cx="6314536" cy="507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75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AFD74B-B753-4362-90F5-E985687DF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Sin diferencias por sexo, pero si por edad!!</a:t>
            </a:r>
            <a:endParaRPr lang="es-CL" b="1" dirty="0"/>
          </a:p>
        </p:txBody>
      </p:sp>
      <p:pic>
        <p:nvPicPr>
          <p:cNvPr id="7" name="Marcador de contenido 3">
            <a:extLst>
              <a:ext uri="{FF2B5EF4-FFF2-40B4-BE49-F238E27FC236}">
                <a16:creationId xmlns:a16="http://schemas.microsoft.com/office/drawing/2014/main" id="{FEBD87B6-03B8-4168-AB13-6AE1315FC93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t="8650" r="51177" b="17522"/>
          <a:stretch/>
        </p:blipFill>
        <p:spPr bwMode="auto">
          <a:xfrm>
            <a:off x="2087592" y="1440611"/>
            <a:ext cx="7056408" cy="51931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3728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E76531-9750-4701-B591-324B6F91A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II. Trayectorias temporales de directoras/es una vez que llegan al cargo (2015) y su evolución hacia 2022. Educación Básica</a:t>
            </a:r>
            <a:endParaRPr lang="es-CL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1FE46C-8917-4216-AC42-6AF7725DB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¿Cómo son las trayectorias laborales después de llegar a ser director en Chile?</a:t>
            </a:r>
          </a:p>
          <a:p>
            <a:r>
              <a:rPr lang="es-ES" dirty="0"/>
              <a:t>¿Cuáles son las características individuales y de las escuelas que conducen a trayectorias diferentes?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84965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B5016A-3CD7-41BB-B453-1B0691C56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evidencia para Estados Unidos (entre directores/as jóvenes)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095192-EE7B-4A06-8F7F-EB5375CF9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 evidencia sobre trayectorias de directoras se concentra en Estados Unidos (15%-25% retiro anual del establecimiento).</a:t>
            </a:r>
          </a:p>
          <a:p>
            <a:pPr lvl="1"/>
            <a:r>
              <a:rPr lang="es-ES" dirty="0"/>
              <a:t>Muy relacionado con edad (jubilación): luego de 10 años 80% de los mayores de 50 abandonaron el sistema escolar, pero &lt;46 años solo 34%</a:t>
            </a:r>
          </a:p>
          <a:p>
            <a:pPr lvl="1"/>
            <a:r>
              <a:rPr lang="es-ES" dirty="0"/>
              <a:t>Mayor rotación de directores entre establecimientos más vulnerables y de menor desempeño.</a:t>
            </a:r>
          </a:p>
          <a:p>
            <a:pPr lvl="1"/>
            <a:r>
              <a:rPr lang="es-ES" dirty="0"/>
              <a:t>Directores menos efectivos tienden a cambiarse más de establecimiento</a:t>
            </a:r>
          </a:p>
          <a:p>
            <a:pPr lvl="1"/>
            <a:r>
              <a:rPr lang="es-ES" dirty="0"/>
              <a:t>Diferencias entre escuelas públicas (cambian de escuela pero siguen siendo directoras) escuelas </a:t>
            </a:r>
            <a:r>
              <a:rPr lang="es-ES" dirty="0" err="1"/>
              <a:t>charter</a:t>
            </a:r>
            <a:r>
              <a:rPr lang="es-ES" dirty="0"/>
              <a:t> (tienden a abandonar más y/o dejar su función)</a:t>
            </a:r>
          </a:p>
          <a:p>
            <a:pPr lvl="1"/>
            <a:r>
              <a:rPr lang="es-ES" dirty="0"/>
              <a:t>25%-50% de los docentes que abandonan el sistema regresan luego de 5 años</a:t>
            </a:r>
          </a:p>
          <a:p>
            <a:pPr lvl="1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84419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1131</Words>
  <Application>Microsoft Office PowerPoint</Application>
  <PresentationFormat>Panorámica</PresentationFormat>
  <Paragraphs>45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Trayectorias de los Directores y Directoras Chilenas de Educación Básica: Aprendizajes para Políticas Públicas. </vt:lpstr>
      <vt:lpstr>Contexto</vt:lpstr>
      <vt:lpstr>I. ¿Quiénes llegan a ser directores/as de educación básica? (en 2020 mirando hacia atrás -2015-)</vt:lpstr>
      <vt:lpstr>Función principal de las directoras/es del 2020 antes de esa fecha? Escaso cambio de dependencia (pérdida de oportunidades y menor eficiencia)</vt:lpstr>
      <vt:lpstr>¿Qué hacen los que llegan a ser directores/as en Chile? &lt;500 directores/as nuevas cada año</vt:lpstr>
      <vt:lpstr>5 clústers en las trayectorias (directoras/es de todas las edades): No es correcto que existe una secuencia estándar (muchos provienen desde fuera del sistema y otros pasan directamente de profesores de aula</vt:lpstr>
      <vt:lpstr>Sin diferencias por sexo, pero si por edad!!</vt:lpstr>
      <vt:lpstr>II. Trayectorias temporales de directoras/es una vez que llegan al cargo (2015) y su evolución hacia 2022. Educación Básica</vt:lpstr>
      <vt:lpstr>La evidencia para Estados Unidos (entre directores/as jóvenes)</vt:lpstr>
      <vt:lpstr>Análisis Chile 2015-2022 Educación Básica (&lt;56 años)</vt:lpstr>
      <vt:lpstr>Transiciones para &lt;56 años: i) Director/a; ii) directivo medio (jefe UTP; Inspector general, orientado, subdirector); iii) profesional medio (planta Tec Pedag; otra directiva); iv) profesor/a; v) fuera del sistema escolar.</vt:lpstr>
      <vt:lpstr>Presentación de PowerPoint</vt:lpstr>
      <vt:lpstr>Relativamente similar % de los que se retiran a los que son profesionales o líderes medio. Pocos vuelven al aula</vt:lpstr>
      <vt:lpstr>Factores vinculados a los tipos de trayectorias</vt:lpstr>
      <vt:lpstr>III. Resultados y Políticas Públicas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Trayectorias de los Directores y Directoras Chilenas de Educación Básica: Aprendizajes para Políticas Públicas. </dc:title>
  <dc:creator>Juan Pablo Valenzuela</dc:creator>
  <cp:lastModifiedBy>Juan Pablo Valenzuela</cp:lastModifiedBy>
  <cp:revision>11</cp:revision>
  <dcterms:created xsi:type="dcterms:W3CDTF">2023-11-14T10:54:42Z</dcterms:created>
  <dcterms:modified xsi:type="dcterms:W3CDTF">2023-11-15T01:00:00Z</dcterms:modified>
</cp:coreProperties>
</file>