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 id="2147483710" r:id="rId2"/>
    <p:sldMasterId id="2147483762" r:id="rId3"/>
    <p:sldMasterId id="2147483768" r:id="rId4"/>
    <p:sldMasterId id="2147483774" r:id="rId5"/>
  </p:sldMasterIdLst>
  <p:notesMasterIdLst>
    <p:notesMasterId r:id="rId24"/>
  </p:notesMasterIdLst>
  <p:sldIdLst>
    <p:sldId id="265" r:id="rId6"/>
    <p:sldId id="266" r:id="rId7"/>
    <p:sldId id="430" r:id="rId8"/>
    <p:sldId id="417" r:id="rId9"/>
    <p:sldId id="422" r:id="rId10"/>
    <p:sldId id="420" r:id="rId11"/>
    <p:sldId id="418" r:id="rId12"/>
    <p:sldId id="424" r:id="rId13"/>
    <p:sldId id="400" r:id="rId14"/>
    <p:sldId id="425" r:id="rId15"/>
    <p:sldId id="423" r:id="rId16"/>
    <p:sldId id="277" r:id="rId17"/>
    <p:sldId id="278" r:id="rId18"/>
    <p:sldId id="426" r:id="rId19"/>
    <p:sldId id="427" r:id="rId20"/>
    <p:sldId id="428" r:id="rId21"/>
    <p:sldId id="429" r:id="rId22"/>
    <p:sldId id="284" r:id="rId23"/>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viera Peña" initials="JP" lastIdx="8" clrIdx="0">
    <p:extLst>
      <p:ext uri="{19B8F6BF-5375-455C-9EA6-DF929625EA0E}">
        <p15:presenceInfo xmlns:p15="http://schemas.microsoft.com/office/powerpoint/2012/main" userId="6907a751559a86a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70762034633939"/>
          <c:y val="0.26806596345268163"/>
          <c:w val="0.41853516913737737"/>
          <c:h val="0.6360944881889764"/>
        </c:manualLayout>
      </c:layout>
      <c:pieChart>
        <c:varyColors val="1"/>
        <c:ser>
          <c:idx val="0"/>
          <c:order val="0"/>
          <c:dPt>
            <c:idx val="0"/>
            <c:bubble3D val="0"/>
            <c:spPr>
              <a:solidFill>
                <a:schemeClr val="accent2"/>
              </a:solidFill>
              <a:ln w="19050">
                <a:solidFill>
                  <a:schemeClr val="lt1"/>
                </a:solidFill>
              </a:ln>
              <a:effectLst/>
            </c:spPr>
            <c:extLst>
              <c:ext xmlns:c16="http://schemas.microsoft.com/office/drawing/2014/chart" uri="{C3380CC4-5D6E-409C-BE32-E72D297353CC}">
                <c16:uniqueId val="{00000001-D01B-4CDF-86A0-D68C874A5DB3}"/>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D01B-4CDF-86A0-D68C874A5DB3}"/>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D01B-4CDF-86A0-D68C874A5DB3}"/>
              </c:ext>
            </c:extLst>
          </c:dPt>
          <c:dPt>
            <c:idx val="3"/>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7-D01B-4CDF-86A0-D68C874A5DB3}"/>
              </c:ext>
            </c:extLst>
          </c:dPt>
          <c:dPt>
            <c:idx val="4"/>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9-D01B-4CDF-86A0-D68C874A5DB3}"/>
              </c:ext>
            </c:extLst>
          </c:dPt>
          <c:dLbls>
            <c:dLbl>
              <c:idx val="0"/>
              <c:layout>
                <c:manualLayout>
                  <c:x val="-3.2221230078199069E-2"/>
                  <c:y val="-0.1001759657347805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01B-4CDF-86A0-D68C874A5DB3}"/>
                </c:ext>
              </c:extLst>
            </c:dLbl>
            <c:dLbl>
              <c:idx val="1"/>
              <c:layout>
                <c:manualLayout>
                  <c:x val="1.8308577349619007E-2"/>
                  <c:y val="-1.425701975932253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01B-4CDF-86A0-D68C874A5DB3}"/>
                </c:ext>
              </c:extLst>
            </c:dLbl>
            <c:dLbl>
              <c:idx val="2"/>
              <c:layout>
                <c:manualLayout>
                  <c:x val="1.4199272127066571E-2"/>
                  <c:y val="6.868324752465500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01B-4CDF-86A0-D68C874A5DB3}"/>
                </c:ext>
              </c:extLst>
            </c:dLbl>
            <c:dLbl>
              <c:idx val="3"/>
              <c:layout>
                <c:manualLayout>
                  <c:x val="-6.0587398642204283E-4"/>
                  <c:y val="9.272916357153469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01B-4CDF-86A0-D68C874A5DB3}"/>
                </c:ext>
              </c:extLst>
            </c:dLbl>
            <c:dLbl>
              <c:idx val="4"/>
              <c:layout>
                <c:manualLayout>
                  <c:x val="7.0902310395558098E-3"/>
                  <c:y val="-7.6541375724260884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D01B-4CDF-86A0-D68C874A5DB3}"/>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s-CL"/>
              </a:p>
            </c:txPr>
            <c:dLblPos val="bestFit"/>
            <c:showLegendKey val="0"/>
            <c:showVal val="0"/>
            <c:showCatName val="1"/>
            <c:showSerName val="0"/>
            <c:showPercent val="1"/>
            <c:showBubbleSize val="0"/>
            <c:showLeaderLines val="0"/>
            <c:extLst>
              <c:ext xmlns:c15="http://schemas.microsoft.com/office/drawing/2012/chart" uri="{CE6537A1-D6FC-4f65-9D91-7224C49458BB}"/>
            </c:extLst>
          </c:dLbls>
          <c:cat>
            <c:strRef>
              <c:f>'[Gráfico en Microsoft Word]Hoja2'!$B$64:$B$68</c:f>
              <c:strCache>
                <c:ptCount val="5"/>
                <c:pt idx="0">
                  <c:v>Benevolencia</c:v>
                </c:pt>
                <c:pt idx="1">
                  <c:v>Honestidad</c:v>
                </c:pt>
                <c:pt idx="2">
                  <c:v>Competencia</c:v>
                </c:pt>
                <c:pt idx="3">
                  <c:v>Apertura</c:v>
                </c:pt>
                <c:pt idx="4">
                  <c:v>Previsibilidad</c:v>
                </c:pt>
              </c:strCache>
            </c:strRef>
          </c:cat>
          <c:val>
            <c:numRef>
              <c:f>'[Gráfico en Microsoft Word]Hoja2'!$C$64:$C$68</c:f>
              <c:numCache>
                <c:formatCode>General</c:formatCode>
                <c:ptCount val="5"/>
                <c:pt idx="0">
                  <c:v>38</c:v>
                </c:pt>
                <c:pt idx="1">
                  <c:v>8</c:v>
                </c:pt>
                <c:pt idx="2">
                  <c:v>39</c:v>
                </c:pt>
                <c:pt idx="3">
                  <c:v>10</c:v>
                </c:pt>
                <c:pt idx="4">
                  <c:v>3</c:v>
                </c:pt>
              </c:numCache>
            </c:numRef>
          </c:val>
          <c:extLst>
            <c:ext xmlns:c16="http://schemas.microsoft.com/office/drawing/2014/chart" uri="{C3380CC4-5D6E-409C-BE32-E72D297353CC}">
              <c16:uniqueId val="{0000000A-D01B-4CDF-86A0-D68C874A5DB3}"/>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sz="1600"/>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E2928D-F4AF-4B5E-9B70-C533AD82ABCF}" type="datetimeFigureOut">
              <a:rPr lang="es-CL" smtClean="0"/>
              <a:t>15-11-2023</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5ABE0-F5E3-45F4-84D9-3088CBEAF6DB}" type="slidenum">
              <a:rPr lang="es-CL" smtClean="0"/>
              <a:t>‹Nº›</a:t>
            </a:fld>
            <a:endParaRPr lang="es-CL"/>
          </a:p>
        </p:txBody>
      </p:sp>
    </p:spTree>
    <p:extLst>
      <p:ext uri="{BB962C8B-B14F-4D97-AF65-F5344CB8AC3E}">
        <p14:creationId xmlns:p14="http://schemas.microsoft.com/office/powerpoint/2010/main" val="1771659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Rol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desempeñado</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por</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los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aspectos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organizacionales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y las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relaciones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sobre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los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procesos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de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enseñanza</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y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aprendizaje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(Darling-Hammond, et al., 2020)</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Aspecto</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clave: La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confianza</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Incidencia</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en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la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mejora</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escolar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(Bryk &amp; Schneider, 2002; Forsyth et al., 2011;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Tschannen</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-Moran, 2014)</a:t>
            </a:r>
          </a:p>
          <a:p>
            <a:endParaRPr lang="es-CL" dirty="0"/>
          </a:p>
        </p:txBody>
      </p:sp>
      <p:sp>
        <p:nvSpPr>
          <p:cNvPr id="4" name="Marcador de número de diapositiva 3"/>
          <p:cNvSpPr>
            <a:spLocks noGrp="1"/>
          </p:cNvSpPr>
          <p:nvPr>
            <p:ph type="sldNum" sz="quarter" idx="5"/>
          </p:nvPr>
        </p:nvSpPr>
        <p:spPr/>
        <p:txBody>
          <a:bodyPr/>
          <a:lstStyle/>
          <a:p>
            <a:fld id="{0EF36CD8-5511-4803-AB12-C896157286C6}" type="slidenum">
              <a:rPr lang="es-CL" smtClean="0"/>
              <a:t>4</a:t>
            </a:fld>
            <a:endParaRPr lang="es-CL"/>
          </a:p>
        </p:txBody>
      </p:sp>
    </p:spTree>
    <p:extLst>
      <p:ext uri="{BB962C8B-B14F-4D97-AF65-F5344CB8AC3E}">
        <p14:creationId xmlns:p14="http://schemas.microsoft.com/office/powerpoint/2010/main" val="1034471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Rol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desempeñado</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por</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los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aspectos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organizacionales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y las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relaciones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sobre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los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procesos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de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enseñanza</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y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aprendizaje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(Darling-Hammond, et al., 2020)</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Aspecto</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clave: La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confianza</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Incidencia</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en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la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mejora</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escolar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(Bryk &amp; Schneider, 2002; Forsyth et al., 2011;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Tschannen</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-Moran, 2014)</a:t>
            </a:r>
          </a:p>
          <a:p>
            <a:endParaRPr lang="es-CL" dirty="0"/>
          </a:p>
        </p:txBody>
      </p:sp>
      <p:sp>
        <p:nvSpPr>
          <p:cNvPr id="4" name="Marcador de número de diapositiva 3"/>
          <p:cNvSpPr>
            <a:spLocks noGrp="1"/>
          </p:cNvSpPr>
          <p:nvPr>
            <p:ph type="sldNum" sz="quarter" idx="5"/>
          </p:nvPr>
        </p:nvSpPr>
        <p:spPr/>
        <p:txBody>
          <a:bodyPr/>
          <a:lstStyle/>
          <a:p>
            <a:fld id="{0EF36CD8-5511-4803-AB12-C896157286C6}" type="slidenum">
              <a:rPr lang="es-CL" smtClean="0"/>
              <a:t>5</a:t>
            </a:fld>
            <a:endParaRPr lang="es-CL"/>
          </a:p>
        </p:txBody>
      </p:sp>
    </p:spTree>
    <p:extLst>
      <p:ext uri="{BB962C8B-B14F-4D97-AF65-F5344CB8AC3E}">
        <p14:creationId xmlns:p14="http://schemas.microsoft.com/office/powerpoint/2010/main" val="565661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3FDDE4F-4DE8-420B-9810-9A8008FD06E2}" type="slidenum">
              <a:rPr lang="es-CL" smtClean="0"/>
              <a:pPr/>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533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3684386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1111749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3858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4200034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type="body" idx="1"/>
          </p:nvPr>
        </p:nvSpPr>
        <p:spPr>
          <a:xfrm>
            <a:off x="293198" y="3106683"/>
            <a:ext cx="11605603" cy="287323"/>
          </a:xfrm>
        </p:spPr>
        <p:txBody>
          <a:bodyPr lIns="0" tIns="0" rIns="0" bIns="0"/>
          <a:lstStyle>
            <a:lvl1pPr>
              <a:defRPr sz="1867" b="0" i="0">
                <a:solidFill>
                  <a:schemeClr val="tx1"/>
                </a:solidFill>
                <a:latin typeface="Lucida Sans Unicode"/>
                <a:cs typeface="Lucida Sans Unicode"/>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1091572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sz="half" idx="2"/>
          </p:nvPr>
        </p:nvSpPr>
        <p:spPr>
          <a:xfrm>
            <a:off x="609600" y="1577340"/>
            <a:ext cx="530352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3088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1970373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460411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6281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3858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505529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type="body" idx="1"/>
          </p:nvPr>
        </p:nvSpPr>
        <p:spPr>
          <a:xfrm>
            <a:off x="293198" y="3106683"/>
            <a:ext cx="11605603" cy="287323"/>
          </a:xfrm>
        </p:spPr>
        <p:txBody>
          <a:bodyPr lIns="0" tIns="0" rIns="0" bIns="0"/>
          <a:lstStyle>
            <a:lvl1pPr>
              <a:defRPr sz="1867" b="0" i="0">
                <a:solidFill>
                  <a:schemeClr val="tx1"/>
                </a:solidFill>
                <a:latin typeface="Lucida Sans Unicode"/>
                <a:cs typeface="Lucida Sans Unicode"/>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248391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sz="half" idx="2"/>
          </p:nvPr>
        </p:nvSpPr>
        <p:spPr>
          <a:xfrm>
            <a:off x="609600" y="1577340"/>
            <a:ext cx="530352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3088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1709953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33612749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3566776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37353591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3858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2031230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type="body" idx="1"/>
          </p:nvPr>
        </p:nvSpPr>
        <p:spPr>
          <a:xfrm>
            <a:off x="293198" y="3106683"/>
            <a:ext cx="11605603" cy="287323"/>
          </a:xfrm>
        </p:spPr>
        <p:txBody>
          <a:bodyPr lIns="0" tIns="0" rIns="0" bIns="0"/>
          <a:lstStyle>
            <a:lvl1pPr>
              <a:defRPr sz="1867" b="0" i="0">
                <a:solidFill>
                  <a:schemeClr val="tx1"/>
                </a:solidFill>
                <a:latin typeface="Lucida Sans Unicode"/>
                <a:cs typeface="Lucida Sans Unicode"/>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6988637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sz="half" idx="2"/>
          </p:nvPr>
        </p:nvSpPr>
        <p:spPr>
          <a:xfrm>
            <a:off x="609600" y="1577340"/>
            <a:ext cx="530352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3088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11838446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292388"/>
          </a:xfrm>
        </p:spPr>
        <p:txBody>
          <a:bodyPr lIns="0" tIns="0" rIns="0" bIns="0"/>
          <a:lstStyle>
            <a:lvl1pPr>
              <a:defRPr sz="19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2690739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23975877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5AC427-608F-4059-BC3D-72B3A391BD2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3D0B2BE1-F092-4EF5-A21C-325132CEED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E9650AD5-3CA0-473F-A0E1-7AC315F49329}"/>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5" name="Marcador de pie de página 4">
            <a:extLst>
              <a:ext uri="{FF2B5EF4-FFF2-40B4-BE49-F238E27FC236}">
                <a16:creationId xmlns:a16="http://schemas.microsoft.com/office/drawing/2014/main" id="{781D87A9-C385-4555-A1D8-646677CD997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444EBB9-BF75-43DF-A9C8-B7EDA9E8809F}"/>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19580872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BA60ED-CA0C-4A8A-9401-03BB96558CB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CD21F81-8C05-44E8-836E-A8FA0955F56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578BF9B-14CB-4524-88EA-60CDBA729BE7}"/>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5" name="Marcador de pie de página 4">
            <a:extLst>
              <a:ext uri="{FF2B5EF4-FFF2-40B4-BE49-F238E27FC236}">
                <a16:creationId xmlns:a16="http://schemas.microsoft.com/office/drawing/2014/main" id="{D1835152-F6DF-4A2F-BE2B-051E883426C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F05B643-0D6C-42D8-A359-083350E94E4A}"/>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33958078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59186-78BE-43F3-92F9-7A10DE9F595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7ECF449-3976-4C96-A577-CB85C31E46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C13B0F2-8EB1-4241-A42E-7A34A9A9E3A1}"/>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5" name="Marcador de pie de página 4">
            <a:extLst>
              <a:ext uri="{FF2B5EF4-FFF2-40B4-BE49-F238E27FC236}">
                <a16:creationId xmlns:a16="http://schemas.microsoft.com/office/drawing/2014/main" id="{DAF5D861-9320-4FEC-82AD-455AE24DF87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87A4538-E48E-4CB8-B5EF-D1670CA0B729}"/>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285230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3FDDE4F-4DE8-420B-9810-9A8008FD06E2}" type="slidenum">
              <a:rPr lang="es-CL" smtClean="0"/>
              <a:pPr/>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96731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28449F-0B0D-4B10-A697-84366DE3A8A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A8E0D82-4B4C-4556-A5A6-A7ECF1F46EE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7B1D77A6-87A6-4A8E-8A6A-ADDDDEB23AA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AC7DA9AD-AB2A-4133-B0D3-1ED8CE2E3FC4}"/>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6" name="Marcador de pie de página 5">
            <a:extLst>
              <a:ext uri="{FF2B5EF4-FFF2-40B4-BE49-F238E27FC236}">
                <a16:creationId xmlns:a16="http://schemas.microsoft.com/office/drawing/2014/main" id="{E5A89CEC-CA8F-4B05-A8E4-289E9C87300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3B74245-21D8-463B-8A0C-4179AC21159A}"/>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37307473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5E3F9F-2DC1-4978-85EB-42D14C88902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0A42903-5C28-4967-96B8-6725E670B2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2C906EF-C97B-42E0-8F1C-6CCDD0612B2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2BF61E8E-8872-4C7B-A0E6-7B71C955F8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E013AD8-0566-4D69-97D1-E9144F33E7C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B6E1C37-5855-4894-881F-033A53B912C8}"/>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8" name="Marcador de pie de página 7">
            <a:extLst>
              <a:ext uri="{FF2B5EF4-FFF2-40B4-BE49-F238E27FC236}">
                <a16:creationId xmlns:a16="http://schemas.microsoft.com/office/drawing/2014/main" id="{4E952AAD-8839-48E8-AA0A-CAB45C519F72}"/>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0A2CB9F4-028D-468C-B624-140CA0C9255B}"/>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14422311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8D5C77-9B50-4C44-A49C-ECE48FAF3AF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10564F0B-30DE-4CCA-9EE5-49ADC3C5C0AD}"/>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4" name="Marcador de pie de página 3">
            <a:extLst>
              <a:ext uri="{FF2B5EF4-FFF2-40B4-BE49-F238E27FC236}">
                <a16:creationId xmlns:a16="http://schemas.microsoft.com/office/drawing/2014/main" id="{7749C869-1CDA-49D8-B731-4D66E4A006A7}"/>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36A24B7-ADC8-48E2-B7A6-736C5B46FDB1}"/>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18907521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3B57EEE-6306-4634-8B3E-93E253B86162}"/>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3" name="Marcador de pie de página 2">
            <a:extLst>
              <a:ext uri="{FF2B5EF4-FFF2-40B4-BE49-F238E27FC236}">
                <a16:creationId xmlns:a16="http://schemas.microsoft.com/office/drawing/2014/main" id="{E291CE3F-2AB8-4654-991E-86FBB5759EA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2EA8C846-0490-48BE-940E-FE1A31689010}"/>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21397328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9783CF-8AA1-4784-A602-D0D30D262B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853D1AE-FA9D-4181-A292-A908B69CA6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60541249-87DA-459A-9A08-0EAC73C0E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3D03263-6F04-4B20-BE47-D12EC549EE07}"/>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6" name="Marcador de pie de página 5">
            <a:extLst>
              <a:ext uri="{FF2B5EF4-FFF2-40B4-BE49-F238E27FC236}">
                <a16:creationId xmlns:a16="http://schemas.microsoft.com/office/drawing/2014/main" id="{04B60C02-336A-4A6D-ACD8-9BCA0F662D0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73C534C-C750-436B-91BA-4E24CEA3FF3C}"/>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31051328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0BB07C-F444-46DE-9010-986055D074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77113DCF-5D7F-4884-ADF4-C365CBB98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0BA762B7-7411-44BE-BC23-1F3C20A631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7329BDB-3521-4CA9-9622-DBA648CC151A}"/>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6" name="Marcador de pie de página 5">
            <a:extLst>
              <a:ext uri="{FF2B5EF4-FFF2-40B4-BE49-F238E27FC236}">
                <a16:creationId xmlns:a16="http://schemas.microsoft.com/office/drawing/2014/main" id="{822FEF2B-CC25-448E-8A90-38408FB8011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508EB64-9911-490F-BED5-CDF1F85EE5C0}"/>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7598954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02E536-16AD-416F-9C1A-1DC8E76AF42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1601247-3404-47AD-84B5-4DACC37CE3F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1468F65-61AC-4912-B75E-2E4EC11BC5F6}"/>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5" name="Marcador de pie de página 4">
            <a:extLst>
              <a:ext uri="{FF2B5EF4-FFF2-40B4-BE49-F238E27FC236}">
                <a16:creationId xmlns:a16="http://schemas.microsoft.com/office/drawing/2014/main" id="{54798BFC-2045-41CC-B592-FC1499A9E02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2A92738-1B57-4E3C-966A-4B6427E1B8C0}"/>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35987265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840D752-733E-4143-9C87-5BDB27D4074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D00EFB1-7683-43DD-9571-1FCE6D5EED3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A94263A-0CDF-4129-B2E4-508BBEA697A0}"/>
              </a:ext>
            </a:extLst>
          </p:cNvPr>
          <p:cNvSpPr>
            <a:spLocks noGrp="1"/>
          </p:cNvSpPr>
          <p:nvPr>
            <p:ph type="dt" sz="half" idx="10"/>
          </p:nvPr>
        </p:nvSpPr>
        <p:spPr/>
        <p:txBody>
          <a:bodyPr/>
          <a:lstStyle/>
          <a:p>
            <a:fld id="{D4C1F292-BD5B-412E-B033-4B931861991C}" type="datetimeFigureOut">
              <a:rPr lang="es-CL" smtClean="0"/>
              <a:t>15-11-2023</a:t>
            </a:fld>
            <a:endParaRPr lang="es-CL"/>
          </a:p>
        </p:txBody>
      </p:sp>
      <p:sp>
        <p:nvSpPr>
          <p:cNvPr id="5" name="Marcador de pie de página 4">
            <a:extLst>
              <a:ext uri="{FF2B5EF4-FFF2-40B4-BE49-F238E27FC236}">
                <a16:creationId xmlns:a16="http://schemas.microsoft.com/office/drawing/2014/main" id="{AC5898BF-B66F-49D3-8BC4-C71056A5CEF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43B23DD-149A-492F-9781-E639C5DD8475}"/>
              </a:ext>
            </a:extLst>
          </p:cNvPr>
          <p:cNvSpPr>
            <a:spLocks noGrp="1"/>
          </p:cNvSpPr>
          <p:nvPr>
            <p:ph type="sldNum" sz="quarter" idx="12"/>
          </p:nvPr>
        </p:nvSpPr>
        <p:spPr/>
        <p:txBody>
          <a:bodyPr/>
          <a:lstStyle/>
          <a:p>
            <a:fld id="{6025DDAC-5363-4AFF-A467-765AE15D791B}" type="slidenum">
              <a:rPr lang="es-CL" smtClean="0"/>
              <a:t>‹Nº›</a:t>
            </a:fld>
            <a:endParaRPr lang="es-CL"/>
          </a:p>
        </p:txBody>
      </p:sp>
    </p:spTree>
    <p:extLst>
      <p:ext uri="{BB962C8B-B14F-4D97-AF65-F5344CB8AC3E}">
        <p14:creationId xmlns:p14="http://schemas.microsoft.com/office/powerpoint/2010/main" val="3021606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Titulo fondo blanco">
    <p:spTree>
      <p:nvGrpSpPr>
        <p:cNvPr id="1" name=""/>
        <p:cNvGrpSpPr/>
        <p:nvPr/>
      </p:nvGrpSpPr>
      <p:grpSpPr>
        <a:xfrm>
          <a:off x="0" y="0"/>
          <a:ext cx="0" cy="0"/>
          <a:chOff x="0" y="0"/>
          <a:chExt cx="0" cy="0"/>
        </a:xfrm>
      </p:grpSpPr>
      <p:sp>
        <p:nvSpPr>
          <p:cNvPr id="11" name="1 Título"/>
          <p:cNvSpPr txBox="1">
            <a:spLocks/>
          </p:cNvSpPr>
          <p:nvPr/>
        </p:nvSpPr>
        <p:spPr>
          <a:xfrm>
            <a:off x="719403" y="908720"/>
            <a:ext cx="10753195" cy="3600400"/>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a:solidFill>
                  <a:schemeClr val="tx1"/>
                </a:solidFill>
                <a:latin typeface="+mj-lt"/>
                <a:ea typeface="+mj-ea"/>
                <a:cs typeface="+mj-cs"/>
              </a:defRPr>
            </a:lvl1pPr>
          </a:lstStyle>
          <a:p>
            <a:r>
              <a:rPr lang="es-ES" sz="5400" dirty="0">
                <a:solidFill>
                  <a:schemeClr val="tx1"/>
                </a:solidFill>
              </a:rPr>
              <a:t>HAGA CLIC PARA MODIFICAR EL ESTILO DE TÍTULO DEL PATRÓN</a:t>
            </a:r>
            <a:endParaRPr lang="es-CL" sz="5400" dirty="0">
              <a:solidFill>
                <a:schemeClr val="tx1"/>
              </a:solidFill>
            </a:endParaRPr>
          </a:p>
        </p:txBody>
      </p:sp>
    </p:spTree>
    <p:extLst>
      <p:ext uri="{BB962C8B-B14F-4D97-AF65-F5344CB8AC3E}">
        <p14:creationId xmlns:p14="http://schemas.microsoft.com/office/powerpoint/2010/main" val="489327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1880985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117750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300922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L"/>
          </a:p>
        </p:txBody>
      </p:sp>
      <p:sp>
        <p:nvSpPr>
          <p:cNvPr id="9" name="Slide Number Placeholder 8"/>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137358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A58CA7B-20CB-4881-B48D-80B51A020DF3}" type="datetimeFigureOut">
              <a:rPr lang="es-CL" smtClean="0"/>
              <a:pPr/>
              <a:t>15-11-2023</a:t>
            </a:fld>
            <a:endParaRPr lang="es-C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L">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FDDE4F-4DE8-420B-9810-9A8008FD06E2}" type="slidenum">
              <a:rPr lang="es-CL" smtClean="0">
                <a:solidFill>
                  <a:srgbClr val="637052"/>
                </a:solidFill>
              </a:rPr>
              <a:pPr/>
              <a:t>‹Nº›</a:t>
            </a:fld>
            <a:endParaRPr lang="es-CL">
              <a:solidFill>
                <a:srgbClr val="637052"/>
              </a:solidFill>
            </a:endParaRPr>
          </a:p>
        </p:txBody>
      </p:sp>
    </p:spTree>
    <p:extLst>
      <p:ext uri="{BB962C8B-B14F-4D97-AF65-F5344CB8AC3E}">
        <p14:creationId xmlns:p14="http://schemas.microsoft.com/office/powerpoint/2010/main" val="189992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A58CA7B-20CB-4881-B48D-80B51A020DF3}" type="datetimeFigureOut">
              <a:rPr lang="es-CL" smtClean="0"/>
              <a:pPr/>
              <a:t>15-11-2023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3FDDE4F-4DE8-420B-9810-9A8008FD06E2}" type="slidenum">
              <a:rPr lang="es-CL" smtClean="0"/>
              <a:pPr/>
              <a:t>‹Nº›</a:t>
            </a:fld>
            <a:endParaRPr lang="es-CL"/>
          </a:p>
        </p:txBody>
      </p:sp>
    </p:spTree>
    <p:extLst>
      <p:ext uri="{BB962C8B-B14F-4D97-AF65-F5344CB8AC3E}">
        <p14:creationId xmlns:p14="http://schemas.microsoft.com/office/powerpoint/2010/main" val="233933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3.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4.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A58CA7B-20CB-4881-B48D-80B51A020DF3}" type="datetimeFigureOut">
              <a:rPr lang="es-CL" smtClean="0"/>
              <a:pPr/>
              <a:t>15-11-2023</a:t>
            </a:fld>
            <a:endParaRPr lang="es-C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FDDE4F-4DE8-420B-9810-9A8008FD06E2}" type="slidenum">
              <a:rPr lang="es-CL" smtClean="0"/>
              <a:pPr/>
              <a:t>‹Nº›</a:t>
            </a:fld>
            <a:endParaRPr lang="es-C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256195"/>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438582"/>
          </a:xfrm>
          <a:prstGeom prst="rect">
            <a:avLst/>
          </a:prstGeom>
        </p:spPr>
        <p:txBody>
          <a:bodyPr wrap="square" lIns="0" tIns="0" rIns="0" bIns="0">
            <a:spAutoFit/>
          </a:bodyPr>
          <a:lstStyle>
            <a:lvl1pPr>
              <a:defRPr sz="2850" b="0" i="0">
                <a:solidFill>
                  <a:schemeClr val="bg1"/>
                </a:solidFill>
                <a:latin typeface="Verdana"/>
                <a:cs typeface="Verdana"/>
              </a:defRPr>
            </a:lvl1pPr>
          </a:lstStyle>
          <a:p>
            <a:endParaRPr/>
          </a:p>
        </p:txBody>
      </p:sp>
      <p:sp>
        <p:nvSpPr>
          <p:cNvPr id="3" name="Holder 3"/>
          <p:cNvSpPr>
            <a:spLocks noGrp="1"/>
          </p:cNvSpPr>
          <p:nvPr>
            <p:ph type="body" idx="1"/>
          </p:nvPr>
        </p:nvSpPr>
        <p:spPr>
          <a:xfrm>
            <a:off x="293198" y="3106683"/>
            <a:ext cx="11605603" cy="430887"/>
          </a:xfrm>
          <a:prstGeom prst="rect">
            <a:avLst/>
          </a:prstGeom>
        </p:spPr>
        <p:txBody>
          <a:bodyPr wrap="square" lIns="0" tIns="0" rIns="0" bIns="0">
            <a:spAutoFit/>
          </a:bodyPr>
          <a:lstStyle>
            <a:lvl1pPr>
              <a:defRPr sz="2800" b="0" i="0">
                <a:solidFill>
                  <a:schemeClr val="tx1"/>
                </a:solidFill>
                <a:latin typeface="Lucida Sans Unicode"/>
                <a:cs typeface="Lucida Sans Unicode"/>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a:xfrm>
            <a:off x="8778241"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234081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Lst>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438582"/>
          </a:xfrm>
          <a:prstGeom prst="rect">
            <a:avLst/>
          </a:prstGeom>
        </p:spPr>
        <p:txBody>
          <a:bodyPr wrap="square" lIns="0" tIns="0" rIns="0" bIns="0">
            <a:spAutoFit/>
          </a:bodyPr>
          <a:lstStyle>
            <a:lvl1pPr>
              <a:defRPr sz="2850" b="0" i="0">
                <a:solidFill>
                  <a:schemeClr val="bg1"/>
                </a:solidFill>
                <a:latin typeface="Verdana"/>
                <a:cs typeface="Verdana"/>
              </a:defRPr>
            </a:lvl1pPr>
          </a:lstStyle>
          <a:p>
            <a:endParaRPr/>
          </a:p>
        </p:txBody>
      </p:sp>
      <p:sp>
        <p:nvSpPr>
          <p:cNvPr id="3" name="Holder 3"/>
          <p:cNvSpPr>
            <a:spLocks noGrp="1"/>
          </p:cNvSpPr>
          <p:nvPr>
            <p:ph type="body" idx="1"/>
          </p:nvPr>
        </p:nvSpPr>
        <p:spPr>
          <a:xfrm>
            <a:off x="293198" y="3106683"/>
            <a:ext cx="11605603" cy="430887"/>
          </a:xfrm>
          <a:prstGeom prst="rect">
            <a:avLst/>
          </a:prstGeom>
        </p:spPr>
        <p:txBody>
          <a:bodyPr wrap="square" lIns="0" tIns="0" rIns="0" bIns="0">
            <a:spAutoFit/>
          </a:bodyPr>
          <a:lstStyle>
            <a:lvl1pPr>
              <a:defRPr sz="2800" b="0" i="0">
                <a:solidFill>
                  <a:schemeClr val="tx1"/>
                </a:solidFill>
                <a:latin typeface="Lucida Sans Unicode"/>
                <a:cs typeface="Lucida Sans Unicode"/>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a:xfrm>
            <a:off x="8778241"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43695429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Lst>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87491" y="143528"/>
            <a:ext cx="11017019" cy="438582"/>
          </a:xfrm>
          <a:prstGeom prst="rect">
            <a:avLst/>
          </a:prstGeom>
        </p:spPr>
        <p:txBody>
          <a:bodyPr wrap="square" lIns="0" tIns="0" rIns="0" bIns="0">
            <a:spAutoFit/>
          </a:bodyPr>
          <a:lstStyle>
            <a:lvl1pPr>
              <a:defRPr sz="2850" b="0" i="0">
                <a:solidFill>
                  <a:schemeClr val="bg1"/>
                </a:solidFill>
                <a:latin typeface="Verdana"/>
                <a:cs typeface="Verdana"/>
              </a:defRPr>
            </a:lvl1pPr>
          </a:lstStyle>
          <a:p>
            <a:endParaRPr/>
          </a:p>
        </p:txBody>
      </p:sp>
      <p:sp>
        <p:nvSpPr>
          <p:cNvPr id="3" name="Holder 3"/>
          <p:cNvSpPr>
            <a:spLocks noGrp="1"/>
          </p:cNvSpPr>
          <p:nvPr>
            <p:ph type="body" idx="1"/>
          </p:nvPr>
        </p:nvSpPr>
        <p:spPr>
          <a:xfrm>
            <a:off x="293198" y="3106683"/>
            <a:ext cx="11605603" cy="430887"/>
          </a:xfrm>
          <a:prstGeom prst="rect">
            <a:avLst/>
          </a:prstGeom>
        </p:spPr>
        <p:txBody>
          <a:bodyPr wrap="square" lIns="0" tIns="0" rIns="0" bIns="0">
            <a:spAutoFit/>
          </a:bodyPr>
          <a:lstStyle>
            <a:lvl1pPr>
              <a:defRPr sz="2800" b="0" i="0">
                <a:solidFill>
                  <a:schemeClr val="tx1"/>
                </a:solidFill>
                <a:latin typeface="Lucida Sans Unicode"/>
                <a:cs typeface="Lucida Sans Unicode"/>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11/15/2023</a:t>
            </a:fld>
            <a:endParaRPr lang="en-US">
              <a:solidFill>
                <a:prstClr val="black">
                  <a:tint val="75000"/>
                </a:prstClr>
              </a:solidFill>
            </a:endParaRPr>
          </a:p>
        </p:txBody>
      </p:sp>
      <p:sp>
        <p:nvSpPr>
          <p:cNvPr id="6" name="Holder 6"/>
          <p:cNvSpPr>
            <a:spLocks noGrp="1"/>
          </p:cNvSpPr>
          <p:nvPr>
            <p:ph type="sldNum" sz="quarter" idx="7"/>
          </p:nvPr>
        </p:nvSpPr>
        <p:spPr>
          <a:xfrm>
            <a:off x="8778241"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‹Nº›</a:t>
            </a:fld>
            <a:endParaRPr>
              <a:solidFill>
                <a:prstClr val="black">
                  <a:tint val="75000"/>
                </a:prstClr>
              </a:solidFill>
            </a:endParaRPr>
          </a:p>
        </p:txBody>
      </p:sp>
    </p:spTree>
    <p:extLst>
      <p:ext uri="{BB962C8B-B14F-4D97-AF65-F5344CB8AC3E}">
        <p14:creationId xmlns:p14="http://schemas.microsoft.com/office/powerpoint/2010/main" val="68734282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Lst>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3A9069F-9C9E-4E42-BD5B-B982660789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E77B64D-8A34-4095-A342-1E61CC6540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8A6F598-7E56-40CF-A147-CFB5D1D799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1F292-BD5B-412E-B033-4B931861991C}" type="datetimeFigureOut">
              <a:rPr lang="es-CL" smtClean="0"/>
              <a:t>15-11-2023</a:t>
            </a:fld>
            <a:endParaRPr lang="es-CL"/>
          </a:p>
        </p:txBody>
      </p:sp>
      <p:sp>
        <p:nvSpPr>
          <p:cNvPr id="5" name="Marcador de pie de página 4">
            <a:extLst>
              <a:ext uri="{FF2B5EF4-FFF2-40B4-BE49-F238E27FC236}">
                <a16:creationId xmlns:a16="http://schemas.microsoft.com/office/drawing/2014/main" id="{8F531EB4-EE73-47C5-867D-762F6198D4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5B5C615-1BA9-4F16-9AE3-307D26F878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5DDAC-5363-4AFF-A467-765AE15D791B}" type="slidenum">
              <a:rPr lang="es-CL" smtClean="0"/>
              <a:t>‹Nº›</a:t>
            </a:fld>
            <a:endParaRPr lang="es-CL"/>
          </a:p>
        </p:txBody>
      </p:sp>
    </p:spTree>
    <p:extLst>
      <p:ext uri="{BB962C8B-B14F-4D97-AF65-F5344CB8AC3E}">
        <p14:creationId xmlns:p14="http://schemas.microsoft.com/office/powerpoint/2010/main" val="493017364"/>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txBox="1"/>
          <p:nvPr/>
        </p:nvSpPr>
        <p:spPr>
          <a:xfrm>
            <a:off x="2453152" y="6508656"/>
            <a:ext cx="2630235" cy="244448"/>
          </a:xfrm>
          <a:prstGeom prst="rect">
            <a:avLst/>
          </a:prstGeom>
        </p:spPr>
        <p:txBody>
          <a:bodyPr vert="horz" wrap="square" lIns="0" tIns="8467" rIns="0" bIns="0" rtlCol="0">
            <a:spAutoFit/>
          </a:bodyPr>
          <a:lstStyle/>
          <a:p>
            <a:pPr marL="8467">
              <a:spcBef>
                <a:spcPts val="67"/>
              </a:spcBef>
            </a:pPr>
            <a:r>
              <a:rPr lang="es-CL" sz="1533" b="1" spc="-90" dirty="0">
                <a:solidFill>
                  <a:prstClr val="black"/>
                </a:solidFill>
                <a:latin typeface="Tahoma"/>
                <a:cs typeface="Tahoma"/>
              </a:rPr>
              <a:t>14 de noviembre de </a:t>
            </a:r>
            <a:r>
              <a:rPr sz="1533" b="1" spc="-90" dirty="0">
                <a:solidFill>
                  <a:prstClr val="black"/>
                </a:solidFill>
                <a:latin typeface="Tahoma"/>
                <a:cs typeface="Tahoma"/>
              </a:rPr>
              <a:t>20</a:t>
            </a:r>
            <a:r>
              <a:rPr lang="es-CL" sz="1533" b="1" spc="-90" dirty="0">
                <a:solidFill>
                  <a:prstClr val="black"/>
                </a:solidFill>
                <a:latin typeface="Tahoma"/>
                <a:cs typeface="Tahoma"/>
              </a:rPr>
              <a:t>23</a:t>
            </a:r>
            <a:endParaRPr sz="1533" dirty="0">
              <a:solidFill>
                <a:prstClr val="black"/>
              </a:solidFill>
              <a:latin typeface="Tahoma"/>
              <a:cs typeface="Tahoma"/>
            </a:endParaRP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6867" y="0"/>
            <a:ext cx="5935133" cy="6858000"/>
          </a:xfrm>
          <a:prstGeom prst="rect">
            <a:avLst/>
          </a:prstGeom>
        </p:spPr>
      </p:pic>
      <p:sp>
        <p:nvSpPr>
          <p:cNvPr id="7" name="CuadroTexto 6">
            <a:extLst>
              <a:ext uri="{FF2B5EF4-FFF2-40B4-BE49-F238E27FC236}">
                <a16:creationId xmlns:a16="http://schemas.microsoft.com/office/drawing/2014/main" id="{1B6F4A1B-284B-2872-23AB-EFC6B21DDF08}"/>
              </a:ext>
            </a:extLst>
          </p:cNvPr>
          <p:cNvSpPr txBox="1"/>
          <p:nvPr/>
        </p:nvSpPr>
        <p:spPr>
          <a:xfrm>
            <a:off x="176270" y="4761199"/>
            <a:ext cx="6167120" cy="646331"/>
          </a:xfrm>
          <a:prstGeom prst="rect">
            <a:avLst/>
          </a:prstGeom>
          <a:noFill/>
        </p:spPr>
        <p:txBody>
          <a:bodyPr wrap="square">
            <a:spAutoFit/>
          </a:bodyPr>
          <a:lstStyle/>
          <a:p>
            <a:pPr algn="ctr"/>
            <a:r>
              <a:rPr kumimoji="0" lang="es-CL" sz="1800" u="none" strike="noStrike" kern="1200" cap="none" spc="0" normalizeH="0" baseline="0" noProof="0" dirty="0">
                <a:ln>
                  <a:noFill/>
                </a:ln>
                <a:solidFill>
                  <a:prstClr val="black"/>
                </a:solidFill>
                <a:effectLst/>
                <a:uLnTx/>
                <a:uFillTx/>
                <a:latin typeface="Calibri"/>
                <a:ea typeface="+mn-ea"/>
                <a:cs typeface="+mn-cs"/>
              </a:rPr>
              <a:t>José Weinstein y Javiera Peña</a:t>
            </a:r>
          </a:p>
          <a:p>
            <a:pPr algn="ctr"/>
            <a:r>
              <a:rPr lang="es-CL" dirty="0">
                <a:solidFill>
                  <a:prstClr val="black"/>
                </a:solidFill>
                <a:latin typeface="Calibri"/>
              </a:rPr>
              <a:t>Universidad Diego Portales</a:t>
            </a:r>
            <a:endParaRPr lang="es-CL" dirty="0"/>
          </a:p>
        </p:txBody>
      </p:sp>
      <p:sp>
        <p:nvSpPr>
          <p:cNvPr id="4" name="CuadroTexto 3">
            <a:extLst>
              <a:ext uri="{FF2B5EF4-FFF2-40B4-BE49-F238E27FC236}">
                <a16:creationId xmlns:a16="http://schemas.microsoft.com/office/drawing/2014/main" id="{4D5711BD-AC9C-ED08-A3C7-6BAF0312C5B1}"/>
              </a:ext>
            </a:extLst>
          </p:cNvPr>
          <p:cNvSpPr txBox="1"/>
          <p:nvPr/>
        </p:nvSpPr>
        <p:spPr>
          <a:xfrm>
            <a:off x="84830" y="1797784"/>
            <a:ext cx="6096000" cy="1938992"/>
          </a:xfrm>
          <a:prstGeom prst="rect">
            <a:avLst/>
          </a:prstGeom>
          <a:noFill/>
        </p:spPr>
        <p:txBody>
          <a:bodyPr wrap="square">
            <a:spAutoFit/>
          </a:bodyPr>
          <a:lstStyle/>
          <a:p>
            <a:pPr algn="ctr"/>
            <a:r>
              <a:rPr lang="es-MX" sz="2000" b="1" dirty="0">
                <a:solidFill>
                  <a:schemeClr val="accent6">
                    <a:lumMod val="75000"/>
                  </a:schemeClr>
                </a:solidFill>
              </a:rPr>
              <a:t>¿CÓMO EL LIDERAZGO NEGATIVO DE LOS DIRECTIVOS  INCIDE EN LA PÉRDIDA DE CONFIANZA RELACIONAL DE PARTE DE LOS DOCENTES?</a:t>
            </a:r>
          </a:p>
          <a:p>
            <a:pPr algn="ctr"/>
            <a:endParaRPr lang="es-MX" sz="2000" b="1" dirty="0">
              <a:solidFill>
                <a:schemeClr val="accent6">
                  <a:lumMod val="75000"/>
                </a:schemeClr>
              </a:solidFill>
            </a:endParaRPr>
          </a:p>
          <a:p>
            <a:pPr algn="ctr"/>
            <a:r>
              <a:rPr lang="es-MX" sz="2000" b="1" i="1" dirty="0">
                <a:solidFill>
                  <a:schemeClr val="accent6">
                    <a:lumMod val="75000"/>
                  </a:schemeClr>
                </a:solidFill>
              </a:rPr>
              <a:t>UN ANÁLISIS DE INCIDENTES CRÍTICOS EN ESCUELAS Y LICEOS</a:t>
            </a:r>
            <a:endParaRPr lang="es-CL" sz="2000" b="1" i="1" dirty="0">
              <a:solidFill>
                <a:schemeClr val="accent6">
                  <a:lumMod val="75000"/>
                </a:schemeClr>
              </a:solidFill>
            </a:endParaRPr>
          </a:p>
        </p:txBody>
      </p:sp>
    </p:spTree>
    <p:extLst>
      <p:ext uri="{BB962C8B-B14F-4D97-AF65-F5344CB8AC3E}">
        <p14:creationId xmlns:p14="http://schemas.microsoft.com/office/powerpoint/2010/main" val="200309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CuadroTexto 3">
            <a:extLst>
              <a:ext uri="{FF2B5EF4-FFF2-40B4-BE49-F238E27FC236}">
                <a16:creationId xmlns:a16="http://schemas.microsoft.com/office/drawing/2014/main" id="{BFD4722A-CA86-DACC-6F7B-54E62CD1C840}"/>
              </a:ext>
            </a:extLst>
          </p:cNvPr>
          <p:cNvSpPr txBox="1"/>
          <p:nvPr/>
        </p:nvSpPr>
        <p:spPr>
          <a:xfrm>
            <a:off x="5126418" y="223520"/>
            <a:ext cx="6224335" cy="6095999"/>
          </a:xfrm>
          <a:prstGeom prst="rect">
            <a:avLst/>
          </a:prstGeom>
        </p:spPr>
        <p:txBody>
          <a:bodyPr vert="horz" lIns="91440" tIns="45720" rIns="91440" bIns="45720" rtlCol="0" anchor="ctr">
            <a:normAutofit/>
          </a:bodyPr>
          <a:lstStyle/>
          <a:p>
            <a:pPr marL="0" marR="0" lvl="0" indent="-228600" algn="just"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Una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característica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común</a:t>
            </a:r>
            <a:r>
              <a:rPr kumimoji="0" lang="en-US" sz="1900" b="0" i="0" u="none" strike="noStrike" kern="1200" cap="none" spc="0" normalizeH="0" baseline="0" noProof="0" dirty="0">
                <a:ln>
                  <a:noFill/>
                </a:ln>
                <a:solidFill>
                  <a:prstClr val="black"/>
                </a:solidFill>
                <a:effectLst/>
                <a:uLnTx/>
                <a:uFillTx/>
                <a:latin typeface="Calibri"/>
                <a:ea typeface="+mn-ea"/>
                <a:cs typeface="+mn-cs"/>
              </a:rPr>
              <a:t> entre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los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incidentes</a:t>
            </a:r>
            <a:r>
              <a:rPr kumimoji="0" lang="en-US" sz="1900" b="0" i="0" u="none" strike="noStrike" kern="1200" cap="none" spc="0" normalizeH="0" baseline="0" noProof="0" dirty="0">
                <a:ln>
                  <a:noFill/>
                </a:ln>
                <a:solidFill>
                  <a:prstClr val="black"/>
                </a:solidFill>
                <a:effectLst/>
                <a:uLnTx/>
                <a:uFillTx/>
                <a:latin typeface="Calibri"/>
                <a:ea typeface="+mn-ea"/>
                <a:cs typeface="+mn-cs"/>
              </a:rPr>
              <a:t> es que,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en</a:t>
            </a:r>
            <a:r>
              <a:rPr kumimoji="0" lang="en-US" sz="1900" b="0" i="0" u="none" strike="noStrike" kern="1200" cap="none" spc="0" normalizeH="0" baseline="0" noProof="0" dirty="0">
                <a:ln>
                  <a:noFill/>
                </a:ln>
                <a:solidFill>
                  <a:prstClr val="black"/>
                </a:solidFill>
                <a:effectLst/>
                <a:uLnTx/>
                <a:uFillTx/>
                <a:latin typeface="Calibri"/>
                <a:ea typeface="+mn-ea"/>
                <a:cs typeface="+mn-cs"/>
              </a:rPr>
              <a:t> general,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fueron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relatos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extensos</a:t>
            </a:r>
            <a:r>
              <a:rPr kumimoji="0" lang="en-US" sz="1900" b="0" i="0" u="none" strike="noStrike" kern="1200" cap="none" spc="0" normalizeH="0" baseline="0" noProof="0" dirty="0">
                <a:ln>
                  <a:noFill/>
                </a:ln>
                <a:solidFill>
                  <a:prstClr val="black"/>
                </a:solidFill>
                <a:effectLst/>
                <a:uLnTx/>
                <a:uFillTx/>
                <a:latin typeface="Calibri"/>
                <a:ea typeface="+mn-ea"/>
                <a:cs typeface="+mn-cs"/>
              </a:rPr>
              <a:t> y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detallados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respecto</a:t>
            </a:r>
            <a:r>
              <a:rPr kumimoji="0" lang="en-US" sz="1900" b="0" i="0" u="none" strike="noStrike" kern="1200" cap="none" spc="0" normalizeH="0" baseline="0" noProof="0" dirty="0">
                <a:ln>
                  <a:noFill/>
                </a:ln>
                <a:solidFill>
                  <a:prstClr val="black"/>
                </a:solidFill>
                <a:effectLst/>
                <a:uLnTx/>
                <a:uFillTx/>
                <a:latin typeface="Calibri"/>
                <a:ea typeface="+mn-ea"/>
                <a:cs typeface="+mn-cs"/>
              </a:rPr>
              <a:t> 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situaciones</a:t>
            </a:r>
            <a:r>
              <a:rPr kumimoji="0" lang="en-US" sz="1900" b="0" i="0" u="none" strike="noStrike" kern="1200" cap="none" spc="0" normalizeH="0" baseline="0" noProof="0" dirty="0">
                <a:ln>
                  <a:noFill/>
                </a:ln>
                <a:solidFill>
                  <a:prstClr val="black"/>
                </a:solidFill>
                <a:effectLst/>
                <a:uLnTx/>
                <a:uFillTx/>
                <a:latin typeface="Calibri"/>
                <a:ea typeface="+mn-ea"/>
                <a:cs typeface="+mn-cs"/>
              </a:rPr>
              <a:t> que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los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llevaron</a:t>
            </a:r>
            <a:r>
              <a:rPr kumimoji="0" lang="en-US" sz="1900" b="0" i="0" u="none" strike="noStrike" kern="1200" cap="none" spc="0" normalizeH="0" baseline="0" noProof="0" dirty="0">
                <a:ln>
                  <a:noFill/>
                </a:ln>
                <a:solidFill>
                  <a:prstClr val="black"/>
                </a:solidFill>
                <a:effectLst/>
                <a:uLnTx/>
                <a:uFillTx/>
                <a:latin typeface="Calibri"/>
                <a:ea typeface="+mn-ea"/>
                <a:cs typeface="+mn-cs"/>
              </a:rPr>
              <a:t> 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perder</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confianza</a:t>
            </a:r>
            <a:r>
              <a:rPr kumimoji="0" lang="en-US" sz="1900" b="0" i="0" u="none" strike="noStrike" kern="1200" cap="none" spc="0" normalizeH="0" baseline="0" noProof="0" dirty="0">
                <a:ln>
                  <a:noFill/>
                </a:ln>
                <a:solidFill>
                  <a:prstClr val="black"/>
                </a:solidFill>
                <a:effectLst/>
                <a:uLnTx/>
                <a:uFillTx/>
                <a:latin typeface="Calibri"/>
                <a:ea typeface="+mn-ea"/>
                <a:cs typeface="+mn-cs"/>
              </a:rPr>
              <a:t> o 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desconfiar</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determinados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directivos</a:t>
            </a:r>
            <a:r>
              <a:rPr kumimoji="0" lang="en-US" sz="1900" b="0" i="0" u="none" strike="noStrike" kern="1200" cap="none" spc="0" normalizeH="0" baseline="0" noProof="0" dirty="0">
                <a:ln>
                  <a:noFill/>
                </a:ln>
                <a:solidFill>
                  <a:prstClr val="black"/>
                </a:solidFill>
                <a:effectLst/>
                <a:uLnTx/>
                <a:uFillTx/>
                <a:latin typeface="Calibri"/>
                <a:ea typeface="+mn-ea"/>
                <a:cs typeface="+mn-cs"/>
              </a:rPr>
              <a:t>.</a:t>
            </a:r>
          </a:p>
          <a:p>
            <a:pPr marL="0" marR="0" lvl="0" indent="-228600" algn="just"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1900" b="0" i="0" u="none" strike="noStrike" kern="1200" cap="none" spc="0" normalizeH="0" baseline="0" noProof="0" dirty="0">
              <a:ln>
                <a:noFill/>
              </a:ln>
              <a:solidFill>
                <a:prstClr val="black"/>
              </a:solidFill>
              <a:effectLst/>
              <a:uLnTx/>
              <a:uFillTx/>
              <a:latin typeface="Calibri"/>
              <a:ea typeface="+mn-ea"/>
              <a:cs typeface="+mn-cs"/>
            </a:endParaRPr>
          </a:p>
          <a:p>
            <a:pPr marL="0" marR="0" lvl="0" indent="-228600" algn="just"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Los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docentes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entablan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su</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relación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inicial</a:t>
            </a:r>
            <a:r>
              <a:rPr kumimoji="0" lang="en-US" sz="1900" b="0" i="0" u="none" strike="noStrike" kern="1200" cap="none" spc="0" normalizeH="0" baseline="0" noProof="0" dirty="0">
                <a:ln>
                  <a:noFill/>
                </a:ln>
                <a:solidFill>
                  <a:prstClr val="black"/>
                </a:solidFill>
                <a:effectLst/>
                <a:uLnTx/>
                <a:uFillTx/>
                <a:latin typeface="Calibri"/>
                <a:ea typeface="+mn-ea"/>
                <a:cs typeface="+mn-cs"/>
              </a:rPr>
              <a:t> con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los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directivos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desde</a:t>
            </a:r>
            <a:r>
              <a:rPr kumimoji="0" lang="en-US" sz="1900" b="0" i="0" u="none" strike="noStrike" kern="1200" cap="none" spc="0" normalizeH="0" baseline="0" noProof="0" dirty="0">
                <a:ln>
                  <a:noFill/>
                </a:ln>
                <a:solidFill>
                  <a:prstClr val="black"/>
                </a:solidFill>
                <a:effectLst/>
                <a:uLnTx/>
                <a:uFillTx/>
                <a:latin typeface="Calibri"/>
                <a:ea typeface="+mn-ea"/>
                <a:cs typeface="+mn-cs"/>
              </a:rPr>
              <a:t> un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mínimo</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común</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confianza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por</a:t>
            </a:r>
            <a:r>
              <a:rPr kumimoji="0" lang="en-US" sz="1900" b="0" i="0" u="none" strike="noStrike" kern="1200" cap="none" spc="0" normalizeH="0" baseline="0" noProof="0" dirty="0">
                <a:ln>
                  <a:noFill/>
                </a:ln>
                <a:solidFill>
                  <a:prstClr val="black"/>
                </a:solidFill>
                <a:effectLst/>
                <a:uLnTx/>
                <a:uFillTx/>
                <a:latin typeface="Calibri"/>
                <a:ea typeface="+mn-ea"/>
                <a:cs typeface="+mn-cs"/>
              </a:rPr>
              <a:t> la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autoridad</a:t>
            </a:r>
            <a:r>
              <a:rPr kumimoji="0" lang="en-US" sz="1900" b="0" i="0" u="none" strike="noStrike" kern="1200" cap="none" spc="0" normalizeH="0" baseline="0" noProof="0" dirty="0">
                <a:ln>
                  <a:noFill/>
                </a:ln>
                <a:solidFill>
                  <a:prstClr val="black"/>
                </a:solidFill>
                <a:effectLst/>
                <a:uLnTx/>
                <a:uFillTx/>
                <a:latin typeface="Calibri"/>
                <a:ea typeface="+mn-ea"/>
                <a:cs typeface="+mn-cs"/>
              </a:rPr>
              <a:t> y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el</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rol</a:t>
            </a:r>
            <a:r>
              <a:rPr kumimoji="0" lang="en-US" sz="1900" b="0" i="0" u="none" strike="noStrike" kern="1200" cap="none" spc="0" normalizeH="0" baseline="0" noProof="0" dirty="0">
                <a:ln>
                  <a:noFill/>
                </a:ln>
                <a:solidFill>
                  <a:prstClr val="black"/>
                </a:solidFill>
                <a:effectLst/>
                <a:uLnTx/>
                <a:uFillTx/>
                <a:latin typeface="Calibri"/>
                <a:ea typeface="+mn-ea"/>
                <a:cs typeface="+mn-cs"/>
              </a:rPr>
              <a:t> que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ellos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detentan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produciéndose</a:t>
            </a:r>
            <a:r>
              <a:rPr kumimoji="0" lang="en-US" sz="1900" b="0" i="0" u="none" strike="noStrike" kern="1200" cap="none" spc="0" normalizeH="0" baseline="0" noProof="0" dirty="0">
                <a:ln>
                  <a:noFill/>
                </a:ln>
                <a:solidFill>
                  <a:prstClr val="black"/>
                </a:solidFill>
                <a:effectLst/>
                <a:uLnTx/>
                <a:uFillTx/>
                <a:latin typeface="Calibri"/>
                <a:ea typeface="+mn-ea"/>
                <a:cs typeface="+mn-cs"/>
              </a:rPr>
              <a:t> la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pérdida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momentos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claramente</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identificables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p>
          <a:p>
            <a:pPr marL="0" marR="0" lvl="0" indent="-228600" algn="just"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1900" b="0" i="0" u="none" strike="noStrike" kern="1200" cap="none" spc="0" normalizeH="0" baseline="0" noProof="0" dirty="0">
              <a:ln>
                <a:noFill/>
              </a:ln>
              <a:solidFill>
                <a:prstClr val="black"/>
              </a:solidFill>
              <a:effectLst/>
              <a:uLnTx/>
              <a:uFillTx/>
              <a:latin typeface="Calibri"/>
              <a:ea typeface="+mn-ea"/>
              <a:cs typeface="+mn-cs"/>
            </a:endParaRPr>
          </a:p>
          <a:p>
            <a:pPr marL="0" marR="0" lvl="0" indent="-228600" algn="just"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En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términos</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pérdida</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confianza</a:t>
            </a:r>
            <a:r>
              <a:rPr kumimoji="0" lang="en-US" sz="1900" b="0" i="0" u="none" strike="noStrike" kern="1200" cap="none" spc="0" normalizeH="0" baseline="0" noProof="0" dirty="0">
                <a:ln>
                  <a:noFill/>
                </a:ln>
                <a:solidFill>
                  <a:prstClr val="black"/>
                </a:solidFill>
                <a:effectLst/>
                <a:uLnTx/>
                <a:uFillTx/>
                <a:latin typeface="Calibri"/>
                <a:ea typeface="+mn-ea"/>
                <a:cs typeface="+mn-cs"/>
              </a:rPr>
              <a:t>, no se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observaron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diferencias</a:t>
            </a:r>
            <a:r>
              <a:rPr kumimoji="0" lang="en-US" sz="1900" b="0" i="0" u="none" strike="noStrike" kern="1200" cap="none" spc="0" normalizeH="0" baseline="0" noProof="0" dirty="0">
                <a:ln>
                  <a:noFill/>
                </a:ln>
                <a:solidFill>
                  <a:prstClr val="black"/>
                </a:solidFill>
                <a:effectLst/>
                <a:uLnTx/>
                <a:uFillTx/>
                <a:latin typeface="Calibri"/>
                <a:ea typeface="+mn-ea"/>
                <a:cs typeface="+mn-cs"/>
              </a:rPr>
              <a:t> entre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los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docentes</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básica</a:t>
            </a:r>
            <a:r>
              <a:rPr kumimoji="0" lang="en-US" sz="1900" b="0" i="0" u="none" strike="noStrike" kern="1200" cap="none" spc="0" normalizeH="0" baseline="0" noProof="0" dirty="0">
                <a:ln>
                  <a:noFill/>
                </a:ln>
                <a:solidFill>
                  <a:prstClr val="black"/>
                </a:solidFill>
                <a:effectLst/>
                <a:uLnTx/>
                <a:uFillTx/>
                <a:latin typeface="Calibri"/>
                <a:ea typeface="+mn-ea"/>
                <a:cs typeface="+mn-cs"/>
              </a:rPr>
              <a:t> y media. Los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relatos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suelen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hacer</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referencia</a:t>
            </a:r>
            <a:r>
              <a:rPr kumimoji="0" lang="en-US" sz="1900" b="0" i="0" u="none" strike="noStrike" kern="1200" cap="none" spc="0" normalizeH="0" baseline="0" noProof="0" dirty="0">
                <a:ln>
                  <a:noFill/>
                </a:ln>
                <a:solidFill>
                  <a:prstClr val="black"/>
                </a:solidFill>
                <a:effectLst/>
                <a:uLnTx/>
                <a:uFillTx/>
                <a:latin typeface="Calibri"/>
                <a:ea typeface="+mn-ea"/>
                <a:cs typeface="+mn-cs"/>
              </a:rPr>
              <a:t> 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aspectos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comunes</a:t>
            </a:r>
            <a:r>
              <a:rPr kumimoji="0" lang="en-US" sz="1900" b="0" i="0" u="none" strike="noStrike" kern="1200" cap="none" spc="0" normalizeH="0" baseline="0" noProof="0" dirty="0">
                <a:ln>
                  <a:noFill/>
                </a:ln>
                <a:solidFill>
                  <a:prstClr val="black"/>
                </a:solidFill>
                <a:effectLst/>
                <a:uLnTx/>
                <a:uFillTx/>
                <a:latin typeface="Calibri"/>
                <a:ea typeface="+mn-ea"/>
                <a:cs typeface="+mn-cs"/>
              </a:rPr>
              <a:t> y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cada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tipología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levantada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contó</a:t>
            </a:r>
            <a:r>
              <a:rPr kumimoji="0" lang="en-US" sz="1900" b="0" i="0" u="none" strike="noStrike" kern="1200" cap="none" spc="0" normalizeH="0" baseline="0" noProof="0" dirty="0">
                <a:ln>
                  <a:noFill/>
                </a:ln>
                <a:solidFill>
                  <a:prstClr val="black"/>
                </a:solidFill>
                <a:effectLst/>
                <a:uLnTx/>
                <a:uFillTx/>
                <a:latin typeface="Calibri"/>
                <a:ea typeface="+mn-ea"/>
                <a:cs typeface="+mn-cs"/>
              </a:rPr>
              <a:t> con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situaciones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provenientes</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narraciones</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docentes</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básica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como</a:t>
            </a:r>
            <a:r>
              <a:rPr kumimoji="0" lang="en-US" sz="1900" b="0" i="0" u="none" strike="noStrike" kern="1200" cap="none" spc="0" normalizeH="0" baseline="0" noProof="0" dirty="0">
                <a:ln>
                  <a:noFill/>
                </a:ln>
                <a:solidFill>
                  <a:prstClr val="black"/>
                </a:solidFill>
                <a:effectLst/>
                <a:uLnTx/>
                <a:uFillTx/>
                <a:latin typeface="Calibri"/>
                <a:ea typeface="+mn-ea"/>
                <a:cs typeface="+mn-cs"/>
              </a:rPr>
              <a:t> de media. </a:t>
            </a:r>
          </a:p>
          <a:p>
            <a:pPr marL="0" marR="0" lvl="0" indent="0" algn="just" defTabSz="914400" rtl="0" eaLnBrk="1" fontAlgn="auto" latinLnBrk="0" hangingPunct="1">
              <a:lnSpc>
                <a:spcPct val="90000"/>
              </a:lnSpc>
              <a:spcBef>
                <a:spcPts val="0"/>
              </a:spcBef>
              <a:spcAft>
                <a:spcPts val="600"/>
              </a:spcAft>
              <a:buClrTx/>
              <a:buSzTx/>
              <a:buFontTx/>
              <a:buNone/>
              <a:tabLst/>
              <a:defRPr/>
            </a:pPr>
            <a:endParaRPr kumimoji="0" lang="en-US" sz="1900" b="0" i="0" u="none" strike="noStrike" kern="1200" cap="none" spc="0" normalizeH="0" baseline="0" noProof="0" dirty="0">
              <a:ln>
                <a:noFill/>
              </a:ln>
              <a:solidFill>
                <a:prstClr val="black"/>
              </a:solidFill>
              <a:effectLst/>
              <a:uLnTx/>
              <a:uFillTx/>
              <a:latin typeface="Calibri"/>
              <a:ea typeface="+mn-ea"/>
              <a:cs typeface="+mn-cs"/>
            </a:endParaRPr>
          </a:p>
          <a:p>
            <a:pPr marL="0" marR="0" lvl="0" indent="-228600" algn="just"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Calibri"/>
                <a:ea typeface="+mn-ea"/>
                <a:cs typeface="+mn-cs"/>
              </a:rPr>
              <a:t>En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el</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análisis</a:t>
            </a:r>
            <a:r>
              <a:rPr kumimoji="0" lang="en-US" sz="1900" b="0" i="0" u="none" strike="noStrike" kern="1200" cap="none" spc="0" normalizeH="0" baseline="0" noProof="0" dirty="0">
                <a:ln>
                  <a:noFill/>
                </a:ln>
                <a:solidFill>
                  <a:prstClr val="black"/>
                </a:solidFill>
                <a:effectLst/>
                <a:uLnTx/>
                <a:uFillTx/>
                <a:latin typeface="Calibri"/>
                <a:ea typeface="+mn-ea"/>
                <a:cs typeface="+mn-cs"/>
              </a:rPr>
              <a:t> de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los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incidentes</a:t>
            </a:r>
            <a:r>
              <a:rPr kumimoji="0" lang="en-US" sz="1900" b="0" i="0" u="none" strike="noStrike" kern="1200" cap="none" spc="0" normalizeH="0" baseline="0" noProof="0" dirty="0">
                <a:ln>
                  <a:noFill/>
                </a:ln>
                <a:solidFill>
                  <a:prstClr val="black"/>
                </a:solidFill>
                <a:effectLst/>
                <a:uLnTx/>
                <a:uFillTx/>
                <a:latin typeface="Calibri"/>
                <a:ea typeface="+mn-ea"/>
                <a:cs typeface="+mn-cs"/>
              </a:rPr>
              <a:t> es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posible</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identificar</a:t>
            </a:r>
            <a:r>
              <a:rPr kumimoji="0" lang="en-US" sz="1900" b="0" i="0" u="none" strike="noStrike" kern="1200" cap="none" spc="0" normalizeH="0" baseline="0" noProof="0" dirty="0">
                <a:ln>
                  <a:noFill/>
                </a:ln>
                <a:solidFill>
                  <a:prstClr val="black"/>
                </a:solidFill>
                <a:effectLst/>
                <a:uLnTx/>
                <a:uFillTx/>
                <a:latin typeface="Calibri"/>
                <a:ea typeface="+mn-ea"/>
                <a:cs typeface="+mn-cs"/>
              </a:rPr>
              <a:t> las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cinco</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facetas</a:t>
            </a:r>
            <a:r>
              <a:rPr kumimoji="0" lang="en-US" sz="1900" b="0" i="0" u="none" strike="noStrike" kern="1200" cap="none" spc="0" normalizeH="0" baseline="0" noProof="0" dirty="0">
                <a:ln>
                  <a:noFill/>
                </a:ln>
                <a:solidFill>
                  <a:prstClr val="black"/>
                </a:solidFill>
                <a:effectLst/>
                <a:uLnTx/>
                <a:uFillTx/>
                <a:latin typeface="Calibri"/>
                <a:ea typeface="+mn-ea"/>
                <a:cs typeface="+mn-cs"/>
              </a:rPr>
              <a:t> que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sustentan</a:t>
            </a:r>
            <a:r>
              <a:rPr kumimoji="0" lang="en-US" sz="1900" b="0" i="0" u="none" strike="noStrike" kern="1200" cap="none" spc="0" normalizeH="0" baseline="0" noProof="0" dirty="0">
                <a:ln>
                  <a:noFill/>
                </a:ln>
                <a:solidFill>
                  <a:prstClr val="black"/>
                </a:solidFill>
                <a:effectLst/>
                <a:uLnTx/>
                <a:uFillTx/>
                <a:latin typeface="Calibri"/>
                <a:ea typeface="+mn-ea"/>
                <a:cs typeface="+mn-cs"/>
              </a:rPr>
              <a:t> la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confianza</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en</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el</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ámbito</a:t>
            </a:r>
            <a:r>
              <a:rPr kumimoji="0" lang="en-US" sz="1900" b="0" i="0" u="none" strike="noStrike" kern="1200" cap="none" spc="0" normalizeH="0" baseline="0" noProof="0" dirty="0">
                <a:ln>
                  <a:noFill/>
                </a:ln>
                <a:solidFill>
                  <a:prstClr val="black"/>
                </a:solidFill>
                <a:effectLst/>
                <a:uLnTx/>
                <a:uFillTx/>
                <a:latin typeface="Calibri"/>
                <a:ea typeface="+mn-ea"/>
                <a:cs typeface="+mn-cs"/>
              </a:rPr>
              <a:t> escolar,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identificadas</a:t>
            </a:r>
            <a:r>
              <a:rPr kumimoji="0" lang="en-US" sz="1900" b="0" i="0" u="none" strike="noStrike" kern="1200" cap="none" spc="0" normalizeH="0" baseline="0" noProof="0" dirty="0">
                <a:ln>
                  <a:noFill/>
                </a:ln>
                <a:solidFill>
                  <a:prstClr val="black"/>
                </a:solidFill>
                <a:effectLst/>
                <a:uLnTx/>
                <a:uFillTx/>
                <a:latin typeface="Calibri"/>
                <a:ea typeface="+mn-ea"/>
                <a:cs typeface="+mn-cs"/>
              </a:rPr>
              <a:t>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por</a:t>
            </a:r>
            <a:r>
              <a:rPr kumimoji="0" lang="en-US" sz="1900" b="0" i="0" u="none" strike="noStrike" kern="1200" cap="none" spc="0" normalizeH="0" baseline="0" noProof="0" dirty="0">
                <a:ln>
                  <a:noFill/>
                </a:ln>
                <a:solidFill>
                  <a:prstClr val="black"/>
                </a:solidFill>
                <a:effectLst/>
                <a:uLnTx/>
                <a:uFillTx/>
                <a:latin typeface="Calibri"/>
                <a:ea typeface="+mn-ea"/>
                <a:cs typeface="+mn-cs"/>
              </a:rPr>
              <a:t> Hoy y </a:t>
            </a:r>
            <a:r>
              <a:rPr kumimoji="0" lang="en-US" sz="1900" b="0" i="0" u="none" strike="noStrike" kern="1200" cap="none" spc="0" normalizeH="0" baseline="0" noProof="0" dirty="0" err="1">
                <a:ln>
                  <a:noFill/>
                </a:ln>
                <a:solidFill>
                  <a:prstClr val="black"/>
                </a:solidFill>
                <a:effectLst/>
                <a:uLnTx/>
                <a:uFillTx/>
                <a:latin typeface="Calibri"/>
                <a:ea typeface="+mn-ea"/>
                <a:cs typeface="+mn-cs"/>
              </a:rPr>
              <a:t>Tschannen</a:t>
            </a:r>
            <a:r>
              <a:rPr kumimoji="0" lang="en-US" sz="1900" b="0" i="0" u="none" strike="noStrike" kern="1200" cap="none" spc="0" normalizeH="0" baseline="0" noProof="0" dirty="0">
                <a:ln>
                  <a:noFill/>
                </a:ln>
                <a:solidFill>
                  <a:prstClr val="black"/>
                </a:solidFill>
                <a:effectLst/>
                <a:uLnTx/>
                <a:uFillTx/>
                <a:latin typeface="Calibri"/>
                <a:ea typeface="+mn-ea"/>
                <a:cs typeface="+mn-cs"/>
              </a:rPr>
              <a:t>-Moran (2003; 2000)</a:t>
            </a:r>
          </a:p>
        </p:txBody>
      </p:sp>
    </p:spTree>
    <p:extLst>
      <p:ext uri="{BB962C8B-B14F-4D97-AF65-F5344CB8AC3E}">
        <p14:creationId xmlns:p14="http://schemas.microsoft.com/office/powerpoint/2010/main" val="610822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BFD4722A-CA86-DACC-6F7B-54E62CD1C840}"/>
              </a:ext>
            </a:extLst>
          </p:cNvPr>
          <p:cNvSpPr txBox="1"/>
          <p:nvPr/>
        </p:nvSpPr>
        <p:spPr>
          <a:xfrm>
            <a:off x="5126418" y="223520"/>
            <a:ext cx="6224335" cy="6095999"/>
          </a:xfrm>
          <a:prstGeom prst="rect">
            <a:avLst/>
          </a:prstGeom>
        </p:spPr>
        <p:txBody>
          <a:bodyPr vert="horz" lIns="91440" tIns="45720" rIns="91440" bIns="45720" rtlCol="0" anchor="ctr">
            <a:normAutofit/>
          </a:bodyPr>
          <a:lstStyle/>
          <a:p>
            <a:pPr indent="-228600" algn="just">
              <a:lnSpc>
                <a:spcPct val="90000"/>
              </a:lnSpc>
              <a:spcAft>
                <a:spcPts val="600"/>
              </a:spcAft>
              <a:buFont typeface="Arial" panose="020B0604020202020204" pitchFamily="34" charset="0"/>
              <a:buChar char="•"/>
            </a:pPr>
            <a:r>
              <a:rPr lang="en-US" sz="1900" dirty="0"/>
              <a:t>Una </a:t>
            </a:r>
            <a:r>
              <a:rPr lang="en-US" sz="1900" dirty="0" err="1"/>
              <a:t>característica</a:t>
            </a:r>
            <a:r>
              <a:rPr lang="en-US" sz="1900" dirty="0"/>
              <a:t> </a:t>
            </a:r>
            <a:r>
              <a:rPr lang="en-US" sz="1900" dirty="0" err="1"/>
              <a:t>común</a:t>
            </a:r>
            <a:r>
              <a:rPr lang="en-US" sz="1900" dirty="0"/>
              <a:t> entre </a:t>
            </a:r>
            <a:r>
              <a:rPr lang="en-US" sz="1900" dirty="0" err="1"/>
              <a:t>los</a:t>
            </a:r>
            <a:r>
              <a:rPr lang="en-US" sz="1900" dirty="0"/>
              <a:t> </a:t>
            </a:r>
            <a:r>
              <a:rPr lang="en-US" sz="1900" dirty="0" err="1"/>
              <a:t>incidentes</a:t>
            </a:r>
            <a:r>
              <a:rPr lang="en-US" sz="1900" dirty="0"/>
              <a:t> es que, </a:t>
            </a:r>
            <a:r>
              <a:rPr lang="en-US" sz="1900" dirty="0" err="1"/>
              <a:t>en</a:t>
            </a:r>
            <a:r>
              <a:rPr lang="en-US" sz="1900" dirty="0"/>
              <a:t> general, </a:t>
            </a:r>
            <a:r>
              <a:rPr lang="en-US" sz="1900" dirty="0" err="1"/>
              <a:t>fueron</a:t>
            </a:r>
            <a:r>
              <a:rPr lang="en-US" sz="1900" dirty="0"/>
              <a:t> </a:t>
            </a:r>
            <a:r>
              <a:rPr lang="en-US" sz="1900" dirty="0" err="1"/>
              <a:t>relatos</a:t>
            </a:r>
            <a:r>
              <a:rPr lang="en-US" sz="1900" dirty="0"/>
              <a:t> </a:t>
            </a:r>
            <a:r>
              <a:rPr lang="en-US" sz="1900" dirty="0" err="1"/>
              <a:t>extensos</a:t>
            </a:r>
            <a:r>
              <a:rPr lang="en-US" sz="1900" dirty="0"/>
              <a:t> y </a:t>
            </a:r>
            <a:r>
              <a:rPr lang="en-US" sz="1900" dirty="0" err="1"/>
              <a:t>detallados</a:t>
            </a:r>
            <a:r>
              <a:rPr lang="en-US" sz="1900" dirty="0"/>
              <a:t> </a:t>
            </a:r>
            <a:r>
              <a:rPr lang="en-US" sz="1900" dirty="0" err="1"/>
              <a:t>respecto</a:t>
            </a:r>
            <a:r>
              <a:rPr lang="en-US" sz="1900" dirty="0"/>
              <a:t> a </a:t>
            </a:r>
            <a:r>
              <a:rPr lang="en-US" sz="1900" dirty="0" err="1"/>
              <a:t>situaciones</a:t>
            </a:r>
            <a:r>
              <a:rPr lang="en-US" sz="1900" dirty="0"/>
              <a:t> que </a:t>
            </a:r>
            <a:r>
              <a:rPr lang="en-US" sz="1900" dirty="0" err="1"/>
              <a:t>los</a:t>
            </a:r>
            <a:r>
              <a:rPr lang="en-US" sz="1900" dirty="0"/>
              <a:t> </a:t>
            </a:r>
            <a:r>
              <a:rPr lang="en-US" sz="1900" dirty="0" err="1"/>
              <a:t>llevaron</a:t>
            </a:r>
            <a:r>
              <a:rPr lang="en-US" sz="1900" dirty="0"/>
              <a:t> a </a:t>
            </a:r>
            <a:r>
              <a:rPr lang="en-US" sz="1900" dirty="0" err="1"/>
              <a:t>perder</a:t>
            </a:r>
            <a:r>
              <a:rPr lang="en-US" sz="1900" dirty="0"/>
              <a:t> </a:t>
            </a:r>
            <a:r>
              <a:rPr lang="en-US" sz="1900" dirty="0" err="1"/>
              <a:t>confianza</a:t>
            </a:r>
            <a:r>
              <a:rPr lang="en-US" sz="1900" dirty="0"/>
              <a:t> o a </a:t>
            </a:r>
            <a:r>
              <a:rPr lang="en-US" sz="1900" dirty="0" err="1"/>
              <a:t>desconfiar</a:t>
            </a:r>
            <a:r>
              <a:rPr lang="en-US" sz="1900" dirty="0"/>
              <a:t> </a:t>
            </a:r>
            <a:r>
              <a:rPr lang="en-US" sz="1900" dirty="0" err="1"/>
              <a:t>en</a:t>
            </a:r>
            <a:r>
              <a:rPr lang="en-US" sz="1900" dirty="0"/>
              <a:t> </a:t>
            </a:r>
            <a:r>
              <a:rPr lang="en-US" sz="1900" dirty="0" err="1"/>
              <a:t>determinados</a:t>
            </a:r>
            <a:r>
              <a:rPr lang="en-US" sz="1900" dirty="0"/>
              <a:t> </a:t>
            </a:r>
            <a:r>
              <a:rPr lang="en-US" sz="1900" dirty="0" err="1"/>
              <a:t>directivos</a:t>
            </a:r>
            <a:r>
              <a:rPr lang="en-US" sz="1900" dirty="0"/>
              <a:t>.</a:t>
            </a:r>
          </a:p>
          <a:p>
            <a:pPr indent="-228600" algn="just">
              <a:lnSpc>
                <a:spcPct val="90000"/>
              </a:lnSpc>
              <a:spcAft>
                <a:spcPts val="600"/>
              </a:spcAft>
              <a:buFont typeface="Arial" panose="020B0604020202020204" pitchFamily="34" charset="0"/>
              <a:buChar char="•"/>
            </a:pPr>
            <a:endParaRPr lang="en-US" sz="1900" dirty="0"/>
          </a:p>
          <a:p>
            <a:pPr indent="-228600" algn="just">
              <a:lnSpc>
                <a:spcPct val="90000"/>
              </a:lnSpc>
              <a:spcAft>
                <a:spcPts val="600"/>
              </a:spcAft>
              <a:buFont typeface="Arial" panose="020B0604020202020204" pitchFamily="34" charset="0"/>
              <a:buChar char="•"/>
            </a:pPr>
            <a:r>
              <a:rPr lang="en-US" sz="1900" dirty="0"/>
              <a:t>Los </a:t>
            </a:r>
            <a:r>
              <a:rPr lang="en-US" sz="1900" dirty="0" err="1"/>
              <a:t>docentes</a:t>
            </a:r>
            <a:r>
              <a:rPr lang="en-US" sz="1900" dirty="0"/>
              <a:t> </a:t>
            </a:r>
            <a:r>
              <a:rPr lang="en-US" sz="1900" dirty="0" err="1"/>
              <a:t>entablan</a:t>
            </a:r>
            <a:r>
              <a:rPr lang="en-US" sz="1900" dirty="0"/>
              <a:t> </a:t>
            </a:r>
            <a:r>
              <a:rPr lang="en-US" sz="1900" dirty="0" err="1"/>
              <a:t>su</a:t>
            </a:r>
            <a:r>
              <a:rPr lang="en-US" sz="1900" dirty="0"/>
              <a:t> </a:t>
            </a:r>
            <a:r>
              <a:rPr lang="en-US" sz="1900" dirty="0" err="1"/>
              <a:t>relación</a:t>
            </a:r>
            <a:r>
              <a:rPr lang="en-US" sz="1900" dirty="0"/>
              <a:t> </a:t>
            </a:r>
            <a:r>
              <a:rPr lang="en-US" sz="1900" dirty="0" err="1"/>
              <a:t>inicial</a:t>
            </a:r>
            <a:r>
              <a:rPr lang="en-US" sz="1900" dirty="0"/>
              <a:t> con </a:t>
            </a:r>
            <a:r>
              <a:rPr lang="en-US" sz="1900" dirty="0" err="1"/>
              <a:t>los</a:t>
            </a:r>
            <a:r>
              <a:rPr lang="en-US" sz="1900" dirty="0"/>
              <a:t> </a:t>
            </a:r>
            <a:r>
              <a:rPr lang="en-US" sz="1900" dirty="0" err="1"/>
              <a:t>directivos</a:t>
            </a:r>
            <a:r>
              <a:rPr lang="en-US" sz="1900" dirty="0"/>
              <a:t> </a:t>
            </a:r>
            <a:r>
              <a:rPr lang="en-US" sz="1900" dirty="0" err="1"/>
              <a:t>desde</a:t>
            </a:r>
            <a:r>
              <a:rPr lang="en-US" sz="1900" dirty="0"/>
              <a:t> un </a:t>
            </a:r>
            <a:r>
              <a:rPr lang="en-US" sz="1900" dirty="0" err="1"/>
              <a:t>mínimo</a:t>
            </a:r>
            <a:r>
              <a:rPr lang="en-US" sz="1900" dirty="0"/>
              <a:t> </a:t>
            </a:r>
            <a:r>
              <a:rPr lang="en-US" sz="1900" dirty="0" err="1"/>
              <a:t>común</a:t>
            </a:r>
            <a:r>
              <a:rPr lang="en-US" sz="1900" dirty="0"/>
              <a:t> de </a:t>
            </a:r>
            <a:r>
              <a:rPr lang="en-US" sz="1900" dirty="0" err="1"/>
              <a:t>confianza</a:t>
            </a:r>
            <a:r>
              <a:rPr lang="en-US" sz="1900" dirty="0"/>
              <a:t> </a:t>
            </a:r>
            <a:r>
              <a:rPr lang="en-US" sz="1900" dirty="0" err="1"/>
              <a:t>por</a:t>
            </a:r>
            <a:r>
              <a:rPr lang="en-US" sz="1900" dirty="0"/>
              <a:t> la </a:t>
            </a:r>
            <a:r>
              <a:rPr lang="en-US" sz="1900" dirty="0" err="1"/>
              <a:t>autoridad</a:t>
            </a:r>
            <a:r>
              <a:rPr lang="en-US" sz="1900" dirty="0"/>
              <a:t> y </a:t>
            </a:r>
            <a:r>
              <a:rPr lang="en-US" sz="1900" dirty="0" err="1"/>
              <a:t>el</a:t>
            </a:r>
            <a:r>
              <a:rPr lang="en-US" sz="1900" dirty="0"/>
              <a:t> </a:t>
            </a:r>
            <a:r>
              <a:rPr lang="en-US" sz="1900" dirty="0" err="1"/>
              <a:t>rol</a:t>
            </a:r>
            <a:r>
              <a:rPr lang="en-US" sz="1900" dirty="0"/>
              <a:t> que </a:t>
            </a:r>
            <a:r>
              <a:rPr lang="en-US" sz="1900" dirty="0" err="1"/>
              <a:t>ellos</a:t>
            </a:r>
            <a:r>
              <a:rPr lang="en-US" sz="1900" dirty="0"/>
              <a:t> </a:t>
            </a:r>
            <a:r>
              <a:rPr lang="en-US" sz="1900" dirty="0" err="1"/>
              <a:t>detentan</a:t>
            </a:r>
            <a:r>
              <a:rPr lang="en-US" sz="1900" dirty="0"/>
              <a:t>, </a:t>
            </a:r>
            <a:r>
              <a:rPr lang="en-US" sz="1900" dirty="0" err="1"/>
              <a:t>produciéndose</a:t>
            </a:r>
            <a:r>
              <a:rPr lang="en-US" sz="1900" dirty="0"/>
              <a:t> la </a:t>
            </a:r>
            <a:r>
              <a:rPr lang="en-US" sz="1900" dirty="0" err="1"/>
              <a:t>pérdida</a:t>
            </a:r>
            <a:r>
              <a:rPr lang="en-US" sz="1900" dirty="0"/>
              <a:t> </a:t>
            </a:r>
            <a:r>
              <a:rPr lang="en-US" sz="1900" dirty="0" err="1"/>
              <a:t>en</a:t>
            </a:r>
            <a:r>
              <a:rPr lang="en-US" sz="1900" dirty="0"/>
              <a:t> </a:t>
            </a:r>
            <a:r>
              <a:rPr lang="en-US" sz="1900" dirty="0" err="1"/>
              <a:t>momentos</a:t>
            </a:r>
            <a:r>
              <a:rPr lang="en-US" sz="1900" dirty="0"/>
              <a:t> </a:t>
            </a:r>
            <a:r>
              <a:rPr lang="en-US" sz="1900" dirty="0" err="1"/>
              <a:t>claramente</a:t>
            </a:r>
            <a:r>
              <a:rPr lang="en-US" sz="1900" dirty="0"/>
              <a:t> </a:t>
            </a:r>
            <a:r>
              <a:rPr lang="en-US" sz="1900" dirty="0" err="1"/>
              <a:t>identificables</a:t>
            </a:r>
            <a:r>
              <a:rPr lang="en-US" sz="1900" dirty="0"/>
              <a:t>. </a:t>
            </a:r>
          </a:p>
          <a:p>
            <a:pPr indent="-228600" algn="just">
              <a:lnSpc>
                <a:spcPct val="90000"/>
              </a:lnSpc>
              <a:spcAft>
                <a:spcPts val="600"/>
              </a:spcAft>
              <a:buFont typeface="Arial" panose="020B0604020202020204" pitchFamily="34" charset="0"/>
              <a:buChar char="•"/>
            </a:pPr>
            <a:endParaRPr lang="en-US" sz="1900" dirty="0"/>
          </a:p>
          <a:p>
            <a:pPr indent="-228600" algn="just">
              <a:lnSpc>
                <a:spcPct val="90000"/>
              </a:lnSpc>
              <a:spcAft>
                <a:spcPts val="600"/>
              </a:spcAft>
              <a:buFont typeface="Arial" panose="020B0604020202020204" pitchFamily="34" charset="0"/>
              <a:buChar char="•"/>
            </a:pPr>
            <a:r>
              <a:rPr lang="en-US" sz="1900" dirty="0"/>
              <a:t>En </a:t>
            </a:r>
            <a:r>
              <a:rPr lang="en-US" sz="1900" dirty="0" err="1"/>
              <a:t>términos</a:t>
            </a:r>
            <a:r>
              <a:rPr lang="en-US" sz="1900" dirty="0"/>
              <a:t> de </a:t>
            </a:r>
            <a:r>
              <a:rPr lang="en-US" sz="1900" dirty="0" err="1"/>
              <a:t>pérdida</a:t>
            </a:r>
            <a:r>
              <a:rPr lang="en-US" sz="1900" dirty="0"/>
              <a:t> de </a:t>
            </a:r>
            <a:r>
              <a:rPr lang="en-US" sz="1900" dirty="0" err="1"/>
              <a:t>confianza</a:t>
            </a:r>
            <a:r>
              <a:rPr lang="en-US" sz="1900" dirty="0"/>
              <a:t>, no se </a:t>
            </a:r>
            <a:r>
              <a:rPr lang="en-US" sz="1900" dirty="0" err="1"/>
              <a:t>observaron</a:t>
            </a:r>
            <a:r>
              <a:rPr lang="en-US" sz="1900" dirty="0"/>
              <a:t> </a:t>
            </a:r>
            <a:r>
              <a:rPr lang="en-US" sz="1900" dirty="0" err="1"/>
              <a:t>diferencias</a:t>
            </a:r>
            <a:r>
              <a:rPr lang="en-US" sz="1900" dirty="0"/>
              <a:t> entre </a:t>
            </a:r>
            <a:r>
              <a:rPr lang="en-US" sz="1900" dirty="0" err="1"/>
              <a:t>los</a:t>
            </a:r>
            <a:r>
              <a:rPr lang="en-US" sz="1900" dirty="0"/>
              <a:t> </a:t>
            </a:r>
            <a:r>
              <a:rPr lang="en-US" sz="1900" dirty="0" err="1"/>
              <a:t>docentes</a:t>
            </a:r>
            <a:r>
              <a:rPr lang="en-US" sz="1900" dirty="0"/>
              <a:t> de </a:t>
            </a:r>
            <a:r>
              <a:rPr lang="en-US" sz="1900" dirty="0" err="1"/>
              <a:t>básica</a:t>
            </a:r>
            <a:r>
              <a:rPr lang="en-US" sz="1900" dirty="0"/>
              <a:t> y media. Los </a:t>
            </a:r>
            <a:r>
              <a:rPr lang="en-US" sz="1900" dirty="0" err="1"/>
              <a:t>relatos</a:t>
            </a:r>
            <a:r>
              <a:rPr lang="en-US" sz="1900" dirty="0"/>
              <a:t> </a:t>
            </a:r>
            <a:r>
              <a:rPr lang="en-US" sz="1900" dirty="0" err="1"/>
              <a:t>suelen</a:t>
            </a:r>
            <a:r>
              <a:rPr lang="en-US" sz="1900" dirty="0"/>
              <a:t> </a:t>
            </a:r>
            <a:r>
              <a:rPr lang="en-US" sz="1900" dirty="0" err="1"/>
              <a:t>hacer</a:t>
            </a:r>
            <a:r>
              <a:rPr lang="en-US" sz="1900" dirty="0"/>
              <a:t> </a:t>
            </a:r>
            <a:r>
              <a:rPr lang="en-US" sz="1900" dirty="0" err="1"/>
              <a:t>referencia</a:t>
            </a:r>
            <a:r>
              <a:rPr lang="en-US" sz="1900" dirty="0"/>
              <a:t> a </a:t>
            </a:r>
            <a:r>
              <a:rPr lang="en-US" sz="1900" dirty="0" err="1"/>
              <a:t>aspectos</a:t>
            </a:r>
            <a:r>
              <a:rPr lang="en-US" sz="1900" dirty="0"/>
              <a:t> </a:t>
            </a:r>
            <a:r>
              <a:rPr lang="en-US" sz="1900" dirty="0" err="1"/>
              <a:t>comunes</a:t>
            </a:r>
            <a:r>
              <a:rPr lang="en-US" sz="1900" dirty="0"/>
              <a:t> y </a:t>
            </a:r>
            <a:r>
              <a:rPr lang="en-US" sz="1900" dirty="0" err="1"/>
              <a:t>cada</a:t>
            </a:r>
            <a:r>
              <a:rPr lang="en-US" sz="1900" dirty="0"/>
              <a:t> </a:t>
            </a:r>
            <a:r>
              <a:rPr lang="en-US" sz="1900" dirty="0" err="1"/>
              <a:t>tipología</a:t>
            </a:r>
            <a:r>
              <a:rPr lang="en-US" sz="1900" dirty="0"/>
              <a:t> </a:t>
            </a:r>
            <a:r>
              <a:rPr lang="en-US" sz="1900" dirty="0" err="1"/>
              <a:t>levantada</a:t>
            </a:r>
            <a:r>
              <a:rPr lang="en-US" sz="1900" dirty="0"/>
              <a:t> </a:t>
            </a:r>
            <a:r>
              <a:rPr lang="en-US" sz="1900" dirty="0" err="1"/>
              <a:t>contó</a:t>
            </a:r>
            <a:r>
              <a:rPr lang="en-US" sz="1900" dirty="0"/>
              <a:t> con </a:t>
            </a:r>
            <a:r>
              <a:rPr lang="en-US" sz="1900" dirty="0" err="1"/>
              <a:t>situaciones</a:t>
            </a:r>
            <a:r>
              <a:rPr lang="en-US" sz="1900" dirty="0"/>
              <a:t> </a:t>
            </a:r>
            <a:r>
              <a:rPr lang="en-US" sz="1900" dirty="0" err="1"/>
              <a:t>provenientes</a:t>
            </a:r>
            <a:r>
              <a:rPr lang="en-US" sz="1900" dirty="0"/>
              <a:t> de </a:t>
            </a:r>
            <a:r>
              <a:rPr lang="en-US" sz="1900" dirty="0" err="1"/>
              <a:t>narraciones</a:t>
            </a:r>
            <a:r>
              <a:rPr lang="en-US" sz="1900" dirty="0"/>
              <a:t> de </a:t>
            </a:r>
            <a:r>
              <a:rPr lang="en-US" sz="1900" dirty="0" err="1"/>
              <a:t>docentes</a:t>
            </a:r>
            <a:r>
              <a:rPr lang="en-US" sz="1900" dirty="0"/>
              <a:t> de </a:t>
            </a:r>
            <a:r>
              <a:rPr lang="en-US" sz="1900" dirty="0" err="1"/>
              <a:t>básica</a:t>
            </a:r>
            <a:r>
              <a:rPr lang="en-US" sz="1900" dirty="0"/>
              <a:t> </a:t>
            </a:r>
            <a:r>
              <a:rPr lang="en-US" sz="1900" dirty="0" err="1"/>
              <a:t>como</a:t>
            </a:r>
            <a:r>
              <a:rPr lang="en-US" sz="1900" dirty="0"/>
              <a:t> de media. </a:t>
            </a:r>
          </a:p>
          <a:p>
            <a:pPr algn="just">
              <a:lnSpc>
                <a:spcPct val="90000"/>
              </a:lnSpc>
              <a:spcAft>
                <a:spcPts val="600"/>
              </a:spcAft>
            </a:pPr>
            <a:endParaRPr lang="en-US" sz="1900" dirty="0"/>
          </a:p>
          <a:p>
            <a:pPr indent="-228600" algn="just">
              <a:lnSpc>
                <a:spcPct val="90000"/>
              </a:lnSpc>
              <a:spcAft>
                <a:spcPts val="600"/>
              </a:spcAft>
              <a:buFont typeface="Arial" panose="020B0604020202020204" pitchFamily="34" charset="0"/>
              <a:buChar char="•"/>
            </a:pPr>
            <a:r>
              <a:rPr lang="en-US" sz="1900" dirty="0"/>
              <a:t>En </a:t>
            </a:r>
            <a:r>
              <a:rPr lang="en-US" sz="1900" dirty="0" err="1"/>
              <a:t>el</a:t>
            </a:r>
            <a:r>
              <a:rPr lang="en-US" sz="1900" dirty="0"/>
              <a:t> </a:t>
            </a:r>
            <a:r>
              <a:rPr lang="en-US" sz="1900" dirty="0" err="1"/>
              <a:t>análisis</a:t>
            </a:r>
            <a:r>
              <a:rPr lang="en-US" sz="1900" dirty="0"/>
              <a:t> de </a:t>
            </a:r>
            <a:r>
              <a:rPr lang="en-US" sz="1900" dirty="0" err="1"/>
              <a:t>los</a:t>
            </a:r>
            <a:r>
              <a:rPr lang="en-US" sz="1900" dirty="0"/>
              <a:t> </a:t>
            </a:r>
            <a:r>
              <a:rPr lang="en-US" sz="1900" dirty="0" err="1"/>
              <a:t>incidentes</a:t>
            </a:r>
            <a:r>
              <a:rPr lang="en-US" sz="1900" dirty="0"/>
              <a:t> es </a:t>
            </a:r>
            <a:r>
              <a:rPr lang="en-US" sz="1900" dirty="0" err="1"/>
              <a:t>posible</a:t>
            </a:r>
            <a:r>
              <a:rPr lang="en-US" sz="1900" dirty="0"/>
              <a:t> </a:t>
            </a:r>
            <a:r>
              <a:rPr lang="en-US" sz="1900" dirty="0" err="1"/>
              <a:t>identificar</a:t>
            </a:r>
            <a:r>
              <a:rPr lang="en-US" sz="1900" dirty="0"/>
              <a:t> las </a:t>
            </a:r>
            <a:r>
              <a:rPr lang="en-US" sz="1900" dirty="0" err="1"/>
              <a:t>cinco</a:t>
            </a:r>
            <a:r>
              <a:rPr lang="en-US" sz="1900" dirty="0"/>
              <a:t> </a:t>
            </a:r>
            <a:r>
              <a:rPr lang="en-US" sz="1900" dirty="0" err="1"/>
              <a:t>facetas</a:t>
            </a:r>
            <a:r>
              <a:rPr lang="en-US" sz="1900" dirty="0"/>
              <a:t> que </a:t>
            </a:r>
            <a:r>
              <a:rPr lang="en-US" sz="1900" dirty="0" err="1"/>
              <a:t>sustentan</a:t>
            </a:r>
            <a:r>
              <a:rPr lang="en-US" sz="1900" dirty="0"/>
              <a:t> la </a:t>
            </a:r>
            <a:r>
              <a:rPr lang="en-US" sz="1900" dirty="0" err="1"/>
              <a:t>confianza</a:t>
            </a:r>
            <a:r>
              <a:rPr lang="en-US" sz="1900" dirty="0"/>
              <a:t> </a:t>
            </a:r>
            <a:r>
              <a:rPr lang="en-US" sz="1900" dirty="0" err="1"/>
              <a:t>en</a:t>
            </a:r>
            <a:r>
              <a:rPr lang="en-US" sz="1900" dirty="0"/>
              <a:t> </a:t>
            </a:r>
            <a:r>
              <a:rPr lang="en-US" sz="1900" dirty="0" err="1"/>
              <a:t>el</a:t>
            </a:r>
            <a:r>
              <a:rPr lang="en-US" sz="1900" dirty="0"/>
              <a:t> </a:t>
            </a:r>
            <a:r>
              <a:rPr lang="en-US" sz="1900" dirty="0" err="1"/>
              <a:t>ámbito</a:t>
            </a:r>
            <a:r>
              <a:rPr lang="en-US" sz="1900" dirty="0"/>
              <a:t> escolar, </a:t>
            </a:r>
            <a:r>
              <a:rPr lang="en-US" sz="1900" dirty="0" err="1"/>
              <a:t>identificadas</a:t>
            </a:r>
            <a:r>
              <a:rPr lang="en-US" sz="1900" dirty="0"/>
              <a:t> </a:t>
            </a:r>
            <a:r>
              <a:rPr lang="en-US" sz="1900" dirty="0" err="1"/>
              <a:t>por</a:t>
            </a:r>
            <a:r>
              <a:rPr lang="en-US" sz="1900" dirty="0"/>
              <a:t> Hoy y </a:t>
            </a:r>
            <a:r>
              <a:rPr lang="en-US" sz="1900" dirty="0" err="1"/>
              <a:t>Tschannen</a:t>
            </a:r>
            <a:r>
              <a:rPr lang="en-US" sz="1900" dirty="0"/>
              <a:t>-Moran (2003; 2000)</a:t>
            </a:r>
          </a:p>
        </p:txBody>
      </p:sp>
      <p:graphicFrame>
        <p:nvGraphicFramePr>
          <p:cNvPr id="5" name="Gráfico 4">
            <a:extLst>
              <a:ext uri="{FF2B5EF4-FFF2-40B4-BE49-F238E27FC236}">
                <a16:creationId xmlns:a16="http://schemas.microsoft.com/office/drawing/2014/main" id="{73260133-1E03-35DB-AB31-B981D3355F12}"/>
              </a:ext>
            </a:extLst>
          </p:cNvPr>
          <p:cNvGraphicFramePr/>
          <p:nvPr>
            <p:extLst>
              <p:ext uri="{D42A27DB-BD31-4B8C-83A1-F6EECF244321}">
                <p14:modId xmlns:p14="http://schemas.microsoft.com/office/powerpoint/2010/main" val="429109846"/>
              </p:ext>
            </p:extLst>
          </p:nvPr>
        </p:nvGraphicFramePr>
        <p:xfrm>
          <a:off x="-393351" y="632758"/>
          <a:ext cx="5913120" cy="48753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00117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07062AC7-73C1-B7BB-424C-46837F780D03}"/>
              </a:ext>
            </a:extLst>
          </p:cNvPr>
          <p:cNvGraphicFramePr>
            <a:graphicFrameLocks noGrp="1"/>
          </p:cNvGraphicFramePr>
          <p:nvPr>
            <p:extLst>
              <p:ext uri="{D42A27DB-BD31-4B8C-83A1-F6EECF244321}">
                <p14:modId xmlns:p14="http://schemas.microsoft.com/office/powerpoint/2010/main" val="746223261"/>
              </p:ext>
            </p:extLst>
          </p:nvPr>
        </p:nvGraphicFramePr>
        <p:xfrm>
          <a:off x="325120" y="260133"/>
          <a:ext cx="11541760" cy="6337734"/>
        </p:xfrm>
        <a:graphic>
          <a:graphicData uri="http://schemas.openxmlformats.org/drawingml/2006/table">
            <a:tbl>
              <a:tblPr firstRow="1" firstCol="1" bandRow="1">
                <a:tableStyleId>{912C8C85-51F0-491E-9774-3900AFEF0FD7}</a:tableStyleId>
              </a:tblPr>
              <a:tblGrid>
                <a:gridCol w="3312160">
                  <a:extLst>
                    <a:ext uri="{9D8B030D-6E8A-4147-A177-3AD203B41FA5}">
                      <a16:colId xmlns:a16="http://schemas.microsoft.com/office/drawing/2014/main" val="788741745"/>
                    </a:ext>
                  </a:extLst>
                </a:gridCol>
                <a:gridCol w="8229600">
                  <a:extLst>
                    <a:ext uri="{9D8B030D-6E8A-4147-A177-3AD203B41FA5}">
                      <a16:colId xmlns:a16="http://schemas.microsoft.com/office/drawing/2014/main" val="3269315033"/>
                    </a:ext>
                  </a:extLst>
                </a:gridCol>
              </a:tblGrid>
              <a:tr h="335551">
                <a:tc gridSpan="2">
                  <a:txBody>
                    <a:bodyPr/>
                    <a:lstStyle/>
                    <a:p>
                      <a:pPr algn="ctr">
                        <a:lnSpc>
                          <a:spcPct val="107000"/>
                        </a:lnSpc>
                        <a:spcAft>
                          <a:spcPts val="800"/>
                        </a:spcAft>
                      </a:pPr>
                      <a:r>
                        <a:rPr lang="es-CL" sz="1800" dirty="0">
                          <a:effectLst/>
                        </a:rPr>
                        <a:t>Competencia</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tc hMerge="1">
                  <a:txBody>
                    <a:bodyPr/>
                    <a:lstStyle/>
                    <a:p>
                      <a:endParaRPr lang="es-CL"/>
                    </a:p>
                  </a:txBody>
                  <a:tcPr/>
                </a:tc>
                <a:extLst>
                  <a:ext uri="{0D108BD9-81ED-4DB2-BD59-A6C34878D82A}">
                    <a16:rowId xmlns:a16="http://schemas.microsoft.com/office/drawing/2014/main" val="2622038274"/>
                  </a:ext>
                </a:extLst>
              </a:tr>
              <a:tr h="686677">
                <a:tc rowSpan="6">
                  <a:txBody>
                    <a:bodyPr/>
                    <a:lstStyle/>
                    <a:p>
                      <a:pPr algn="ctr">
                        <a:lnSpc>
                          <a:spcPct val="107000"/>
                        </a:lnSpc>
                        <a:spcAft>
                          <a:spcPts val="800"/>
                        </a:spcAft>
                      </a:pPr>
                      <a:r>
                        <a:rPr lang="es-CL" sz="1800">
                          <a:effectLst/>
                        </a:rPr>
                        <a:t> </a:t>
                      </a:r>
                    </a:p>
                    <a:p>
                      <a:pPr algn="ctr">
                        <a:lnSpc>
                          <a:spcPct val="107000"/>
                        </a:lnSpc>
                        <a:spcAft>
                          <a:spcPts val="800"/>
                        </a:spcAft>
                      </a:pPr>
                      <a:r>
                        <a:rPr lang="es-CL" sz="1800">
                          <a:effectLst/>
                        </a:rPr>
                        <a:t> </a:t>
                      </a:r>
                    </a:p>
                    <a:p>
                      <a:pPr algn="ctr">
                        <a:lnSpc>
                          <a:spcPct val="107000"/>
                        </a:lnSpc>
                        <a:spcAft>
                          <a:spcPts val="800"/>
                        </a:spcAft>
                      </a:pPr>
                      <a:r>
                        <a:rPr lang="es-CL" sz="1800">
                          <a:effectLst/>
                        </a:rPr>
                        <a:t>Gestión y manejo de conflictos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tc>
                  <a:txBody>
                    <a:bodyPr/>
                    <a:lstStyle/>
                    <a:p>
                      <a:pPr algn="just">
                        <a:lnSpc>
                          <a:spcPct val="107000"/>
                        </a:lnSpc>
                        <a:spcAft>
                          <a:spcPts val="800"/>
                        </a:spcAft>
                      </a:pPr>
                      <a:r>
                        <a:rPr lang="es-CL" sz="1800">
                          <a:effectLst/>
                        </a:rPr>
                        <a:t>No ser activo en la búsqueda de soluciones a problemas y/o conflictos planteados por los profesores </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3299658520"/>
                  </a:ext>
                </a:extLst>
              </a:tr>
              <a:tr h="335551">
                <a:tc vMerge="1">
                  <a:txBody>
                    <a:bodyPr/>
                    <a:lstStyle/>
                    <a:p>
                      <a:endParaRPr lang="es-CL"/>
                    </a:p>
                  </a:txBody>
                  <a:tcPr/>
                </a:tc>
                <a:tc>
                  <a:txBody>
                    <a:bodyPr/>
                    <a:lstStyle/>
                    <a:p>
                      <a:pPr algn="just">
                        <a:lnSpc>
                          <a:spcPct val="107000"/>
                        </a:lnSpc>
                        <a:spcAft>
                          <a:spcPts val="800"/>
                        </a:spcAft>
                      </a:pPr>
                      <a:r>
                        <a:rPr lang="es-CL" sz="1800">
                          <a:effectLst/>
                        </a:rPr>
                        <a:t>No enfrentar directamente discrepancia/conflicto con involucrados </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676923198"/>
                  </a:ext>
                </a:extLst>
              </a:tr>
              <a:tr h="335551">
                <a:tc vMerge="1">
                  <a:txBody>
                    <a:bodyPr/>
                    <a:lstStyle/>
                    <a:p>
                      <a:endParaRPr lang="es-CL"/>
                    </a:p>
                  </a:txBody>
                  <a:tcPr/>
                </a:tc>
                <a:tc>
                  <a:txBody>
                    <a:bodyPr/>
                    <a:lstStyle/>
                    <a:p>
                      <a:pPr algn="just">
                        <a:lnSpc>
                          <a:spcPct val="107000"/>
                        </a:lnSpc>
                        <a:spcAft>
                          <a:spcPts val="800"/>
                        </a:spcAft>
                      </a:pPr>
                      <a:r>
                        <a:rPr lang="es-CL" sz="1800">
                          <a:effectLst/>
                        </a:rPr>
                        <a:t>Generar sensación de desprotección frente a conflictos con apoderados y/o alumnos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1146684065"/>
                  </a:ext>
                </a:extLst>
              </a:tr>
              <a:tr h="335551">
                <a:tc vMerge="1">
                  <a:txBody>
                    <a:bodyPr/>
                    <a:lstStyle/>
                    <a:p>
                      <a:endParaRPr lang="es-CL"/>
                    </a:p>
                  </a:txBody>
                  <a:tcPr/>
                </a:tc>
                <a:tc>
                  <a:txBody>
                    <a:bodyPr/>
                    <a:lstStyle/>
                    <a:p>
                      <a:pPr algn="just">
                        <a:lnSpc>
                          <a:spcPct val="107000"/>
                        </a:lnSpc>
                        <a:spcAft>
                          <a:spcPts val="800"/>
                        </a:spcAft>
                      </a:pPr>
                      <a:r>
                        <a:rPr lang="es-CL" sz="1800">
                          <a:effectLst/>
                        </a:rPr>
                        <a:t>Ceder a presiones de los apoderados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335210806"/>
                  </a:ext>
                </a:extLst>
              </a:tr>
              <a:tr h="335551">
                <a:tc vMerge="1">
                  <a:txBody>
                    <a:bodyPr/>
                    <a:lstStyle/>
                    <a:p>
                      <a:endParaRPr lang="es-CL"/>
                    </a:p>
                  </a:txBody>
                  <a:tcPr/>
                </a:tc>
                <a:tc>
                  <a:txBody>
                    <a:bodyPr/>
                    <a:lstStyle/>
                    <a:p>
                      <a:pPr algn="just">
                        <a:lnSpc>
                          <a:spcPct val="107000"/>
                        </a:lnSpc>
                        <a:spcAft>
                          <a:spcPts val="800"/>
                        </a:spcAft>
                      </a:pPr>
                      <a:r>
                        <a:rPr lang="es-CL" sz="1800">
                          <a:effectLst/>
                        </a:rPr>
                        <a:t>Reaccionar mal frente a discrepancias de docentes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182608343"/>
                  </a:ext>
                </a:extLst>
              </a:tr>
              <a:tr h="602217">
                <a:tc vMerge="1">
                  <a:txBody>
                    <a:bodyPr/>
                    <a:lstStyle/>
                    <a:p>
                      <a:endParaRPr lang="es-CL"/>
                    </a:p>
                  </a:txBody>
                  <a:tcPr/>
                </a:tc>
                <a:tc>
                  <a:txBody>
                    <a:bodyPr/>
                    <a:lstStyle/>
                    <a:p>
                      <a:pPr algn="just">
                        <a:lnSpc>
                          <a:spcPct val="107000"/>
                        </a:lnSpc>
                        <a:spcAft>
                          <a:spcPts val="800"/>
                        </a:spcAft>
                      </a:pPr>
                      <a:r>
                        <a:rPr lang="es-CL" sz="1800">
                          <a:effectLst/>
                        </a:rPr>
                        <a:t>Manejar indolentemente conflictos con estudiantes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2953800195"/>
                  </a:ext>
                </a:extLst>
              </a:tr>
              <a:tr h="335551">
                <a:tc rowSpan="3">
                  <a:txBody>
                    <a:bodyPr/>
                    <a:lstStyle/>
                    <a:p>
                      <a:pPr algn="ctr">
                        <a:lnSpc>
                          <a:spcPct val="107000"/>
                        </a:lnSpc>
                        <a:spcAft>
                          <a:spcPts val="800"/>
                        </a:spcAft>
                      </a:pPr>
                      <a:r>
                        <a:rPr lang="es-CL" sz="1800" dirty="0">
                          <a:effectLst/>
                        </a:rPr>
                        <a:t> </a:t>
                      </a:r>
                    </a:p>
                    <a:p>
                      <a:pPr algn="ctr">
                        <a:lnSpc>
                          <a:spcPct val="107000"/>
                        </a:lnSpc>
                        <a:spcAft>
                          <a:spcPts val="800"/>
                        </a:spcAft>
                      </a:pPr>
                      <a:r>
                        <a:rPr lang="es-CL" sz="1800" dirty="0">
                          <a:effectLst/>
                        </a:rPr>
                        <a:t>Posibilitar y fomentar la participación de la comunidad</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tc>
                  <a:txBody>
                    <a:bodyPr/>
                    <a:lstStyle/>
                    <a:p>
                      <a:pPr algn="just">
                        <a:lnSpc>
                          <a:spcPct val="107000"/>
                        </a:lnSpc>
                        <a:spcAft>
                          <a:spcPts val="800"/>
                        </a:spcAft>
                      </a:pPr>
                      <a:r>
                        <a:rPr lang="es-CL" sz="1800">
                          <a:effectLst/>
                        </a:rPr>
                        <a:t>No integrar a docentes en espacios de participación y decisión que les corresponden</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1474564027"/>
                  </a:ext>
                </a:extLst>
              </a:tr>
              <a:tr h="686677">
                <a:tc vMerge="1">
                  <a:txBody>
                    <a:bodyPr/>
                    <a:lstStyle/>
                    <a:p>
                      <a:endParaRPr lang="es-CL"/>
                    </a:p>
                  </a:txBody>
                  <a:tcPr/>
                </a:tc>
                <a:tc>
                  <a:txBody>
                    <a:bodyPr/>
                    <a:lstStyle/>
                    <a:p>
                      <a:pPr algn="just">
                        <a:lnSpc>
                          <a:spcPct val="107000"/>
                        </a:lnSpc>
                        <a:spcAft>
                          <a:spcPts val="800"/>
                        </a:spcAft>
                      </a:pPr>
                      <a:r>
                        <a:rPr lang="es-CL" sz="1800">
                          <a:effectLst/>
                        </a:rPr>
                        <a:t>No aprovechar ni potenciar las capacidades de los profesores al no involucrarlos ni permitirles llevar a cabo actividades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33321917"/>
                  </a:ext>
                </a:extLst>
              </a:tr>
              <a:tr h="335551">
                <a:tc vMerge="1">
                  <a:txBody>
                    <a:bodyPr/>
                    <a:lstStyle/>
                    <a:p>
                      <a:endParaRPr lang="es-CL"/>
                    </a:p>
                  </a:txBody>
                  <a:tcPr/>
                </a:tc>
                <a:tc>
                  <a:txBody>
                    <a:bodyPr/>
                    <a:lstStyle/>
                    <a:p>
                      <a:pPr algn="just">
                        <a:lnSpc>
                          <a:spcPct val="107000"/>
                        </a:lnSpc>
                        <a:spcAft>
                          <a:spcPts val="800"/>
                        </a:spcAft>
                      </a:pPr>
                      <a:r>
                        <a:rPr lang="es-CL" sz="1800">
                          <a:effectLst/>
                        </a:rPr>
                        <a:t>Tomar las decisiones unilateral y arbitrariamente</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1787275216"/>
                  </a:ext>
                </a:extLst>
              </a:tr>
              <a:tr h="335551">
                <a:tc rowSpan="2">
                  <a:txBody>
                    <a:bodyPr/>
                    <a:lstStyle/>
                    <a:p>
                      <a:pPr algn="ctr">
                        <a:lnSpc>
                          <a:spcPct val="107000"/>
                        </a:lnSpc>
                        <a:spcAft>
                          <a:spcPts val="800"/>
                        </a:spcAft>
                      </a:pPr>
                      <a:r>
                        <a:rPr lang="es-CL" sz="1800" dirty="0">
                          <a:effectLst/>
                        </a:rPr>
                        <a:t>Gestión y coordinación</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tc>
                  <a:txBody>
                    <a:bodyPr/>
                    <a:lstStyle/>
                    <a:p>
                      <a:pPr algn="just">
                        <a:lnSpc>
                          <a:spcPct val="107000"/>
                        </a:lnSpc>
                        <a:spcAft>
                          <a:spcPts val="800"/>
                        </a:spcAft>
                      </a:pPr>
                      <a:r>
                        <a:rPr lang="es-CL" sz="1800">
                          <a:effectLst/>
                        </a:rPr>
                        <a:t>No entregar recursos necesarios para el trabajo docente</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2942450493"/>
                  </a:ext>
                </a:extLst>
              </a:tr>
              <a:tr h="335551">
                <a:tc vMerge="1">
                  <a:txBody>
                    <a:bodyPr/>
                    <a:lstStyle/>
                    <a:p>
                      <a:endParaRPr lang="es-CL"/>
                    </a:p>
                  </a:txBody>
                  <a:tcPr/>
                </a:tc>
                <a:tc>
                  <a:txBody>
                    <a:bodyPr/>
                    <a:lstStyle/>
                    <a:p>
                      <a:pPr algn="just">
                        <a:lnSpc>
                          <a:spcPct val="107000"/>
                        </a:lnSpc>
                        <a:spcAft>
                          <a:spcPts val="800"/>
                        </a:spcAft>
                      </a:pPr>
                      <a:r>
                        <a:rPr lang="es-CL" sz="1800">
                          <a:effectLst/>
                        </a:rPr>
                        <a:t>No coordinar al equipo directivo</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1346198295"/>
                  </a:ext>
                </a:extLst>
              </a:tr>
              <a:tr h="335551">
                <a:tc rowSpan="2">
                  <a:txBody>
                    <a:bodyPr/>
                    <a:lstStyle/>
                    <a:p>
                      <a:pPr algn="ctr">
                        <a:lnSpc>
                          <a:spcPct val="107000"/>
                        </a:lnSpc>
                        <a:spcAft>
                          <a:spcPts val="800"/>
                        </a:spcAft>
                      </a:pPr>
                      <a:r>
                        <a:rPr lang="es-CL" sz="1800" dirty="0">
                          <a:effectLst/>
                        </a:rPr>
                        <a:t>Conocimientos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tc>
                  <a:txBody>
                    <a:bodyPr/>
                    <a:lstStyle/>
                    <a:p>
                      <a:pPr algn="just">
                        <a:lnSpc>
                          <a:spcPct val="107000"/>
                        </a:lnSpc>
                        <a:spcAft>
                          <a:spcPts val="800"/>
                        </a:spcAft>
                      </a:pPr>
                      <a:r>
                        <a:rPr lang="es-CL" sz="1800">
                          <a:effectLst/>
                        </a:rPr>
                        <a:t>No contar con conocimientos del área técnico pedagógica</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925693132"/>
                  </a:ext>
                </a:extLst>
              </a:tr>
              <a:tr h="335551">
                <a:tc vMerge="1">
                  <a:txBody>
                    <a:bodyPr/>
                    <a:lstStyle/>
                    <a:p>
                      <a:endParaRPr lang="es-CL"/>
                    </a:p>
                  </a:txBody>
                  <a:tcPr/>
                </a:tc>
                <a:tc>
                  <a:txBody>
                    <a:bodyPr/>
                    <a:lstStyle/>
                    <a:p>
                      <a:pPr algn="just">
                        <a:lnSpc>
                          <a:spcPct val="107000"/>
                        </a:lnSpc>
                        <a:spcAft>
                          <a:spcPts val="800"/>
                        </a:spcAft>
                      </a:pPr>
                      <a:r>
                        <a:rPr lang="es-CL" sz="1800">
                          <a:effectLst/>
                        </a:rPr>
                        <a:t>No conocer los procesos internos del establecimiento</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3130173470"/>
                  </a:ext>
                </a:extLst>
              </a:tr>
              <a:tr h="335551">
                <a:tc rowSpan="2">
                  <a:txBody>
                    <a:bodyPr/>
                    <a:lstStyle/>
                    <a:p>
                      <a:pPr algn="ctr">
                        <a:lnSpc>
                          <a:spcPct val="107000"/>
                        </a:lnSpc>
                        <a:spcAft>
                          <a:spcPts val="800"/>
                        </a:spcAft>
                      </a:pPr>
                      <a:r>
                        <a:rPr lang="es-CL" sz="1800" dirty="0">
                          <a:effectLst/>
                        </a:rPr>
                        <a:t>Principios y valores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tc>
                  <a:txBody>
                    <a:bodyPr/>
                    <a:lstStyle/>
                    <a:p>
                      <a:pPr algn="just">
                        <a:lnSpc>
                          <a:spcPct val="107000"/>
                        </a:lnSpc>
                        <a:spcAft>
                          <a:spcPts val="800"/>
                        </a:spcAft>
                      </a:pPr>
                      <a:r>
                        <a:rPr lang="es-CL" sz="1800">
                          <a:effectLst/>
                        </a:rPr>
                        <a:t>No tener interés ni disposición personal para ejercer un cargo directivo </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1690308479"/>
                  </a:ext>
                </a:extLst>
              </a:tr>
              <a:tr h="335551">
                <a:tc vMerge="1">
                  <a:txBody>
                    <a:bodyPr/>
                    <a:lstStyle/>
                    <a:p>
                      <a:endParaRPr lang="es-CL"/>
                    </a:p>
                  </a:txBody>
                  <a:tcPr/>
                </a:tc>
                <a:tc>
                  <a:txBody>
                    <a:bodyPr/>
                    <a:lstStyle/>
                    <a:p>
                      <a:pPr algn="just">
                        <a:lnSpc>
                          <a:spcPct val="107000"/>
                        </a:lnSpc>
                        <a:spcAft>
                          <a:spcPts val="800"/>
                        </a:spcAft>
                      </a:pPr>
                      <a:r>
                        <a:rPr lang="es-CL" sz="1800" dirty="0">
                          <a:effectLst/>
                        </a:rPr>
                        <a:t>Falta de compromiso con la labor que ejerce</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525" marR="8525" marT="0" marB="0"/>
                </a:tc>
                <a:extLst>
                  <a:ext uri="{0D108BD9-81ED-4DB2-BD59-A6C34878D82A}">
                    <a16:rowId xmlns:a16="http://schemas.microsoft.com/office/drawing/2014/main" val="856864271"/>
                  </a:ext>
                </a:extLst>
              </a:tr>
            </a:tbl>
          </a:graphicData>
        </a:graphic>
      </p:graphicFrame>
    </p:spTree>
    <p:extLst>
      <p:ext uri="{BB962C8B-B14F-4D97-AF65-F5344CB8AC3E}">
        <p14:creationId xmlns:p14="http://schemas.microsoft.com/office/powerpoint/2010/main" val="3337267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047584B-733A-748E-8F85-3A19034DA8D3}"/>
              </a:ext>
            </a:extLst>
          </p:cNvPr>
          <p:cNvSpPr txBox="1"/>
          <p:nvPr/>
        </p:nvSpPr>
        <p:spPr>
          <a:xfrm>
            <a:off x="670560" y="551379"/>
            <a:ext cx="6654800" cy="2308324"/>
          </a:xfrm>
          <a:prstGeom prst="rect">
            <a:avLst/>
          </a:prstGeom>
          <a:noFill/>
        </p:spPr>
        <p:txBody>
          <a:bodyPr wrap="square">
            <a:spAutoFit/>
          </a:bodyPr>
          <a:lstStyle/>
          <a:p>
            <a:r>
              <a:rPr lang="es-MX" dirty="0"/>
              <a:t>Ella cuando presidía los consejos de tercer ciclo no nos llevaba hacia la reflexión… A mí me gusta mucho, y puede ser una cuestión mía, pero me gusta mucho cuando se nos dice ‘’Ya tomemos una decisión en conjunto con respecto a esto’’ Y ella los consejos en general eran súper impositivos y era muy muy como muy categórica, ella como que llevaba la minuta de lo que tenía que decir y de las decisiones que se tenían que tomar, no era como una cosa, así como consensuada (Profesora, EM)</a:t>
            </a:r>
            <a:endParaRPr lang="es-CL" dirty="0"/>
          </a:p>
        </p:txBody>
      </p:sp>
      <p:sp>
        <p:nvSpPr>
          <p:cNvPr id="5" name="CuadroTexto 4">
            <a:extLst>
              <a:ext uri="{FF2B5EF4-FFF2-40B4-BE49-F238E27FC236}">
                <a16:creationId xmlns:a16="http://schemas.microsoft.com/office/drawing/2014/main" id="{CB970CB2-7074-6159-DD3C-FCD70CC1B589}"/>
              </a:ext>
            </a:extLst>
          </p:cNvPr>
          <p:cNvSpPr txBox="1"/>
          <p:nvPr/>
        </p:nvSpPr>
        <p:spPr>
          <a:xfrm>
            <a:off x="4267200" y="3429000"/>
            <a:ext cx="7325360" cy="2585323"/>
          </a:xfrm>
          <a:prstGeom prst="rect">
            <a:avLst/>
          </a:prstGeom>
          <a:noFill/>
        </p:spPr>
        <p:txBody>
          <a:bodyPr wrap="square">
            <a:spAutoFit/>
          </a:bodyPr>
          <a:lstStyle/>
          <a:p>
            <a:pPr algn="r"/>
            <a:r>
              <a:rPr lang="es-MX" dirty="0"/>
              <a:t>También hace poco me dijo…que yo tenía que llamarles la atención a los profes …que no respondían los mails a los estudiantes. Yo le dije que no, que yo no iba a hacer eso porque a mí no me correspondía estar llamándoles la atención a mis pares. Yo dije que eso le correspondía a él, como a los jefes, en especial a él porque él es el director. Y no hacerlo de manera general porque nos mete a nosotros, a todos, en el mismo saco, sino que hacerlo de manera individual…. Y yo le dije que no, que yo no iba a llamar la atención a ninguno de mis pares porque a mí no me corresponde. </a:t>
            </a:r>
          </a:p>
          <a:p>
            <a:pPr algn="r"/>
            <a:r>
              <a:rPr lang="es-MX" dirty="0"/>
              <a:t>(Profesora, EM)</a:t>
            </a:r>
            <a:endParaRPr lang="es-CL" dirty="0"/>
          </a:p>
        </p:txBody>
      </p:sp>
    </p:spTree>
    <p:extLst>
      <p:ext uri="{BB962C8B-B14F-4D97-AF65-F5344CB8AC3E}">
        <p14:creationId xmlns:p14="http://schemas.microsoft.com/office/powerpoint/2010/main" val="3373744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6573C715-6D5D-7B78-7E9E-DCC55F0EB75D}"/>
              </a:ext>
            </a:extLst>
          </p:cNvPr>
          <p:cNvGraphicFramePr>
            <a:graphicFrameLocks noGrp="1"/>
          </p:cNvGraphicFramePr>
          <p:nvPr>
            <p:extLst>
              <p:ext uri="{D42A27DB-BD31-4B8C-83A1-F6EECF244321}">
                <p14:modId xmlns:p14="http://schemas.microsoft.com/office/powerpoint/2010/main" val="2353729038"/>
              </p:ext>
            </p:extLst>
          </p:nvPr>
        </p:nvGraphicFramePr>
        <p:xfrm>
          <a:off x="193040" y="132080"/>
          <a:ext cx="11704320" cy="6450116"/>
        </p:xfrm>
        <a:graphic>
          <a:graphicData uri="http://schemas.openxmlformats.org/drawingml/2006/table">
            <a:tbl>
              <a:tblPr firstRow="1" firstCol="1" bandRow="1">
                <a:tableStyleId>{912C8C85-51F0-491E-9774-3900AFEF0FD7}</a:tableStyleId>
              </a:tblPr>
              <a:tblGrid>
                <a:gridCol w="4094480">
                  <a:extLst>
                    <a:ext uri="{9D8B030D-6E8A-4147-A177-3AD203B41FA5}">
                      <a16:colId xmlns:a16="http://schemas.microsoft.com/office/drawing/2014/main" val="3029545018"/>
                    </a:ext>
                  </a:extLst>
                </a:gridCol>
                <a:gridCol w="7609840">
                  <a:extLst>
                    <a:ext uri="{9D8B030D-6E8A-4147-A177-3AD203B41FA5}">
                      <a16:colId xmlns:a16="http://schemas.microsoft.com/office/drawing/2014/main" val="4159682449"/>
                    </a:ext>
                  </a:extLst>
                </a:gridCol>
              </a:tblGrid>
              <a:tr h="78735">
                <a:tc gridSpan="2">
                  <a:txBody>
                    <a:bodyPr/>
                    <a:lstStyle/>
                    <a:p>
                      <a:pPr algn="ctr">
                        <a:lnSpc>
                          <a:spcPct val="107000"/>
                        </a:lnSpc>
                        <a:spcAft>
                          <a:spcPts val="800"/>
                        </a:spcAft>
                      </a:pPr>
                      <a:r>
                        <a:rPr lang="es-CL" sz="1800">
                          <a:effectLst/>
                        </a:rPr>
                        <a:t> Benevolencia</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tc hMerge="1">
                  <a:txBody>
                    <a:bodyPr/>
                    <a:lstStyle/>
                    <a:p>
                      <a:endParaRPr lang="es-CL"/>
                    </a:p>
                  </a:txBody>
                  <a:tcPr/>
                </a:tc>
                <a:extLst>
                  <a:ext uri="{0D108BD9-81ED-4DB2-BD59-A6C34878D82A}">
                    <a16:rowId xmlns:a16="http://schemas.microsoft.com/office/drawing/2014/main" val="1826629512"/>
                  </a:ext>
                </a:extLst>
              </a:tr>
              <a:tr h="490594">
                <a:tc rowSpan="4">
                  <a:txBody>
                    <a:bodyPr/>
                    <a:lstStyle/>
                    <a:p>
                      <a:pPr>
                        <a:lnSpc>
                          <a:spcPct val="107000"/>
                        </a:lnSpc>
                        <a:spcAft>
                          <a:spcPts val="800"/>
                        </a:spcAft>
                      </a:pPr>
                      <a:r>
                        <a:rPr lang="es-CL" sz="1800">
                          <a:effectLst/>
                        </a:rPr>
                        <a:t> </a:t>
                      </a:r>
                    </a:p>
                    <a:p>
                      <a:pPr>
                        <a:lnSpc>
                          <a:spcPct val="107000"/>
                        </a:lnSpc>
                        <a:spcAft>
                          <a:spcPts val="800"/>
                        </a:spcAft>
                      </a:pPr>
                      <a:r>
                        <a:rPr lang="es-CL" sz="1800">
                          <a:effectLst/>
                        </a:rPr>
                        <a:t> </a:t>
                      </a:r>
                    </a:p>
                    <a:p>
                      <a:pPr>
                        <a:lnSpc>
                          <a:spcPct val="107000"/>
                        </a:lnSpc>
                        <a:spcAft>
                          <a:spcPts val="800"/>
                        </a:spcAft>
                      </a:pPr>
                      <a:r>
                        <a:rPr lang="es-CL" sz="1800">
                          <a:effectLst/>
                        </a:rPr>
                        <a:t> </a:t>
                      </a:r>
                    </a:p>
                    <a:p>
                      <a:pPr algn="ctr">
                        <a:lnSpc>
                          <a:spcPct val="107000"/>
                        </a:lnSpc>
                        <a:spcAft>
                          <a:spcPts val="800"/>
                        </a:spcAft>
                      </a:pPr>
                      <a:r>
                        <a:rPr lang="es-CL" sz="1800">
                          <a:effectLst/>
                        </a:rPr>
                        <a:t>Relacional/ Trato</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tc>
                  <a:txBody>
                    <a:bodyPr/>
                    <a:lstStyle/>
                    <a:p>
                      <a:pPr>
                        <a:lnSpc>
                          <a:spcPct val="107000"/>
                        </a:lnSpc>
                        <a:spcAft>
                          <a:spcPts val="800"/>
                        </a:spcAft>
                      </a:pPr>
                      <a:r>
                        <a:rPr lang="es-CL" sz="1800">
                          <a:effectLst/>
                        </a:rPr>
                        <a:t>Gritar o hablar golpeado para llamar la atención a docentes y funcionarios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2461454912"/>
                  </a:ext>
                </a:extLst>
              </a:tr>
              <a:tr h="408223">
                <a:tc vMerge="1">
                  <a:txBody>
                    <a:bodyPr/>
                    <a:lstStyle/>
                    <a:p>
                      <a:endParaRPr lang="es-CL"/>
                    </a:p>
                  </a:txBody>
                  <a:tcPr/>
                </a:tc>
                <a:tc>
                  <a:txBody>
                    <a:bodyPr/>
                    <a:lstStyle/>
                    <a:p>
                      <a:pPr>
                        <a:lnSpc>
                          <a:spcPct val="107000"/>
                        </a:lnSpc>
                        <a:spcAft>
                          <a:spcPts val="800"/>
                        </a:spcAft>
                      </a:pPr>
                      <a:r>
                        <a:rPr lang="es-CL" sz="1800" dirty="0">
                          <a:effectLst/>
                        </a:rPr>
                        <a:t>Infundir temor entre los docentes por el trato que suele ejercer</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4007463244"/>
                  </a:ext>
                </a:extLst>
              </a:tr>
              <a:tr h="408223">
                <a:tc vMerge="1">
                  <a:txBody>
                    <a:bodyPr/>
                    <a:lstStyle/>
                    <a:p>
                      <a:endParaRPr lang="es-CL"/>
                    </a:p>
                  </a:txBody>
                  <a:tcPr/>
                </a:tc>
                <a:tc>
                  <a:txBody>
                    <a:bodyPr/>
                    <a:lstStyle/>
                    <a:p>
                      <a:pPr>
                        <a:lnSpc>
                          <a:spcPct val="107000"/>
                        </a:lnSpc>
                        <a:spcAft>
                          <a:spcPts val="800"/>
                        </a:spcAft>
                      </a:pPr>
                      <a:r>
                        <a:rPr lang="es-CL" sz="1800">
                          <a:effectLst/>
                        </a:rPr>
                        <a:t>Discriminar a docentes y/o funcionarios por su edad o maternidad</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261050108"/>
                  </a:ext>
                </a:extLst>
              </a:tr>
              <a:tr h="490594">
                <a:tc vMerge="1">
                  <a:txBody>
                    <a:bodyPr/>
                    <a:lstStyle/>
                    <a:p>
                      <a:endParaRPr lang="es-CL"/>
                    </a:p>
                  </a:txBody>
                  <a:tcPr/>
                </a:tc>
                <a:tc>
                  <a:txBody>
                    <a:bodyPr/>
                    <a:lstStyle/>
                    <a:p>
                      <a:pPr>
                        <a:lnSpc>
                          <a:spcPct val="107000"/>
                        </a:lnSpc>
                        <a:spcAft>
                          <a:spcPts val="800"/>
                        </a:spcAft>
                      </a:pPr>
                      <a:r>
                        <a:rPr lang="es-CL" sz="1800">
                          <a:effectLst/>
                        </a:rPr>
                        <a:t>Presionar indebidamente cambios en presentación personal de docentes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1204915949"/>
                  </a:ext>
                </a:extLst>
              </a:tr>
              <a:tr h="655338">
                <a:tc>
                  <a:txBody>
                    <a:bodyPr/>
                    <a:lstStyle/>
                    <a:p>
                      <a:pPr algn="ctr">
                        <a:lnSpc>
                          <a:spcPct val="107000"/>
                        </a:lnSpc>
                        <a:spcAft>
                          <a:spcPts val="800"/>
                        </a:spcAft>
                      </a:pPr>
                      <a:r>
                        <a:rPr lang="es-CL" sz="1800">
                          <a:effectLst/>
                        </a:rPr>
                        <a:t>Intenciones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tc>
                  <a:txBody>
                    <a:bodyPr/>
                    <a:lstStyle/>
                    <a:p>
                      <a:pPr>
                        <a:lnSpc>
                          <a:spcPct val="107000"/>
                        </a:lnSpc>
                        <a:spcAft>
                          <a:spcPts val="800"/>
                        </a:spcAft>
                      </a:pPr>
                      <a:r>
                        <a:rPr lang="es-CL" sz="1800">
                          <a:effectLst/>
                        </a:rPr>
                        <a:t>Buscar dividir a los profesores haciendo comparaciones peyorativas o hablando mal de unos frente a otros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4188021435"/>
                  </a:ext>
                </a:extLst>
              </a:tr>
              <a:tr h="243479">
                <a:tc rowSpan="4">
                  <a:txBody>
                    <a:bodyPr/>
                    <a:lstStyle/>
                    <a:p>
                      <a:pPr algn="ctr">
                        <a:lnSpc>
                          <a:spcPct val="107000"/>
                        </a:lnSpc>
                        <a:spcAft>
                          <a:spcPts val="800"/>
                        </a:spcAft>
                      </a:pPr>
                      <a:r>
                        <a:rPr lang="es-CL" sz="1800">
                          <a:effectLst/>
                        </a:rPr>
                        <a:t> </a:t>
                      </a:r>
                    </a:p>
                    <a:p>
                      <a:pPr algn="ctr">
                        <a:lnSpc>
                          <a:spcPct val="107000"/>
                        </a:lnSpc>
                        <a:spcAft>
                          <a:spcPts val="800"/>
                        </a:spcAft>
                      </a:pPr>
                      <a:r>
                        <a:rPr lang="es-CL" sz="1800">
                          <a:effectLst/>
                        </a:rPr>
                        <a:t> </a:t>
                      </a:r>
                    </a:p>
                    <a:p>
                      <a:pPr algn="ctr">
                        <a:lnSpc>
                          <a:spcPct val="107000"/>
                        </a:lnSpc>
                        <a:spcAft>
                          <a:spcPts val="800"/>
                        </a:spcAft>
                      </a:pPr>
                      <a:r>
                        <a:rPr lang="es-CL" sz="1800">
                          <a:effectLst/>
                        </a:rPr>
                        <a:t>Creencias sobre el otro</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tc>
                  <a:txBody>
                    <a:bodyPr/>
                    <a:lstStyle/>
                    <a:p>
                      <a:pPr>
                        <a:lnSpc>
                          <a:spcPct val="107000"/>
                        </a:lnSpc>
                        <a:spcAft>
                          <a:spcPts val="800"/>
                        </a:spcAft>
                      </a:pPr>
                      <a:r>
                        <a:rPr lang="es-CL" sz="1800">
                          <a:effectLst/>
                        </a:rPr>
                        <a:t>No valorar el trabajo de los docentes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1761105442"/>
                  </a:ext>
                </a:extLst>
              </a:tr>
              <a:tr h="408223">
                <a:tc vMerge="1">
                  <a:txBody>
                    <a:bodyPr/>
                    <a:lstStyle/>
                    <a:p>
                      <a:endParaRPr lang="es-CL"/>
                    </a:p>
                  </a:txBody>
                  <a:tcPr/>
                </a:tc>
                <a:tc>
                  <a:txBody>
                    <a:bodyPr/>
                    <a:lstStyle/>
                    <a:p>
                      <a:pPr>
                        <a:lnSpc>
                          <a:spcPct val="107000"/>
                        </a:lnSpc>
                        <a:spcAft>
                          <a:spcPts val="800"/>
                        </a:spcAft>
                      </a:pPr>
                      <a:r>
                        <a:rPr lang="es-CL" sz="1800">
                          <a:effectLst/>
                        </a:rPr>
                        <a:t>Evaluar labor de docentes en base a prejuicios personales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3563051237"/>
                  </a:ext>
                </a:extLst>
              </a:tr>
              <a:tr h="408223">
                <a:tc vMerge="1">
                  <a:txBody>
                    <a:bodyPr/>
                    <a:lstStyle/>
                    <a:p>
                      <a:endParaRPr lang="es-CL"/>
                    </a:p>
                  </a:txBody>
                  <a:tcPr/>
                </a:tc>
                <a:tc>
                  <a:txBody>
                    <a:bodyPr/>
                    <a:lstStyle/>
                    <a:p>
                      <a:pPr>
                        <a:lnSpc>
                          <a:spcPct val="107000"/>
                        </a:lnSpc>
                        <a:spcAft>
                          <a:spcPts val="800"/>
                        </a:spcAft>
                      </a:pPr>
                      <a:r>
                        <a:rPr lang="es-CL" sz="1800">
                          <a:effectLst/>
                        </a:rPr>
                        <a:t>Vigilar con fines punitivos y sin transparencia el actuar de los docentes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4226355949"/>
                  </a:ext>
                </a:extLst>
              </a:tr>
              <a:tr h="408223">
                <a:tc vMerge="1">
                  <a:txBody>
                    <a:bodyPr/>
                    <a:lstStyle/>
                    <a:p>
                      <a:endParaRPr lang="es-CL"/>
                    </a:p>
                  </a:txBody>
                  <a:tcPr/>
                </a:tc>
                <a:tc>
                  <a:txBody>
                    <a:bodyPr/>
                    <a:lstStyle/>
                    <a:p>
                      <a:pPr>
                        <a:lnSpc>
                          <a:spcPct val="107000"/>
                        </a:lnSpc>
                        <a:spcAft>
                          <a:spcPts val="800"/>
                        </a:spcAft>
                      </a:pPr>
                      <a:r>
                        <a:rPr lang="es-CL" sz="1800">
                          <a:effectLst/>
                        </a:rPr>
                        <a:t>Perseguir y cuestionar constantemente a los docentes en su labor</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1933491399"/>
                  </a:ext>
                </a:extLst>
              </a:tr>
              <a:tr h="737710">
                <a:tc rowSpan="2">
                  <a:txBody>
                    <a:bodyPr/>
                    <a:lstStyle/>
                    <a:p>
                      <a:pPr algn="ctr">
                        <a:lnSpc>
                          <a:spcPct val="107000"/>
                        </a:lnSpc>
                        <a:spcAft>
                          <a:spcPts val="800"/>
                        </a:spcAft>
                      </a:pPr>
                      <a:r>
                        <a:rPr lang="es-CL" sz="1800">
                          <a:effectLst/>
                        </a:rPr>
                        <a:t> </a:t>
                      </a:r>
                    </a:p>
                    <a:p>
                      <a:pPr algn="ctr">
                        <a:lnSpc>
                          <a:spcPct val="107000"/>
                        </a:lnSpc>
                        <a:spcAft>
                          <a:spcPts val="800"/>
                        </a:spcAft>
                      </a:pPr>
                      <a:r>
                        <a:rPr lang="es-CL" sz="1800">
                          <a:effectLst/>
                        </a:rPr>
                        <a:t>Preocupación por el otro</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tc>
                  <a:txBody>
                    <a:bodyPr/>
                    <a:lstStyle/>
                    <a:p>
                      <a:pPr>
                        <a:lnSpc>
                          <a:spcPct val="107000"/>
                        </a:lnSpc>
                        <a:spcAft>
                          <a:spcPts val="800"/>
                        </a:spcAft>
                      </a:pPr>
                      <a:r>
                        <a:rPr lang="es-CL" sz="1800">
                          <a:effectLst/>
                        </a:rPr>
                        <a:t>No ser flexible con los permisos ante situaciones personales de salud grave de los profesores o sus familiares directos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3206987141"/>
                  </a:ext>
                </a:extLst>
              </a:tr>
              <a:tr h="572966">
                <a:tc vMerge="1">
                  <a:txBody>
                    <a:bodyPr/>
                    <a:lstStyle/>
                    <a:p>
                      <a:endParaRPr lang="es-CL"/>
                    </a:p>
                  </a:txBody>
                  <a:tcPr/>
                </a:tc>
                <a:tc>
                  <a:txBody>
                    <a:bodyPr/>
                    <a:lstStyle/>
                    <a:p>
                      <a:pPr>
                        <a:lnSpc>
                          <a:spcPct val="107000"/>
                        </a:lnSpc>
                        <a:spcAft>
                          <a:spcPts val="800"/>
                        </a:spcAft>
                      </a:pPr>
                      <a:r>
                        <a:rPr lang="es-CL" sz="1800">
                          <a:effectLst/>
                        </a:rPr>
                        <a:t>No preguntar por salud a docentes que se encuentran evidentemente afectados físicamente</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2649474716"/>
                  </a:ext>
                </a:extLst>
              </a:tr>
              <a:tr h="325851">
                <a:tc rowSpan="2">
                  <a:txBody>
                    <a:bodyPr/>
                    <a:lstStyle/>
                    <a:p>
                      <a:pPr algn="ctr">
                        <a:lnSpc>
                          <a:spcPct val="107000"/>
                        </a:lnSpc>
                        <a:spcAft>
                          <a:spcPts val="800"/>
                        </a:spcAft>
                      </a:pPr>
                      <a:r>
                        <a:rPr lang="es-CL" sz="1800">
                          <a:effectLst/>
                        </a:rPr>
                        <a:t>Justicia y equidad</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tc>
                  <a:txBody>
                    <a:bodyPr/>
                    <a:lstStyle/>
                    <a:p>
                      <a:pPr>
                        <a:lnSpc>
                          <a:spcPct val="107000"/>
                        </a:lnSpc>
                        <a:spcAft>
                          <a:spcPts val="800"/>
                        </a:spcAft>
                      </a:pPr>
                      <a:r>
                        <a:rPr lang="es-CL" sz="1800">
                          <a:effectLst/>
                        </a:rPr>
                        <a:t>Expresar favoritismos por algunos docentes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822925238"/>
                  </a:ext>
                </a:extLst>
              </a:tr>
              <a:tr h="572966">
                <a:tc vMerge="1">
                  <a:txBody>
                    <a:bodyPr/>
                    <a:lstStyle/>
                    <a:p>
                      <a:endParaRPr lang="es-CL"/>
                    </a:p>
                  </a:txBody>
                  <a:tcPr/>
                </a:tc>
                <a:tc>
                  <a:txBody>
                    <a:bodyPr/>
                    <a:lstStyle/>
                    <a:p>
                      <a:pPr>
                        <a:lnSpc>
                          <a:spcPct val="107000"/>
                        </a:lnSpc>
                        <a:spcAft>
                          <a:spcPts val="800"/>
                        </a:spcAft>
                      </a:pPr>
                      <a:r>
                        <a:rPr lang="es-CL" sz="1800" dirty="0">
                          <a:effectLst/>
                        </a:rPr>
                        <a:t>Tomar medidas diferentes frente a situaciones similares: permisos solo para algunos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85" marR="6185" marT="0" marB="0"/>
                </a:tc>
                <a:extLst>
                  <a:ext uri="{0D108BD9-81ED-4DB2-BD59-A6C34878D82A}">
                    <a16:rowId xmlns:a16="http://schemas.microsoft.com/office/drawing/2014/main" val="3408361673"/>
                  </a:ext>
                </a:extLst>
              </a:tr>
            </a:tbl>
          </a:graphicData>
        </a:graphic>
      </p:graphicFrame>
    </p:spTree>
    <p:extLst>
      <p:ext uri="{BB962C8B-B14F-4D97-AF65-F5344CB8AC3E}">
        <p14:creationId xmlns:p14="http://schemas.microsoft.com/office/powerpoint/2010/main" val="2307645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B091AC8-2307-5B37-1E4E-983C6D260616}"/>
              </a:ext>
            </a:extLst>
          </p:cNvPr>
          <p:cNvSpPr txBox="1"/>
          <p:nvPr/>
        </p:nvSpPr>
        <p:spPr>
          <a:xfrm>
            <a:off x="264160" y="516117"/>
            <a:ext cx="8067040" cy="2552686"/>
          </a:xfrm>
          <a:prstGeom prst="rect">
            <a:avLst/>
          </a:prstGeom>
          <a:noFill/>
        </p:spPr>
        <p:txBody>
          <a:bodyPr wrap="square">
            <a:spAutoFit/>
          </a:bodyPr>
          <a:lstStyle/>
          <a:p>
            <a:pPr marL="449580" indent="1270">
              <a:lnSpc>
                <a:spcPct val="107000"/>
              </a:lnSpc>
              <a:spcAft>
                <a:spcPts val="800"/>
              </a:spcAft>
            </a:pPr>
            <a:r>
              <a:rPr lang="es-CL" dirty="0">
                <a:effectLst/>
                <a:ea typeface="Calibri" panose="020F0502020204030204" pitchFamily="34" charset="0"/>
                <a:cs typeface="Times New Roman" panose="02020603050405020304" pitchFamily="18" charset="0"/>
              </a:rPr>
              <a:t>Estuve presente en una situación con un auxiliar, como que el auxiliar había cometido un error, la verdad es que no había sido su error y el inspector lo gritoneo en un pasillo, en clases (…) yo estaba en la biblioteca, imagínate, el baño está aquí y la biblioteca está al final del pasillo y desde el pasillo se escuchaba, o sea, desde la biblioteca se escuchaba como la gritoneaba (…) entones para ser directivo yo creo que ahí no pega eso, el ofuscarse de esa manera y el tener esos arrebatos no corresponde </a:t>
            </a:r>
          </a:p>
          <a:p>
            <a:pPr marL="449580" indent="1270" algn="just">
              <a:lnSpc>
                <a:spcPct val="107000"/>
              </a:lnSpc>
              <a:spcAft>
                <a:spcPts val="800"/>
              </a:spcAft>
            </a:pPr>
            <a:r>
              <a:rPr lang="es-CL" dirty="0">
                <a:effectLst/>
                <a:ea typeface="Calibri" panose="020F0502020204030204" pitchFamily="34" charset="0"/>
                <a:cs typeface="Times New Roman" panose="02020603050405020304" pitchFamily="18" charset="0"/>
              </a:rPr>
              <a:t>(Profesora, EB)</a:t>
            </a:r>
            <a:endParaRPr lang="es-CL" sz="2400" dirty="0">
              <a:effectLst/>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D8E07AB4-2E2D-5841-49AC-E439CD8F6C74}"/>
              </a:ext>
            </a:extLst>
          </p:cNvPr>
          <p:cNvSpPr txBox="1"/>
          <p:nvPr/>
        </p:nvSpPr>
        <p:spPr>
          <a:xfrm>
            <a:off x="4297680" y="3429000"/>
            <a:ext cx="7437120" cy="3145413"/>
          </a:xfrm>
          <a:prstGeom prst="rect">
            <a:avLst/>
          </a:prstGeom>
          <a:noFill/>
        </p:spPr>
        <p:txBody>
          <a:bodyPr wrap="square">
            <a:spAutoFit/>
          </a:bodyPr>
          <a:lstStyle/>
          <a:p>
            <a:pPr marL="449580" algn="r">
              <a:lnSpc>
                <a:spcPct val="107000"/>
              </a:lnSpc>
              <a:spcAft>
                <a:spcPts val="800"/>
              </a:spcAft>
            </a:pPr>
            <a:r>
              <a:rPr lang="es-CL" dirty="0">
                <a:effectLst/>
                <a:latin typeface="Corbel" panose="020B0503020204020204" pitchFamily="34" charset="0"/>
                <a:ea typeface="Calibri" panose="020F0502020204030204" pitchFamily="34" charset="0"/>
                <a:cs typeface="Times New Roman" panose="02020603050405020304" pitchFamily="18" charset="0"/>
              </a:rPr>
              <a:t>Me pasa que veo que, por ejemplo, para pedir un permiso me ponen las mil excusas ‘’No, mira, este voy a revisar el libro si están las notas y esto, no mira, no puedes faltar’’ Pero recibo los links de mi Jefatura de curso ‘’No, la profesora no está o el profesor no está, sabes qué, no hay clase el profesor no va ir, se le presentó aquí un problema’’ Entonces le digo ‘’Ok a cualquiera se nos presenta este problema”. Sin embargo, yo considero que dentro de la institución no está equitativamente nuestro trabajo, no es evaluado de la misma forma. No todos estamos siendo equitativamente evaluados.</a:t>
            </a:r>
          </a:p>
          <a:p>
            <a:pPr marL="449580" algn="r">
              <a:lnSpc>
                <a:spcPct val="107000"/>
              </a:lnSpc>
              <a:spcAft>
                <a:spcPts val="800"/>
              </a:spcAft>
            </a:pPr>
            <a:r>
              <a:rPr lang="es-CL" dirty="0">
                <a:effectLst/>
                <a:latin typeface="Corbel" panose="020B0503020204020204" pitchFamily="34" charset="0"/>
                <a:ea typeface="Calibri" panose="020F0502020204030204" pitchFamily="34" charset="0"/>
                <a:cs typeface="Times New Roman" panose="02020603050405020304" pitchFamily="18" charset="0"/>
              </a:rPr>
              <a:t>(Profesora, EM)</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4458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641DF166-F404-8D82-091D-CBE466CC94A2}"/>
              </a:ext>
            </a:extLst>
          </p:cNvPr>
          <p:cNvGraphicFramePr>
            <a:graphicFrameLocks noGrp="1"/>
          </p:cNvGraphicFramePr>
          <p:nvPr>
            <p:extLst>
              <p:ext uri="{D42A27DB-BD31-4B8C-83A1-F6EECF244321}">
                <p14:modId xmlns:p14="http://schemas.microsoft.com/office/powerpoint/2010/main" val="2829381845"/>
              </p:ext>
            </p:extLst>
          </p:nvPr>
        </p:nvGraphicFramePr>
        <p:xfrm>
          <a:off x="558800" y="644814"/>
          <a:ext cx="11226802" cy="5259949"/>
        </p:xfrm>
        <a:graphic>
          <a:graphicData uri="http://schemas.openxmlformats.org/drawingml/2006/table">
            <a:tbl>
              <a:tblPr firstRow="1" firstCol="1" bandRow="1">
                <a:tableStyleId>{912C8C85-51F0-491E-9774-3900AFEF0FD7}</a:tableStyleId>
              </a:tblPr>
              <a:tblGrid>
                <a:gridCol w="2245360">
                  <a:extLst>
                    <a:ext uri="{9D8B030D-6E8A-4147-A177-3AD203B41FA5}">
                      <a16:colId xmlns:a16="http://schemas.microsoft.com/office/drawing/2014/main" val="2118234309"/>
                    </a:ext>
                  </a:extLst>
                </a:gridCol>
                <a:gridCol w="8981442">
                  <a:extLst>
                    <a:ext uri="{9D8B030D-6E8A-4147-A177-3AD203B41FA5}">
                      <a16:colId xmlns:a16="http://schemas.microsoft.com/office/drawing/2014/main" val="1498553145"/>
                    </a:ext>
                  </a:extLst>
                </a:gridCol>
              </a:tblGrid>
              <a:tr h="199264">
                <a:tc gridSpan="2">
                  <a:txBody>
                    <a:bodyPr/>
                    <a:lstStyle/>
                    <a:p>
                      <a:pPr algn="ctr">
                        <a:lnSpc>
                          <a:spcPct val="107000"/>
                        </a:lnSpc>
                        <a:spcAft>
                          <a:spcPts val="800"/>
                        </a:spcAft>
                      </a:pPr>
                      <a:r>
                        <a:rPr lang="es-CL" sz="1800">
                          <a:effectLst/>
                        </a:rPr>
                        <a:t> Apertura</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tc hMerge="1">
                  <a:txBody>
                    <a:bodyPr/>
                    <a:lstStyle/>
                    <a:p>
                      <a:endParaRPr lang="es-CL"/>
                    </a:p>
                  </a:txBody>
                  <a:tcPr/>
                </a:tc>
                <a:extLst>
                  <a:ext uri="{0D108BD9-81ED-4DB2-BD59-A6C34878D82A}">
                    <a16:rowId xmlns:a16="http://schemas.microsoft.com/office/drawing/2014/main" val="2955470077"/>
                  </a:ext>
                </a:extLst>
              </a:tr>
              <a:tr h="250578">
                <a:tc rowSpan="3">
                  <a:txBody>
                    <a:bodyPr/>
                    <a:lstStyle/>
                    <a:p>
                      <a:pPr algn="ctr">
                        <a:lnSpc>
                          <a:spcPct val="107000"/>
                        </a:lnSpc>
                        <a:spcAft>
                          <a:spcPts val="800"/>
                        </a:spcAft>
                      </a:pPr>
                      <a:r>
                        <a:rPr lang="es-CL" sz="1800" dirty="0">
                          <a:effectLst/>
                        </a:rPr>
                        <a:t>Comunicación</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tc>
                  <a:txBody>
                    <a:bodyPr/>
                    <a:lstStyle/>
                    <a:p>
                      <a:pPr algn="ctr">
                        <a:lnSpc>
                          <a:spcPct val="107000"/>
                        </a:lnSpc>
                        <a:spcAft>
                          <a:spcPts val="800"/>
                        </a:spcAft>
                      </a:pPr>
                      <a:r>
                        <a:rPr lang="es-CL" sz="1800">
                          <a:effectLst/>
                        </a:rPr>
                        <a:t>No comunicar claramente las funciones específicas de los docentes</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extLst>
                  <a:ext uri="{0D108BD9-81ED-4DB2-BD59-A6C34878D82A}">
                    <a16:rowId xmlns:a16="http://schemas.microsoft.com/office/drawing/2014/main" val="4225588774"/>
                  </a:ext>
                </a:extLst>
              </a:tr>
              <a:tr h="378603">
                <a:tc vMerge="1">
                  <a:txBody>
                    <a:bodyPr/>
                    <a:lstStyle/>
                    <a:p>
                      <a:endParaRPr lang="es-CL"/>
                    </a:p>
                  </a:txBody>
                  <a:tcPr/>
                </a:tc>
                <a:tc>
                  <a:txBody>
                    <a:bodyPr/>
                    <a:lstStyle/>
                    <a:p>
                      <a:r>
                        <a:rPr lang="es-CL" sz="1800">
                          <a:effectLst/>
                        </a:rPr>
                        <a:t>No comunicar a los profesores cómo se abordan y resuelven los conflictos con los apoderados o alumnos</a:t>
                      </a:r>
                      <a:endParaRPr lang="es-CL"/>
                    </a:p>
                  </a:txBody>
                  <a:tcPr marL="5896" marR="5896" marT="0" marB="0"/>
                </a:tc>
                <a:extLst>
                  <a:ext uri="{0D108BD9-81ED-4DB2-BD59-A6C34878D82A}">
                    <a16:rowId xmlns:a16="http://schemas.microsoft.com/office/drawing/2014/main" val="2117563603"/>
                  </a:ext>
                </a:extLst>
              </a:tr>
              <a:tr h="199264">
                <a:tc vMerge="1">
                  <a:txBody>
                    <a:bodyPr/>
                    <a:lstStyle/>
                    <a:p>
                      <a:endParaRPr lang="es-CL"/>
                    </a:p>
                  </a:txBody>
                  <a:tcPr/>
                </a:tc>
                <a:tc>
                  <a:txBody>
                    <a:bodyPr/>
                    <a:lstStyle/>
                    <a:p>
                      <a:r>
                        <a:rPr lang="es-CL" sz="1800">
                          <a:effectLst/>
                        </a:rPr>
                        <a:t>No comunicar decisiones institucionales</a:t>
                      </a:r>
                      <a:endParaRPr lang="es-CL"/>
                    </a:p>
                  </a:txBody>
                  <a:tcPr marL="5896" marR="5896" marT="0" marB="0"/>
                </a:tc>
                <a:extLst>
                  <a:ext uri="{0D108BD9-81ED-4DB2-BD59-A6C34878D82A}">
                    <a16:rowId xmlns:a16="http://schemas.microsoft.com/office/drawing/2014/main" val="3269218721"/>
                  </a:ext>
                </a:extLst>
              </a:tr>
              <a:tr h="439538">
                <a:tc rowSpan="2">
                  <a:txBody>
                    <a:bodyPr/>
                    <a:lstStyle/>
                    <a:p>
                      <a:pPr algn="ctr">
                        <a:lnSpc>
                          <a:spcPct val="107000"/>
                        </a:lnSpc>
                        <a:spcAft>
                          <a:spcPts val="800"/>
                        </a:spcAft>
                      </a:pPr>
                      <a:r>
                        <a:rPr lang="es-CL" sz="1800" dirty="0">
                          <a:effectLst/>
                        </a:rPr>
                        <a:t>Confidencia</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tc>
                  <a:txBody>
                    <a:bodyPr/>
                    <a:lstStyle/>
                    <a:p>
                      <a:pPr>
                        <a:lnSpc>
                          <a:spcPct val="107000"/>
                        </a:lnSpc>
                        <a:spcAft>
                          <a:spcPts val="800"/>
                        </a:spcAft>
                      </a:pPr>
                      <a:r>
                        <a:rPr lang="es-CL" sz="1800" dirty="0">
                          <a:effectLst/>
                        </a:rPr>
                        <a:t>Recibir informaciones de conversaciones privadas entre profesores y hacer llamados de atención</a:t>
                      </a:r>
                    </a:p>
                  </a:txBody>
                  <a:tcPr marL="5896" marR="5896" marT="0" marB="0"/>
                </a:tc>
                <a:extLst>
                  <a:ext uri="{0D108BD9-81ED-4DB2-BD59-A6C34878D82A}">
                    <a16:rowId xmlns:a16="http://schemas.microsoft.com/office/drawing/2014/main" val="1344852753"/>
                  </a:ext>
                </a:extLst>
              </a:tr>
              <a:tr h="250578">
                <a:tc vMerge="1">
                  <a:txBody>
                    <a:bodyPr/>
                    <a:lstStyle/>
                    <a:p>
                      <a:endParaRPr lang="es-CL"/>
                    </a:p>
                  </a:txBody>
                  <a:tcPr/>
                </a:tc>
                <a:tc>
                  <a:txBody>
                    <a:bodyPr/>
                    <a:lstStyle/>
                    <a:p>
                      <a:r>
                        <a:rPr lang="es-CL" sz="1800" dirty="0">
                          <a:effectLst/>
                        </a:rPr>
                        <a:t>No guardar reserva de información confidencial</a:t>
                      </a:r>
                      <a:endParaRPr lang="es-CL" dirty="0"/>
                    </a:p>
                  </a:txBody>
                  <a:tcPr marL="5896" marR="5896" marT="0" marB="0"/>
                </a:tc>
                <a:extLst>
                  <a:ext uri="{0D108BD9-81ED-4DB2-BD59-A6C34878D82A}">
                    <a16:rowId xmlns:a16="http://schemas.microsoft.com/office/drawing/2014/main" val="689251278"/>
                  </a:ext>
                </a:extLst>
              </a:tr>
              <a:tr h="199264">
                <a:tc gridSpan="2">
                  <a:txBody>
                    <a:bodyPr/>
                    <a:lstStyle/>
                    <a:p>
                      <a:pPr algn="ctr">
                        <a:lnSpc>
                          <a:spcPct val="107000"/>
                        </a:lnSpc>
                        <a:spcAft>
                          <a:spcPts val="800"/>
                        </a:spcAft>
                      </a:pPr>
                      <a:r>
                        <a:rPr lang="es-CL" sz="1800" dirty="0">
                          <a:solidFill>
                            <a:schemeClr val="bg1"/>
                          </a:solidFill>
                          <a:effectLst/>
                        </a:rPr>
                        <a:t> Honestidad</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solidFill>
                      <a:schemeClr val="accent6"/>
                    </a:solidFill>
                  </a:tcPr>
                </a:tc>
                <a:tc hMerge="1">
                  <a:txBody>
                    <a:bodyPr/>
                    <a:lstStyle/>
                    <a:p>
                      <a:endParaRPr lang="es-CL"/>
                    </a:p>
                  </a:txBody>
                  <a:tcPr/>
                </a:tc>
                <a:extLst>
                  <a:ext uri="{0D108BD9-81ED-4DB2-BD59-A6C34878D82A}">
                    <a16:rowId xmlns:a16="http://schemas.microsoft.com/office/drawing/2014/main" val="2810379880"/>
                  </a:ext>
                </a:extLst>
              </a:tr>
              <a:tr h="250578">
                <a:tc rowSpan="2">
                  <a:txBody>
                    <a:bodyPr/>
                    <a:lstStyle/>
                    <a:p>
                      <a:pPr algn="ctr">
                        <a:lnSpc>
                          <a:spcPct val="107000"/>
                        </a:lnSpc>
                        <a:spcAft>
                          <a:spcPts val="800"/>
                        </a:spcAft>
                      </a:pPr>
                      <a:r>
                        <a:rPr lang="es-CL" sz="1800">
                          <a:effectLst/>
                        </a:rPr>
                        <a:t>Transparencia</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tc>
                  <a:txBody>
                    <a:bodyPr/>
                    <a:lstStyle/>
                    <a:p>
                      <a:pPr algn="just">
                        <a:lnSpc>
                          <a:spcPct val="107000"/>
                        </a:lnSpc>
                        <a:spcAft>
                          <a:spcPts val="800"/>
                        </a:spcAft>
                      </a:pPr>
                      <a:r>
                        <a:rPr lang="es-CL" sz="1800" dirty="0">
                          <a:effectLst/>
                        </a:rPr>
                        <a:t>No pagar lo que corresponde, manipular información sobre pagos o bonos a docentes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extLst>
                  <a:ext uri="{0D108BD9-81ED-4DB2-BD59-A6C34878D82A}">
                    <a16:rowId xmlns:a16="http://schemas.microsoft.com/office/drawing/2014/main" val="3905612838"/>
                  </a:ext>
                </a:extLst>
              </a:tr>
              <a:tr h="378603">
                <a:tc vMerge="1">
                  <a:txBody>
                    <a:bodyPr/>
                    <a:lstStyle/>
                    <a:p>
                      <a:endParaRPr lang="es-CL"/>
                    </a:p>
                  </a:txBody>
                  <a:tcPr/>
                </a:tc>
                <a:tc>
                  <a:txBody>
                    <a:bodyPr/>
                    <a:lstStyle/>
                    <a:p>
                      <a:r>
                        <a:rPr lang="es-CL" sz="1800">
                          <a:effectLst/>
                        </a:rPr>
                        <a:t>No reconocer la autoría de herramientas elaboradas por los docentes y empleadas por directivos</a:t>
                      </a:r>
                      <a:endParaRPr lang="es-CL"/>
                    </a:p>
                  </a:txBody>
                  <a:tcPr marL="5896" marR="5896" marT="0" marB="0"/>
                </a:tc>
                <a:extLst>
                  <a:ext uri="{0D108BD9-81ED-4DB2-BD59-A6C34878D82A}">
                    <a16:rowId xmlns:a16="http://schemas.microsoft.com/office/drawing/2014/main" val="2723619827"/>
                  </a:ext>
                </a:extLst>
              </a:tr>
              <a:tr h="250578">
                <a:tc rowSpan="3">
                  <a:txBody>
                    <a:bodyPr/>
                    <a:lstStyle/>
                    <a:p>
                      <a:pPr algn="ctr">
                        <a:lnSpc>
                          <a:spcPct val="107000"/>
                        </a:lnSpc>
                        <a:spcAft>
                          <a:spcPts val="800"/>
                        </a:spcAft>
                      </a:pPr>
                      <a:r>
                        <a:rPr lang="es-CL" sz="1800">
                          <a:effectLst/>
                        </a:rPr>
                        <a:t>Parcialidad</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tc>
                  <a:txBody>
                    <a:bodyPr/>
                    <a:lstStyle/>
                    <a:p>
                      <a:pPr algn="just">
                        <a:lnSpc>
                          <a:spcPct val="107000"/>
                        </a:lnSpc>
                        <a:spcAft>
                          <a:spcPts val="800"/>
                        </a:spcAft>
                      </a:pPr>
                      <a:r>
                        <a:rPr lang="es-CL" sz="1800" dirty="0">
                          <a:effectLst/>
                        </a:rPr>
                        <a:t>Privilegiar a familiares en situaciones conflictivas ocurridas en colegio</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extLst>
                  <a:ext uri="{0D108BD9-81ED-4DB2-BD59-A6C34878D82A}">
                    <a16:rowId xmlns:a16="http://schemas.microsoft.com/office/drawing/2014/main" val="211740774"/>
                  </a:ext>
                </a:extLst>
              </a:tr>
              <a:tr h="250578">
                <a:tc vMerge="1">
                  <a:txBody>
                    <a:bodyPr/>
                    <a:lstStyle/>
                    <a:p>
                      <a:endParaRPr lang="es-CL"/>
                    </a:p>
                  </a:txBody>
                  <a:tcPr/>
                </a:tc>
                <a:tc>
                  <a:txBody>
                    <a:bodyPr/>
                    <a:lstStyle/>
                    <a:p>
                      <a:r>
                        <a:rPr lang="es-CL" sz="1800" dirty="0">
                          <a:effectLst/>
                        </a:rPr>
                        <a:t>Llamar la atención por actitudes y/o acciones que también las realiza</a:t>
                      </a:r>
                      <a:endParaRPr lang="es-CL" dirty="0"/>
                    </a:p>
                  </a:txBody>
                  <a:tcPr marL="5896" marR="5896" marT="0" marB="0"/>
                </a:tc>
                <a:extLst>
                  <a:ext uri="{0D108BD9-81ED-4DB2-BD59-A6C34878D82A}">
                    <a16:rowId xmlns:a16="http://schemas.microsoft.com/office/drawing/2014/main" val="469506067"/>
                  </a:ext>
                </a:extLst>
              </a:tr>
              <a:tr h="199264">
                <a:tc vMerge="1">
                  <a:txBody>
                    <a:bodyPr/>
                    <a:lstStyle/>
                    <a:p>
                      <a:endParaRPr lang="es-CL"/>
                    </a:p>
                  </a:txBody>
                  <a:tcPr/>
                </a:tc>
                <a:tc>
                  <a:txBody>
                    <a:bodyPr/>
                    <a:lstStyle/>
                    <a:p>
                      <a:r>
                        <a:rPr lang="es-CL" sz="1800" dirty="0">
                          <a:effectLst/>
                        </a:rPr>
                        <a:t>No reconocer errores propios</a:t>
                      </a:r>
                      <a:endParaRPr lang="es-CL" dirty="0"/>
                    </a:p>
                  </a:txBody>
                  <a:tcPr marL="5896" marR="5896" marT="0" marB="0"/>
                </a:tc>
                <a:extLst>
                  <a:ext uri="{0D108BD9-81ED-4DB2-BD59-A6C34878D82A}">
                    <a16:rowId xmlns:a16="http://schemas.microsoft.com/office/drawing/2014/main" val="4127522664"/>
                  </a:ext>
                </a:extLst>
              </a:tr>
              <a:tr h="199264">
                <a:tc gridSpan="2">
                  <a:txBody>
                    <a:bodyPr/>
                    <a:lstStyle/>
                    <a:p>
                      <a:pPr algn="ctr">
                        <a:lnSpc>
                          <a:spcPct val="107000"/>
                        </a:lnSpc>
                        <a:spcAft>
                          <a:spcPts val="800"/>
                        </a:spcAft>
                      </a:pPr>
                      <a:r>
                        <a:rPr lang="es-CL" sz="1800" dirty="0">
                          <a:solidFill>
                            <a:schemeClr val="bg1"/>
                          </a:solidFill>
                          <a:effectLst/>
                        </a:rPr>
                        <a:t>Previsibilidad</a:t>
                      </a:r>
                      <a:endParaRPr lang="es-C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solidFill>
                      <a:schemeClr val="accent6"/>
                    </a:solidFill>
                  </a:tcPr>
                </a:tc>
                <a:tc hMerge="1">
                  <a:txBody>
                    <a:bodyPr/>
                    <a:lstStyle/>
                    <a:p>
                      <a:endParaRPr lang="es-CL"/>
                    </a:p>
                  </a:txBody>
                  <a:tcPr/>
                </a:tc>
                <a:extLst>
                  <a:ext uri="{0D108BD9-81ED-4DB2-BD59-A6C34878D82A}">
                    <a16:rowId xmlns:a16="http://schemas.microsoft.com/office/drawing/2014/main" val="138849367"/>
                  </a:ext>
                </a:extLst>
              </a:tr>
              <a:tr h="534212">
                <a:tc rowSpan="2">
                  <a:txBody>
                    <a:bodyPr/>
                    <a:lstStyle/>
                    <a:p>
                      <a:pPr>
                        <a:lnSpc>
                          <a:spcPct val="107000"/>
                        </a:lnSpc>
                        <a:spcAft>
                          <a:spcPts val="800"/>
                        </a:spcAft>
                      </a:pPr>
                      <a:r>
                        <a:rPr lang="es-CL" sz="1800">
                          <a:effectLst/>
                        </a:rPr>
                        <a:t> </a:t>
                      </a:r>
                    </a:p>
                    <a:p>
                      <a:pPr algn="ctr">
                        <a:lnSpc>
                          <a:spcPct val="107000"/>
                        </a:lnSpc>
                        <a:spcAft>
                          <a:spcPts val="800"/>
                        </a:spcAft>
                      </a:pPr>
                      <a:r>
                        <a:rPr lang="es-CL" sz="1800">
                          <a:effectLst/>
                        </a:rPr>
                        <a:t>Consistencia</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5896" marR="5896" marT="0" marB="0"/>
                </a:tc>
                <a:tc>
                  <a:txBody>
                    <a:bodyPr/>
                    <a:lstStyle/>
                    <a:p>
                      <a:pPr>
                        <a:lnSpc>
                          <a:spcPct val="107000"/>
                        </a:lnSpc>
                        <a:spcAft>
                          <a:spcPts val="800"/>
                        </a:spcAft>
                      </a:pPr>
                      <a:r>
                        <a:rPr lang="es-CL" sz="1800" dirty="0">
                          <a:effectLst/>
                        </a:rPr>
                        <a:t>Olvidar y no recordar los acuerdos tomados</a:t>
                      </a:r>
                    </a:p>
                  </a:txBody>
                  <a:tcPr marL="5896" marR="5896" marT="0" marB="0"/>
                </a:tc>
                <a:extLst>
                  <a:ext uri="{0D108BD9-81ED-4DB2-BD59-A6C34878D82A}">
                    <a16:rowId xmlns:a16="http://schemas.microsoft.com/office/drawing/2014/main" val="2125044807"/>
                  </a:ext>
                </a:extLst>
              </a:tr>
              <a:tr h="250578">
                <a:tc vMerge="1">
                  <a:txBody>
                    <a:bodyPr/>
                    <a:lstStyle/>
                    <a:p>
                      <a:endParaRPr lang="es-CL"/>
                    </a:p>
                  </a:txBody>
                  <a:tcPr/>
                </a:tc>
                <a:tc>
                  <a:txBody>
                    <a:bodyPr/>
                    <a:lstStyle/>
                    <a:p>
                      <a:r>
                        <a:rPr lang="es-CL" sz="1800" dirty="0">
                          <a:effectLst/>
                        </a:rPr>
                        <a:t>No ser consistente en el actuar: decir algo y hacer otra cosa</a:t>
                      </a:r>
                      <a:endParaRPr lang="es-CL" dirty="0"/>
                    </a:p>
                  </a:txBody>
                  <a:tcPr marL="5896" marR="5896" marT="0" marB="0"/>
                </a:tc>
                <a:extLst>
                  <a:ext uri="{0D108BD9-81ED-4DB2-BD59-A6C34878D82A}">
                    <a16:rowId xmlns:a16="http://schemas.microsoft.com/office/drawing/2014/main" val="3770341960"/>
                  </a:ext>
                </a:extLst>
              </a:tr>
            </a:tbl>
          </a:graphicData>
        </a:graphic>
      </p:graphicFrame>
    </p:spTree>
    <p:extLst>
      <p:ext uri="{BB962C8B-B14F-4D97-AF65-F5344CB8AC3E}">
        <p14:creationId xmlns:p14="http://schemas.microsoft.com/office/powerpoint/2010/main" val="192434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776205A-65B3-1246-41E0-A3123E53A347}"/>
              </a:ext>
            </a:extLst>
          </p:cNvPr>
          <p:cNvSpPr txBox="1"/>
          <p:nvPr/>
        </p:nvSpPr>
        <p:spPr>
          <a:xfrm>
            <a:off x="254000" y="639088"/>
            <a:ext cx="7051040" cy="2256323"/>
          </a:xfrm>
          <a:prstGeom prst="rect">
            <a:avLst/>
          </a:prstGeom>
          <a:noFill/>
        </p:spPr>
        <p:txBody>
          <a:bodyPr wrap="square">
            <a:spAutoFit/>
          </a:bodyPr>
          <a:lstStyle/>
          <a:p>
            <a:pPr marL="449580">
              <a:lnSpc>
                <a:spcPct val="107000"/>
              </a:lnSpc>
              <a:spcAft>
                <a:spcPts val="800"/>
              </a:spcAft>
            </a:pPr>
            <a:r>
              <a:rPr lang="es-CL" dirty="0">
                <a:effectLst/>
                <a:ea typeface="Calibri" panose="020F0502020204030204" pitchFamily="34" charset="0"/>
                <a:cs typeface="Times New Roman" panose="02020603050405020304" pitchFamily="18" charset="0"/>
              </a:rPr>
              <a:t>En algunos momentos (al director) se le olvidan ciertas cosas que hemos acordado…. Por ejemplo, la otra vez yo le pedí permiso para llegar un poco más tarde (…) y a él eso se le olvidó, se le olvidó que yo llegaba más tarde, me llamaba por teléfono…entonces en ese momento sentí que yo no podía confiar en él, porque, no es por mala voluntad, pero se le va a olvidar </a:t>
            </a:r>
          </a:p>
          <a:p>
            <a:pPr marL="449580">
              <a:lnSpc>
                <a:spcPct val="107000"/>
              </a:lnSpc>
              <a:spcAft>
                <a:spcPts val="800"/>
              </a:spcAft>
            </a:pPr>
            <a:r>
              <a:rPr lang="es-CL" dirty="0">
                <a:effectLst/>
                <a:ea typeface="Calibri" panose="020F0502020204030204" pitchFamily="34" charset="0"/>
                <a:cs typeface="Times New Roman" panose="02020603050405020304" pitchFamily="18" charset="0"/>
              </a:rPr>
              <a:t>(Profesora EB)</a:t>
            </a:r>
            <a:endParaRPr lang="es-CL" sz="2400" dirty="0">
              <a:effectLst/>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FE339DDC-9F1F-90F1-347D-4C23260C73BA}"/>
              </a:ext>
            </a:extLst>
          </p:cNvPr>
          <p:cNvSpPr txBox="1"/>
          <p:nvPr/>
        </p:nvSpPr>
        <p:spPr>
          <a:xfrm>
            <a:off x="3931920" y="3718618"/>
            <a:ext cx="7792720" cy="1663597"/>
          </a:xfrm>
          <a:prstGeom prst="rect">
            <a:avLst/>
          </a:prstGeom>
          <a:noFill/>
        </p:spPr>
        <p:txBody>
          <a:bodyPr wrap="square">
            <a:spAutoFit/>
          </a:bodyPr>
          <a:lstStyle/>
          <a:p>
            <a:pPr marL="449580" algn="r">
              <a:lnSpc>
                <a:spcPct val="107000"/>
              </a:lnSpc>
              <a:spcAft>
                <a:spcPts val="800"/>
              </a:spcAft>
            </a:pPr>
            <a:r>
              <a:rPr lang="es-CL" dirty="0">
                <a:effectLst/>
                <a:ea typeface="Calibri" panose="020F0502020204030204" pitchFamily="34" charset="0"/>
                <a:cs typeface="Times New Roman" panose="02020603050405020304" pitchFamily="18" charset="0"/>
              </a:rPr>
              <a:t>Yo he hecho ciertas sugerencias de mejora…siento que pudieron ayudar a que esto funcionara mejor porque eso es lo único que yo quiero, que efectivamente se han puesto en práctica, pero no se ha hecho seña a mí, o sea no se ha señalado que provinieron de mí o que yo las aporté. </a:t>
            </a:r>
          </a:p>
          <a:p>
            <a:pPr marL="449580" algn="r">
              <a:lnSpc>
                <a:spcPct val="107000"/>
              </a:lnSpc>
              <a:spcAft>
                <a:spcPts val="800"/>
              </a:spcAft>
            </a:pPr>
            <a:r>
              <a:rPr lang="es-CL" dirty="0">
                <a:effectLst/>
                <a:ea typeface="Calibri" panose="020F0502020204030204" pitchFamily="34" charset="0"/>
                <a:cs typeface="Times New Roman" panose="02020603050405020304" pitchFamily="18" charset="0"/>
              </a:rPr>
              <a:t>(Profesora, EB)</a:t>
            </a:r>
            <a:endParaRPr lang="es-CL"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3924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object 6"/>
          <p:cNvPicPr/>
          <p:nvPr/>
        </p:nvPicPr>
        <p:blipFill>
          <a:blip r:embed="rId2" cstate="print"/>
          <a:stretch>
            <a:fillRect/>
          </a:stretch>
        </p:blipFill>
        <p:spPr>
          <a:xfrm>
            <a:off x="5852176" y="311573"/>
            <a:ext cx="82550" cy="82549"/>
          </a:xfrm>
          <a:prstGeom prst="rect">
            <a:avLst/>
          </a:prstGeom>
        </p:spPr>
      </p:pic>
      <p:pic>
        <p:nvPicPr>
          <p:cNvPr id="8" name="object 8"/>
          <p:cNvPicPr/>
          <p:nvPr/>
        </p:nvPicPr>
        <p:blipFill>
          <a:blip r:embed="rId2" cstate="print"/>
          <a:stretch>
            <a:fillRect/>
          </a:stretch>
        </p:blipFill>
        <p:spPr>
          <a:xfrm>
            <a:off x="5840278" y="1372561"/>
            <a:ext cx="82550" cy="82549"/>
          </a:xfrm>
          <a:prstGeom prst="rect">
            <a:avLst/>
          </a:prstGeom>
        </p:spPr>
      </p:pic>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527041" cy="6858000"/>
          </a:xfrm>
          <a:prstGeom prst="rect">
            <a:avLst/>
          </a:prstGeom>
        </p:spPr>
      </p:pic>
      <p:sp>
        <p:nvSpPr>
          <p:cNvPr id="3" name="object 3"/>
          <p:cNvSpPr txBox="1"/>
          <p:nvPr/>
        </p:nvSpPr>
        <p:spPr>
          <a:xfrm>
            <a:off x="1693333" y="3096661"/>
            <a:ext cx="3833708" cy="859210"/>
          </a:xfrm>
          <a:prstGeom prst="rect">
            <a:avLst/>
          </a:prstGeom>
          <a:solidFill>
            <a:srgbClr val="FF6612"/>
          </a:solidFill>
        </p:spPr>
        <p:txBody>
          <a:bodyPr vert="horz" wrap="square" lIns="0" tIns="241300" rIns="0" bIns="0" rtlCol="0">
            <a:spAutoFit/>
          </a:bodyPr>
          <a:lstStyle/>
          <a:p>
            <a:pPr marL="292115">
              <a:spcBef>
                <a:spcPts val="1900"/>
              </a:spcBef>
            </a:pPr>
            <a:r>
              <a:rPr sz="4000" b="1" spc="-10" dirty="0" err="1">
                <a:solidFill>
                  <a:srgbClr val="FFFFFF"/>
                </a:solidFill>
                <a:latin typeface="Tahoma"/>
                <a:cs typeface="Tahoma"/>
              </a:rPr>
              <a:t>Conclusi</a:t>
            </a:r>
            <a:r>
              <a:rPr lang="es-CL" sz="4000" b="1" spc="-10" dirty="0" err="1">
                <a:solidFill>
                  <a:srgbClr val="FFFFFF"/>
                </a:solidFill>
                <a:latin typeface="Tahoma"/>
                <a:cs typeface="Tahoma"/>
              </a:rPr>
              <a:t>ones</a:t>
            </a:r>
            <a:endParaRPr sz="4000" dirty="0">
              <a:solidFill>
                <a:prstClr val="black"/>
              </a:solidFill>
              <a:latin typeface="Tahoma"/>
              <a:cs typeface="Tahoma"/>
            </a:endParaRPr>
          </a:p>
        </p:txBody>
      </p:sp>
      <p:pic>
        <p:nvPicPr>
          <p:cNvPr id="11" name="object 8"/>
          <p:cNvPicPr/>
          <p:nvPr/>
        </p:nvPicPr>
        <p:blipFill>
          <a:blip r:embed="rId2" cstate="print"/>
          <a:stretch>
            <a:fillRect/>
          </a:stretch>
        </p:blipFill>
        <p:spPr>
          <a:xfrm>
            <a:off x="5788617" y="2773086"/>
            <a:ext cx="82550" cy="82549"/>
          </a:xfrm>
          <a:prstGeom prst="rect">
            <a:avLst/>
          </a:prstGeom>
        </p:spPr>
      </p:pic>
      <p:pic>
        <p:nvPicPr>
          <p:cNvPr id="17" name="object 8"/>
          <p:cNvPicPr/>
          <p:nvPr/>
        </p:nvPicPr>
        <p:blipFill>
          <a:blip r:embed="rId2" cstate="print"/>
          <a:stretch>
            <a:fillRect/>
          </a:stretch>
        </p:blipFill>
        <p:spPr>
          <a:xfrm>
            <a:off x="5810675" y="4866640"/>
            <a:ext cx="82550" cy="82549"/>
          </a:xfrm>
          <a:prstGeom prst="rect">
            <a:avLst/>
          </a:prstGeom>
        </p:spPr>
      </p:pic>
      <p:sp>
        <p:nvSpPr>
          <p:cNvPr id="2" name="CuadroTexto 1">
            <a:extLst>
              <a:ext uri="{FF2B5EF4-FFF2-40B4-BE49-F238E27FC236}">
                <a16:creationId xmlns:a16="http://schemas.microsoft.com/office/drawing/2014/main" id="{C05D74B0-E35E-AA1C-783E-B3E1EC89B4BC}"/>
              </a:ext>
            </a:extLst>
          </p:cNvPr>
          <p:cNvSpPr txBox="1"/>
          <p:nvPr/>
        </p:nvSpPr>
        <p:spPr>
          <a:xfrm>
            <a:off x="6075679" y="199813"/>
            <a:ext cx="5527041" cy="923330"/>
          </a:xfrm>
          <a:prstGeom prst="rect">
            <a:avLst/>
          </a:prstGeom>
          <a:noFill/>
        </p:spPr>
        <p:txBody>
          <a:bodyPr wrap="square" rtlCol="0">
            <a:spAutoFit/>
          </a:bodyPr>
          <a:lstStyle/>
          <a:p>
            <a:r>
              <a:rPr lang="es-MX" dirty="0"/>
              <a:t>Principales facetas de la confianza que se ponen en entredicho refieren casi en partes iguales, a la Competencia y a la Benevolencia</a:t>
            </a:r>
            <a:endParaRPr lang="es-CL" dirty="0"/>
          </a:p>
        </p:txBody>
      </p:sp>
      <p:sp>
        <p:nvSpPr>
          <p:cNvPr id="4" name="CuadroTexto 3">
            <a:extLst>
              <a:ext uri="{FF2B5EF4-FFF2-40B4-BE49-F238E27FC236}">
                <a16:creationId xmlns:a16="http://schemas.microsoft.com/office/drawing/2014/main" id="{9197CE9F-71BE-DC03-B7F5-01DD637C57AB}"/>
              </a:ext>
            </a:extLst>
          </p:cNvPr>
          <p:cNvSpPr txBox="1"/>
          <p:nvPr/>
        </p:nvSpPr>
        <p:spPr>
          <a:xfrm>
            <a:off x="6075679" y="1223251"/>
            <a:ext cx="5974081" cy="1200329"/>
          </a:xfrm>
          <a:prstGeom prst="rect">
            <a:avLst/>
          </a:prstGeom>
          <a:noFill/>
        </p:spPr>
        <p:txBody>
          <a:bodyPr wrap="square" rtlCol="0">
            <a:spAutoFit/>
          </a:bodyPr>
          <a:lstStyle/>
          <a:p>
            <a:r>
              <a:rPr lang="es-MX" dirty="0"/>
              <a:t>La falta de competencia del directivo tiene fuertes implicancias organizacionales y repercute ampliamente en dificultar, sino perjudicar, el trabajo profesional de cada docente, sea de manera individual o colectiva</a:t>
            </a:r>
          </a:p>
        </p:txBody>
      </p:sp>
      <p:sp>
        <p:nvSpPr>
          <p:cNvPr id="5" name="CuadroTexto 4">
            <a:extLst>
              <a:ext uri="{FF2B5EF4-FFF2-40B4-BE49-F238E27FC236}">
                <a16:creationId xmlns:a16="http://schemas.microsoft.com/office/drawing/2014/main" id="{6599852F-FD47-37F9-F5CE-008914A391FC}"/>
              </a:ext>
            </a:extLst>
          </p:cNvPr>
          <p:cNvSpPr txBox="1"/>
          <p:nvPr/>
        </p:nvSpPr>
        <p:spPr>
          <a:xfrm>
            <a:off x="6085839" y="2606100"/>
            <a:ext cx="5953760" cy="1754326"/>
          </a:xfrm>
          <a:prstGeom prst="rect">
            <a:avLst/>
          </a:prstGeom>
          <a:noFill/>
        </p:spPr>
        <p:txBody>
          <a:bodyPr wrap="square" rtlCol="0">
            <a:spAutoFit/>
          </a:bodyPr>
          <a:lstStyle/>
          <a:p>
            <a:r>
              <a:rPr lang="es-MX" dirty="0"/>
              <a:t>La escasa benevolencia, que a veces llega hasta la malevolencia  -un patrón emergente de comportamiento del directivo percibido como una búsqueda activa del detrimento mental o físico del docente implicado-, afecta gravemente su bienestar personal, sus relaciones, su estado de ánimo y su salud. </a:t>
            </a:r>
            <a:endParaRPr lang="es-CL" dirty="0"/>
          </a:p>
        </p:txBody>
      </p:sp>
      <p:sp>
        <p:nvSpPr>
          <p:cNvPr id="7" name="CuadroTexto 6">
            <a:extLst>
              <a:ext uri="{FF2B5EF4-FFF2-40B4-BE49-F238E27FC236}">
                <a16:creationId xmlns:a16="http://schemas.microsoft.com/office/drawing/2014/main" id="{D0438AC1-05B0-90D7-97AF-CAF3AE395770}"/>
              </a:ext>
            </a:extLst>
          </p:cNvPr>
          <p:cNvSpPr txBox="1"/>
          <p:nvPr/>
        </p:nvSpPr>
        <p:spPr>
          <a:xfrm>
            <a:off x="6075679" y="4719194"/>
            <a:ext cx="6045201" cy="2031325"/>
          </a:xfrm>
          <a:prstGeom prst="rect">
            <a:avLst/>
          </a:prstGeom>
          <a:noFill/>
        </p:spPr>
        <p:txBody>
          <a:bodyPr wrap="square" rtlCol="0">
            <a:spAutoFit/>
          </a:bodyPr>
          <a:lstStyle/>
          <a:p>
            <a:r>
              <a:rPr lang="es-MX" dirty="0"/>
              <a:t>Los liderazgos negativos que, como el laissez faire, se asientan en la pasividad, falta de motivación o autoridad de los directivos, conducen habitualmente a pérdidas de confianza docente de calibre menor, aquellos liderazgos que, como el destructivo o el tiránico,  implican un rol activo de los directivos en el perjuicio de los docentes, llevan a pérdidas de confianza graves y no recuperables. </a:t>
            </a:r>
            <a:endParaRPr lang="es-CL" dirty="0"/>
          </a:p>
        </p:txBody>
      </p:sp>
    </p:spTree>
    <p:extLst>
      <p:ext uri="{BB962C8B-B14F-4D97-AF65-F5344CB8AC3E}">
        <p14:creationId xmlns:p14="http://schemas.microsoft.com/office/powerpoint/2010/main" val="3503832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227787" y="25176"/>
            <a:ext cx="10058400" cy="758320"/>
          </a:xfrm>
        </p:spPr>
        <p:txBody>
          <a:bodyPr>
            <a:normAutofit/>
          </a:bodyPr>
          <a:lstStyle/>
          <a:p>
            <a:r>
              <a:rPr lang="es-CL" sz="3200" b="1" dirty="0">
                <a:solidFill>
                  <a:schemeClr val="accent1"/>
                </a:solidFill>
                <a:latin typeface="Corbel" panose="020B0503020204020204" pitchFamily="34" charset="0"/>
              </a:rPr>
              <a:t>Contexto del estudio</a:t>
            </a:r>
          </a:p>
        </p:txBody>
      </p:sp>
      <p:sp>
        <p:nvSpPr>
          <p:cNvPr id="8" name="Rectángulo redondeado 7"/>
          <p:cNvSpPr/>
          <p:nvPr/>
        </p:nvSpPr>
        <p:spPr>
          <a:xfrm>
            <a:off x="768641" y="3638361"/>
            <a:ext cx="5082746" cy="192089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solidFill>
                <a:prstClr val="white"/>
              </a:solidFill>
              <a:latin typeface="Corbel" panose="020B0503020204020204" pitchFamily="34" charset="0"/>
            </a:endParaRPr>
          </a:p>
        </p:txBody>
      </p:sp>
      <p:sp>
        <p:nvSpPr>
          <p:cNvPr id="3" name="Marcador de contenido 2"/>
          <p:cNvSpPr>
            <a:spLocks noGrp="1"/>
          </p:cNvSpPr>
          <p:nvPr>
            <p:ph idx="1"/>
          </p:nvPr>
        </p:nvSpPr>
        <p:spPr>
          <a:xfrm>
            <a:off x="803239" y="3756353"/>
            <a:ext cx="5048148" cy="1770678"/>
          </a:xfrm>
        </p:spPr>
        <p:txBody>
          <a:bodyPr>
            <a:normAutofit fontScale="92500" lnSpcReduction="10000"/>
          </a:bodyPr>
          <a:lstStyle/>
          <a:p>
            <a:pPr algn="ctr"/>
            <a:r>
              <a:rPr lang="es-CL" sz="2400" b="1" dirty="0">
                <a:solidFill>
                  <a:schemeClr val="bg1"/>
                </a:solidFill>
                <a:latin typeface="Corbel" panose="020B0503020204020204" pitchFamily="34" charset="0"/>
              </a:rPr>
              <a:t>Investigación</a:t>
            </a:r>
            <a:r>
              <a:rPr lang="es-CL" sz="2400" b="1" dirty="0">
                <a:solidFill>
                  <a:schemeClr val="bg1"/>
                </a:solidFill>
              </a:rPr>
              <a:t> </a:t>
            </a:r>
            <a:r>
              <a:rPr lang="es-CL" sz="2400" b="1" dirty="0" err="1">
                <a:solidFill>
                  <a:schemeClr val="bg1"/>
                </a:solidFill>
              </a:rPr>
              <a:t>Fondecyt</a:t>
            </a:r>
            <a:r>
              <a:rPr lang="es-CL" sz="2400" b="1" dirty="0">
                <a:solidFill>
                  <a:schemeClr val="bg1"/>
                </a:solidFill>
              </a:rPr>
              <a:t> </a:t>
            </a:r>
            <a:r>
              <a:rPr lang="es-CL" sz="2400" dirty="0">
                <a:solidFill>
                  <a:schemeClr val="bg1"/>
                </a:solidFill>
              </a:rPr>
              <a:t>Nº 1190657:</a:t>
            </a:r>
          </a:p>
          <a:p>
            <a:pPr algn="ctr"/>
            <a:r>
              <a:rPr lang="es-CL" sz="2400" dirty="0">
                <a:solidFill>
                  <a:schemeClr val="bg1"/>
                </a:solidFill>
              </a:rPr>
              <a:t>“</a:t>
            </a:r>
            <a:r>
              <a:rPr lang="es-CL" dirty="0">
                <a:solidFill>
                  <a:schemeClr val="bg1"/>
                </a:solidFill>
                <a:latin typeface="Verdana" panose="020B0604030504040204" pitchFamily="34" charset="0"/>
              </a:rPr>
              <a:t>Confianza relacional en la Educación Media. Un estudio en liceos públicos científico-humanistas y técnico-profesionales de la región metropolitana” </a:t>
            </a:r>
            <a:r>
              <a:rPr lang="es-CL" dirty="0">
                <a:solidFill>
                  <a:srgbClr val="000000"/>
                </a:solidFill>
                <a:latin typeface="Verdana" panose="020B0604030504040204" pitchFamily="34" charset="0"/>
              </a:rPr>
              <a:t>	</a:t>
            </a:r>
          </a:p>
          <a:p>
            <a:pPr algn="ctr"/>
            <a:endParaRPr lang="es-CL" dirty="0"/>
          </a:p>
          <a:p>
            <a:pPr marL="201168" lvl="1" indent="0" algn="ctr">
              <a:buNone/>
            </a:pPr>
            <a:endParaRPr lang="es-CL" dirty="0"/>
          </a:p>
        </p:txBody>
      </p:sp>
      <p:sp>
        <p:nvSpPr>
          <p:cNvPr id="9" name="Cerrar llave 8"/>
          <p:cNvSpPr/>
          <p:nvPr/>
        </p:nvSpPr>
        <p:spPr>
          <a:xfrm>
            <a:off x="6063049" y="1416396"/>
            <a:ext cx="1120346" cy="4110635"/>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b="1" dirty="0">
              <a:solidFill>
                <a:srgbClr val="000000"/>
              </a:solidFill>
            </a:endParaRPr>
          </a:p>
        </p:txBody>
      </p:sp>
      <p:sp>
        <p:nvSpPr>
          <p:cNvPr id="4" name="Rectángulo redondeado 7">
            <a:extLst>
              <a:ext uri="{FF2B5EF4-FFF2-40B4-BE49-F238E27FC236}">
                <a16:creationId xmlns:a16="http://schemas.microsoft.com/office/drawing/2014/main" id="{3BA4BAF0-54EF-29DA-FCB0-80ED5722532E}"/>
              </a:ext>
            </a:extLst>
          </p:cNvPr>
          <p:cNvSpPr/>
          <p:nvPr/>
        </p:nvSpPr>
        <p:spPr>
          <a:xfrm>
            <a:off x="785940" y="1329465"/>
            <a:ext cx="5082746" cy="192089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solidFill>
                <a:prstClr val="white"/>
              </a:solidFill>
              <a:latin typeface="Corbel" panose="020B0503020204020204" pitchFamily="34" charset="0"/>
            </a:endParaRPr>
          </a:p>
        </p:txBody>
      </p:sp>
      <p:sp>
        <p:nvSpPr>
          <p:cNvPr id="5" name="Marcador de contenido 2">
            <a:extLst>
              <a:ext uri="{FF2B5EF4-FFF2-40B4-BE49-F238E27FC236}">
                <a16:creationId xmlns:a16="http://schemas.microsoft.com/office/drawing/2014/main" id="{0BB0F26D-CA31-D0A9-43E5-7E468DFA45A0}"/>
              </a:ext>
            </a:extLst>
          </p:cNvPr>
          <p:cNvSpPr txBox="1">
            <a:spLocks/>
          </p:cNvSpPr>
          <p:nvPr/>
        </p:nvSpPr>
        <p:spPr>
          <a:xfrm>
            <a:off x="785940" y="1517239"/>
            <a:ext cx="5048148" cy="1770678"/>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s-CL" sz="2400" b="1" dirty="0">
                <a:solidFill>
                  <a:schemeClr val="bg1"/>
                </a:solidFill>
                <a:latin typeface="Corbel" panose="020B0503020204020204" pitchFamily="34" charset="0"/>
              </a:rPr>
              <a:t>Investigación</a:t>
            </a:r>
            <a:r>
              <a:rPr lang="es-CL" sz="2400" b="1" dirty="0">
                <a:solidFill>
                  <a:schemeClr val="bg1"/>
                </a:solidFill>
              </a:rPr>
              <a:t> </a:t>
            </a:r>
            <a:r>
              <a:rPr lang="es-CL" sz="2400" b="1" dirty="0" err="1">
                <a:solidFill>
                  <a:schemeClr val="bg1"/>
                </a:solidFill>
              </a:rPr>
              <a:t>Fondecyt</a:t>
            </a:r>
            <a:r>
              <a:rPr lang="es-CL" sz="2400" b="1" dirty="0">
                <a:solidFill>
                  <a:schemeClr val="bg1"/>
                </a:solidFill>
              </a:rPr>
              <a:t> </a:t>
            </a:r>
            <a:r>
              <a:rPr lang="es-CL" sz="2400" dirty="0" err="1">
                <a:solidFill>
                  <a:schemeClr val="bg1"/>
                </a:solidFill>
              </a:rPr>
              <a:t>Nº</a:t>
            </a:r>
            <a:r>
              <a:rPr lang="es-CL" sz="2400" dirty="0">
                <a:solidFill>
                  <a:schemeClr val="bg1"/>
                </a:solidFill>
              </a:rPr>
              <a:t> 1150526:</a:t>
            </a:r>
          </a:p>
          <a:p>
            <a:pPr algn="ctr"/>
            <a:r>
              <a:rPr lang="es-CL" sz="2400" dirty="0">
                <a:solidFill>
                  <a:schemeClr val="bg1"/>
                </a:solidFill>
              </a:rPr>
              <a:t>“</a:t>
            </a:r>
            <a:r>
              <a:rPr lang="es-MX" dirty="0">
                <a:solidFill>
                  <a:schemeClr val="bg1"/>
                </a:solidFill>
                <a:latin typeface="Verdana" panose="020B0604030504040204" pitchFamily="34" charset="0"/>
              </a:rPr>
              <a:t>Confianza relacional en escuelas públicas y privadas subvencionadas. Un estudio en escuelas básicas de la región de Valparaíso</a:t>
            </a:r>
            <a:r>
              <a:rPr lang="es-CL" dirty="0">
                <a:solidFill>
                  <a:srgbClr val="000000"/>
                </a:solidFill>
                <a:latin typeface="Verdana" panose="020B0604030504040204" pitchFamily="34" charset="0"/>
              </a:rPr>
              <a:t>	</a:t>
            </a:r>
          </a:p>
          <a:p>
            <a:pPr algn="ctr"/>
            <a:endParaRPr lang="es-CL" dirty="0"/>
          </a:p>
          <a:p>
            <a:pPr marL="201168" lvl="1" indent="0" algn="ctr">
              <a:buFont typeface="Calibri" pitchFamily="34" charset="0"/>
              <a:buNone/>
            </a:pPr>
            <a:endParaRPr lang="es-CL" dirty="0"/>
          </a:p>
        </p:txBody>
      </p:sp>
      <p:sp>
        <p:nvSpPr>
          <p:cNvPr id="7" name="CuadroTexto 6">
            <a:extLst>
              <a:ext uri="{FF2B5EF4-FFF2-40B4-BE49-F238E27FC236}">
                <a16:creationId xmlns:a16="http://schemas.microsoft.com/office/drawing/2014/main" id="{EDC6F75A-74D9-9496-838C-04DC45899412}"/>
              </a:ext>
            </a:extLst>
          </p:cNvPr>
          <p:cNvSpPr txBox="1"/>
          <p:nvPr/>
        </p:nvSpPr>
        <p:spPr>
          <a:xfrm>
            <a:off x="7256987" y="1465830"/>
            <a:ext cx="4856205" cy="4093428"/>
          </a:xfrm>
          <a:prstGeom prst="rect">
            <a:avLst/>
          </a:prstGeom>
          <a:noFill/>
        </p:spPr>
        <p:txBody>
          <a:bodyPr wrap="square" rtlCol="0">
            <a:spAutoFit/>
          </a:bodyPr>
          <a:lstStyle/>
          <a:p>
            <a:r>
              <a:rPr lang="es-MX" sz="2000" dirty="0"/>
              <a:t>¿Cómo se vinculan el liderazgo negativo y la pérdida de confianza docente en sus directivos?</a:t>
            </a:r>
          </a:p>
          <a:p>
            <a:endParaRPr lang="es-MX" sz="2000" dirty="0"/>
          </a:p>
          <a:p>
            <a:r>
              <a:rPr lang="es-MX" sz="2000" dirty="0"/>
              <a:t>¿Cuáles son las prácticas, acciones y actitudes realizadas por los directivos y directivas que detonan procesos de erosión de la confianza docente? </a:t>
            </a:r>
          </a:p>
          <a:p>
            <a:endParaRPr lang="es-MX" sz="2000" dirty="0"/>
          </a:p>
          <a:p>
            <a:r>
              <a:rPr lang="es-MX" sz="2000" dirty="0"/>
              <a:t>¿Cuáles son las facetas (o dimensiones) de la confianza relacional entre  docentes y directivos que están más y menos implicadas? </a:t>
            </a:r>
            <a:endParaRPr lang="es-CL" sz="2000" dirty="0"/>
          </a:p>
        </p:txBody>
      </p:sp>
    </p:spTree>
    <p:extLst>
      <p:ext uri="{BB962C8B-B14F-4D97-AF65-F5344CB8AC3E}">
        <p14:creationId xmlns:p14="http://schemas.microsoft.com/office/powerpoint/2010/main" val="945031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7E8721C-689A-E081-59E7-7138280F6935}"/>
              </a:ext>
            </a:extLst>
          </p:cNvPr>
          <p:cNvSpPr txBox="1"/>
          <p:nvPr/>
        </p:nvSpPr>
        <p:spPr>
          <a:xfrm>
            <a:off x="1366520" y="3633376"/>
            <a:ext cx="9458960" cy="2031325"/>
          </a:xfrm>
          <a:prstGeom prst="rect">
            <a:avLst/>
          </a:prstGeom>
          <a:noFill/>
        </p:spPr>
        <p:txBody>
          <a:bodyPr wrap="square">
            <a:spAutoFit/>
          </a:bodyPr>
          <a:lstStyle/>
          <a:p>
            <a:pPr algn="ctr"/>
            <a:r>
              <a:rPr lang="es-MX" dirty="0"/>
              <a:t>Dos conceptos claves dentro de la extensa e influyente literatura referida al cambio educativo y la mejora escolar. </a:t>
            </a:r>
          </a:p>
          <a:p>
            <a:pPr algn="ctr"/>
            <a:endParaRPr lang="es-MX" dirty="0"/>
          </a:p>
          <a:p>
            <a:pPr algn="ctr"/>
            <a:r>
              <a:rPr lang="es-MX" dirty="0"/>
              <a:t>Palancas decisivas para transformar la escuela, posibilitando la creación de capacidades individuales y colectivas que, especialmente cuando fortalecen el trabajo docente, permiten alcanzar mayores aprendizajes académicos y socio-emocionales en todos los y las estudiantes</a:t>
            </a:r>
          </a:p>
          <a:p>
            <a:pPr algn="ctr"/>
            <a:endParaRPr lang="es-MX" dirty="0"/>
          </a:p>
        </p:txBody>
      </p:sp>
      <p:sp>
        <p:nvSpPr>
          <p:cNvPr id="6" name="Rectángulo: esquinas redondeadas 5">
            <a:extLst>
              <a:ext uri="{FF2B5EF4-FFF2-40B4-BE49-F238E27FC236}">
                <a16:creationId xmlns:a16="http://schemas.microsoft.com/office/drawing/2014/main" id="{F195BC06-7F18-1A3D-4823-FA234113341C}"/>
              </a:ext>
            </a:extLst>
          </p:cNvPr>
          <p:cNvSpPr/>
          <p:nvPr/>
        </p:nvSpPr>
        <p:spPr>
          <a:xfrm>
            <a:off x="782320" y="1193299"/>
            <a:ext cx="3921760" cy="1320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Liderazgo Directivo</a:t>
            </a:r>
          </a:p>
        </p:txBody>
      </p:sp>
      <p:sp>
        <p:nvSpPr>
          <p:cNvPr id="7" name="Rectángulo: esquinas redondeadas 6">
            <a:extLst>
              <a:ext uri="{FF2B5EF4-FFF2-40B4-BE49-F238E27FC236}">
                <a16:creationId xmlns:a16="http://schemas.microsoft.com/office/drawing/2014/main" id="{A49A8369-9286-76E0-C443-689BD5E94880}"/>
              </a:ext>
            </a:extLst>
          </p:cNvPr>
          <p:cNvSpPr/>
          <p:nvPr/>
        </p:nvSpPr>
        <p:spPr>
          <a:xfrm>
            <a:off x="7152080" y="1246389"/>
            <a:ext cx="3921760" cy="1320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2000" b="1" dirty="0"/>
              <a:t>Confianza Relacional</a:t>
            </a:r>
          </a:p>
        </p:txBody>
      </p:sp>
      <p:sp>
        <p:nvSpPr>
          <p:cNvPr id="12" name="Flecha: a la derecha 11">
            <a:extLst>
              <a:ext uri="{FF2B5EF4-FFF2-40B4-BE49-F238E27FC236}">
                <a16:creationId xmlns:a16="http://schemas.microsoft.com/office/drawing/2014/main" id="{57E7A364-10D6-15DB-B15B-460B54796399}"/>
              </a:ext>
            </a:extLst>
          </p:cNvPr>
          <p:cNvSpPr/>
          <p:nvPr/>
        </p:nvSpPr>
        <p:spPr>
          <a:xfrm>
            <a:off x="4856480" y="1769629"/>
            <a:ext cx="2174240" cy="170931"/>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740515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FB552-CA7B-B05A-C8C3-040DECD22A94}"/>
              </a:ext>
            </a:extLst>
          </p:cNvPr>
          <p:cNvSpPr>
            <a:spLocks noGrp="1"/>
          </p:cNvSpPr>
          <p:nvPr>
            <p:ph type="title"/>
          </p:nvPr>
        </p:nvSpPr>
        <p:spPr>
          <a:xfrm>
            <a:off x="5827048" y="444272"/>
            <a:ext cx="5721484" cy="1325563"/>
          </a:xfrm>
        </p:spPr>
        <p:txBody>
          <a:bodyPr>
            <a:normAutofit/>
          </a:bodyPr>
          <a:lstStyle/>
          <a:p>
            <a:pPr algn="ctr"/>
            <a:r>
              <a:rPr lang="es-CL" dirty="0"/>
              <a:t>Confianza en el contexto escolar</a:t>
            </a:r>
          </a:p>
        </p:txBody>
      </p:sp>
      <p:sp>
        <p:nvSpPr>
          <p:cNvPr id="12" name="Título 1">
            <a:extLst>
              <a:ext uri="{FF2B5EF4-FFF2-40B4-BE49-F238E27FC236}">
                <a16:creationId xmlns:a16="http://schemas.microsoft.com/office/drawing/2014/main" id="{0698BBA5-82F9-21F7-1107-D386B38DD173}"/>
              </a:ext>
            </a:extLst>
          </p:cNvPr>
          <p:cNvSpPr txBox="1">
            <a:spLocks/>
          </p:cNvSpPr>
          <p:nvPr/>
        </p:nvSpPr>
        <p:spPr>
          <a:xfrm>
            <a:off x="713180" y="59839"/>
            <a:ext cx="10058400" cy="75832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lang="es-CL" sz="3200" b="1" spc="0" dirty="0">
                <a:solidFill>
                  <a:srgbClr val="E48312"/>
                </a:solidFill>
                <a:latin typeface="Corbel" panose="020B0503020204020204" pitchFamily="34" charset="0"/>
              </a:rPr>
              <a:t>Liderazgo Negativo</a:t>
            </a:r>
            <a:endParaRPr kumimoji="0" lang="es-CL" sz="3200" b="1" i="0" u="none" strike="noStrike" kern="1200" cap="none" spc="-50" normalizeH="0" baseline="0" noProof="0" dirty="0">
              <a:ln>
                <a:noFill/>
              </a:ln>
              <a:solidFill>
                <a:srgbClr val="E48312"/>
              </a:solidFill>
              <a:effectLst/>
              <a:uLnTx/>
              <a:uFillTx/>
              <a:latin typeface="Corbel" panose="020B0503020204020204" pitchFamily="34" charset="0"/>
              <a:ea typeface="+mj-ea"/>
              <a:cs typeface="+mj-cs"/>
            </a:endParaRPr>
          </a:p>
        </p:txBody>
      </p:sp>
      <p:sp>
        <p:nvSpPr>
          <p:cNvPr id="13" name="CuadroTexto 12">
            <a:extLst>
              <a:ext uri="{FF2B5EF4-FFF2-40B4-BE49-F238E27FC236}">
                <a16:creationId xmlns:a16="http://schemas.microsoft.com/office/drawing/2014/main" id="{8D62B891-73FC-1DA1-7D6F-45A8013BA495}"/>
              </a:ext>
            </a:extLst>
          </p:cNvPr>
          <p:cNvSpPr txBox="1"/>
          <p:nvPr/>
        </p:nvSpPr>
        <p:spPr>
          <a:xfrm>
            <a:off x="713180" y="932082"/>
            <a:ext cx="10989732" cy="5478423"/>
          </a:xfrm>
          <a:prstGeom prst="rect">
            <a:avLst/>
          </a:prstGeom>
          <a:noFill/>
        </p:spPr>
        <p:txBody>
          <a:bodyPr wrap="square" rtlCol="0">
            <a:spAutoFit/>
          </a:bodyPr>
          <a:lstStyle/>
          <a:p>
            <a:pPr algn="just"/>
            <a:r>
              <a:rPr lang="es-MX" dirty="0"/>
              <a:t>La literatura sobre </a:t>
            </a:r>
            <a:r>
              <a:rPr lang="es-MX" sz="2000" dirty="0"/>
              <a:t>liderazgo en educación </a:t>
            </a:r>
            <a:r>
              <a:rPr lang="es-MX" dirty="0"/>
              <a:t>ha tendido a analizar su </a:t>
            </a:r>
            <a:r>
              <a:rPr lang="es-MX" sz="2000" dirty="0"/>
              <a:t>efecto positivo</a:t>
            </a:r>
            <a:r>
              <a:rPr lang="es-MX" dirty="0"/>
              <a:t>. Sus conceptualizaciones implícitamente han instituido que el </a:t>
            </a:r>
            <a:r>
              <a:rPr lang="es-MX" sz="2000" dirty="0"/>
              <a:t>liderazgo es por definición constructivo </a:t>
            </a:r>
            <a:r>
              <a:rPr lang="es-MX" dirty="0"/>
              <a:t>(Ryan, </a:t>
            </a:r>
            <a:r>
              <a:rPr lang="es-MX" dirty="0" err="1"/>
              <a:t>Odhiamba</a:t>
            </a:r>
            <a:r>
              <a:rPr lang="es-MX" dirty="0"/>
              <a:t> y Wilson, 2021)</a:t>
            </a:r>
          </a:p>
          <a:p>
            <a:pPr algn="just"/>
            <a:endParaRPr lang="es-MX" dirty="0"/>
          </a:p>
          <a:p>
            <a:pPr algn="just"/>
            <a:r>
              <a:rPr lang="es-MX" dirty="0"/>
              <a:t>Menos atención ha tenido el “lado oscuro” del liderazgo. </a:t>
            </a:r>
          </a:p>
          <a:p>
            <a:pPr algn="just"/>
            <a:endParaRPr lang="es-MX" dirty="0"/>
          </a:p>
          <a:p>
            <a:pPr algn="just"/>
            <a:r>
              <a:rPr lang="es-MX" dirty="0"/>
              <a:t>	</a:t>
            </a:r>
            <a:r>
              <a:rPr lang="es-MX" i="1" dirty="0"/>
              <a:t>Estudio de </a:t>
            </a:r>
            <a:r>
              <a:rPr lang="es-MX" i="1" dirty="0" err="1"/>
              <a:t>Blase</a:t>
            </a:r>
            <a:r>
              <a:rPr lang="es-MX" i="1" dirty="0"/>
              <a:t> y </a:t>
            </a:r>
            <a:r>
              <a:rPr lang="es-MX" i="1" dirty="0" err="1"/>
              <a:t>Blase</a:t>
            </a:r>
            <a:r>
              <a:rPr lang="es-MX" i="1" dirty="0"/>
              <a:t> (2010) documentó experiencias de maltrato y abuso emocional de docentes 	estadounidenses por parte de sus directivos</a:t>
            </a:r>
            <a:endParaRPr lang="es-CL" i="1" dirty="0"/>
          </a:p>
          <a:p>
            <a:pPr algn="just"/>
            <a:endParaRPr lang="es-CL" i="1" dirty="0"/>
          </a:p>
          <a:p>
            <a:pPr algn="just"/>
            <a:r>
              <a:rPr lang="es-MX" dirty="0"/>
              <a:t>El </a:t>
            </a:r>
            <a:r>
              <a:rPr lang="es-MX" sz="2000" dirty="0"/>
              <a:t>liderazgo negativo </a:t>
            </a:r>
            <a:r>
              <a:rPr lang="es-MX" dirty="0"/>
              <a:t>de los directivos/as se distingue por ser una influencia y acción que perjudica a la comunidad escolar, afectando el desarrollo de sus procesos institucionales y pedagógicos y por ende sus resultados organizacionales (Schilling, 2009). </a:t>
            </a:r>
          </a:p>
          <a:p>
            <a:pPr algn="just"/>
            <a:endParaRPr lang="es-MX" dirty="0"/>
          </a:p>
          <a:p>
            <a:pPr algn="just"/>
            <a:r>
              <a:rPr lang="es-MX" dirty="0"/>
              <a:t>El </a:t>
            </a:r>
            <a:r>
              <a:rPr lang="es-MX" sz="2000" dirty="0"/>
              <a:t>liderazgo destructivo </a:t>
            </a:r>
            <a:r>
              <a:rPr lang="es-MX" dirty="0"/>
              <a:t>como la práctica sistemática de un líder que produce efectos negativos en las metas, tareas, recursos y eficacia de la organización, y/o en la motivación, bienestar, o satisfacción de sus subordinados, generando resultados negativos en lo personal, lo interpersonal y las relaciones organizacionales (Aravena, 2019)</a:t>
            </a:r>
          </a:p>
          <a:p>
            <a:pPr algn="just"/>
            <a:endParaRPr lang="es-MX" b="1" dirty="0"/>
          </a:p>
          <a:p>
            <a:pPr algn="just"/>
            <a:r>
              <a:rPr lang="es-MX" b="1" dirty="0"/>
              <a:t>Un liderazgo negativo de los directivos tiene efectos relevantes en materia de la confianza relacional existente al interior del centro escolar (Hogan y Hogan, 2001)</a:t>
            </a:r>
          </a:p>
          <a:p>
            <a:pPr algn="just"/>
            <a:endParaRPr lang="es-MX" b="1" dirty="0"/>
          </a:p>
        </p:txBody>
      </p:sp>
    </p:spTree>
    <p:extLst>
      <p:ext uri="{BB962C8B-B14F-4D97-AF65-F5344CB8AC3E}">
        <p14:creationId xmlns:p14="http://schemas.microsoft.com/office/powerpoint/2010/main" val="3426932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a:extLst>
              <a:ext uri="{FF2B5EF4-FFF2-40B4-BE49-F238E27FC236}">
                <a16:creationId xmlns:a16="http://schemas.microsoft.com/office/drawing/2014/main" id="{0698BBA5-82F9-21F7-1107-D386B38DD173}"/>
              </a:ext>
            </a:extLst>
          </p:cNvPr>
          <p:cNvSpPr txBox="1">
            <a:spLocks/>
          </p:cNvSpPr>
          <p:nvPr/>
        </p:nvSpPr>
        <p:spPr>
          <a:xfrm>
            <a:off x="713180" y="222439"/>
            <a:ext cx="10058400" cy="758320"/>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s-CL" sz="3200" b="1" i="0" u="none" strike="noStrike" kern="1200" cap="none" spc="-50" normalizeH="0" baseline="0" noProof="0" dirty="0">
                <a:ln>
                  <a:noFill/>
                </a:ln>
                <a:solidFill>
                  <a:srgbClr val="E48312"/>
                </a:solidFill>
                <a:effectLst/>
                <a:uLnTx/>
                <a:uFillTx/>
                <a:latin typeface="Corbel" panose="020B0503020204020204" pitchFamily="34" charset="0"/>
                <a:ea typeface="+mj-ea"/>
                <a:cs typeface="+mj-cs"/>
              </a:rPr>
              <a:t>Confianza</a:t>
            </a:r>
          </a:p>
        </p:txBody>
      </p:sp>
      <p:sp>
        <p:nvSpPr>
          <p:cNvPr id="13" name="CuadroTexto 12">
            <a:extLst>
              <a:ext uri="{FF2B5EF4-FFF2-40B4-BE49-F238E27FC236}">
                <a16:creationId xmlns:a16="http://schemas.microsoft.com/office/drawing/2014/main" id="{8D62B891-73FC-1DA1-7D6F-45A8013BA495}"/>
              </a:ext>
            </a:extLst>
          </p:cNvPr>
          <p:cNvSpPr txBox="1"/>
          <p:nvPr/>
        </p:nvSpPr>
        <p:spPr>
          <a:xfrm>
            <a:off x="459180" y="1141245"/>
            <a:ext cx="10989732" cy="6155531"/>
          </a:xfrm>
          <a:prstGeom prst="rect">
            <a:avLst/>
          </a:prstGeom>
          <a:noFill/>
        </p:spPr>
        <p:txBody>
          <a:bodyPr wrap="square" rtlCol="0">
            <a:spAutoFit/>
          </a:bodyPr>
          <a:lstStyle/>
          <a:p>
            <a:pPr algn="just"/>
            <a:r>
              <a:rPr lang="es-MX" dirty="0"/>
              <a:t>Refiere a las </a:t>
            </a:r>
            <a:r>
              <a:rPr lang="es-MX" sz="2000" dirty="0"/>
              <a:t>expectativas favorables </a:t>
            </a:r>
            <a:r>
              <a:rPr lang="es-MX" dirty="0"/>
              <a:t>que un actor tiene sobre la conducta y las intenciones de otro con quien entra en interacción (Rousseau et al., 1998), de quien asume que </a:t>
            </a:r>
            <a:r>
              <a:rPr lang="es-MX" sz="2000" dirty="0"/>
              <a:t>actuará de modo tal que no le causará daño </a:t>
            </a:r>
            <a:r>
              <a:rPr lang="es-MX" dirty="0"/>
              <a:t>(Mishra, 1996; Sztompka, 2003). </a:t>
            </a:r>
          </a:p>
          <a:p>
            <a:pPr algn="just"/>
            <a:endParaRPr lang="es-MX" dirty="0"/>
          </a:p>
          <a:p>
            <a:pPr algn="just"/>
            <a:r>
              <a:rPr lang="es-MX" sz="2000" dirty="0"/>
              <a:t>Base de la cooperación </a:t>
            </a:r>
            <a:r>
              <a:rPr lang="es-MX" dirty="0"/>
              <a:t>necesaria en las interacciones con los demás.</a:t>
            </a:r>
          </a:p>
          <a:p>
            <a:pPr algn="just"/>
            <a:endParaRPr lang="es-MX" dirty="0"/>
          </a:p>
          <a:p>
            <a:pPr algn="just"/>
            <a:r>
              <a:rPr lang="es-MX" b="1" dirty="0"/>
              <a:t>En el contexto escolar: </a:t>
            </a:r>
          </a:p>
          <a:p>
            <a:pPr algn="just"/>
            <a:endParaRPr lang="es-MX" b="1" dirty="0"/>
          </a:p>
          <a:p>
            <a:pPr algn="just"/>
            <a:r>
              <a:rPr lang="es-MX" b="1" dirty="0"/>
              <a:t>	</a:t>
            </a:r>
            <a:r>
              <a:rPr lang="es-MX" sz="2000" dirty="0"/>
              <a:t>Recurso fundamental </a:t>
            </a:r>
            <a:r>
              <a:rPr lang="es-MX" dirty="0"/>
              <a:t>para organizaciones que requieren alcanzar metas complejas (Bryk, &amp; Schneider, 	2002)</a:t>
            </a:r>
          </a:p>
          <a:p>
            <a:pPr algn="just"/>
            <a:endParaRPr lang="es-MX" dirty="0"/>
          </a:p>
          <a:p>
            <a:pPr algn="just"/>
            <a:r>
              <a:rPr lang="es-MX" dirty="0"/>
              <a:t>	</a:t>
            </a:r>
            <a:r>
              <a:rPr lang="es-MX" sz="2000" dirty="0"/>
              <a:t>Promueve condiciones organizacionales </a:t>
            </a:r>
            <a:r>
              <a:rPr lang="es-MX" dirty="0"/>
              <a:t>que aumentan la probabilidad que los individuos y las 	comunidades escolares inicien y sostengan actividades orientadas a la </a:t>
            </a:r>
            <a:r>
              <a:rPr lang="es-MX" sz="2000" dirty="0"/>
              <a:t>mejora</a:t>
            </a:r>
            <a:r>
              <a:rPr lang="es-MX" dirty="0"/>
              <a:t> (Bryk, &amp; Schneider, 2002; 	</a:t>
            </a:r>
            <a:r>
              <a:rPr lang="es-MX" dirty="0" err="1"/>
              <a:t>Tschannen</a:t>
            </a:r>
            <a:r>
              <a:rPr lang="es-MX" dirty="0"/>
              <a:t>-Moran, &amp; Hoy, 2000; Van </a:t>
            </a:r>
            <a:r>
              <a:rPr lang="es-MX" dirty="0" err="1"/>
              <a:t>Maele</a:t>
            </a:r>
            <a:r>
              <a:rPr lang="es-MX" dirty="0"/>
              <a:t>, Forsyth, &amp; Van </a:t>
            </a:r>
            <a:r>
              <a:rPr lang="es-MX" dirty="0" err="1"/>
              <a:t>Houtte</a:t>
            </a:r>
            <a:r>
              <a:rPr lang="es-MX" dirty="0"/>
              <a:t>, 2014)</a:t>
            </a:r>
          </a:p>
          <a:p>
            <a:pPr algn="just"/>
            <a:endParaRPr lang="es-MX" dirty="0"/>
          </a:p>
          <a:p>
            <a:pPr algn="just"/>
            <a:r>
              <a:rPr lang="es-MX" dirty="0"/>
              <a:t>	</a:t>
            </a:r>
            <a:r>
              <a:rPr lang="es-MX" sz="2000" dirty="0"/>
              <a:t>Columna vertebral </a:t>
            </a:r>
            <a:r>
              <a:rPr lang="es-MX" dirty="0"/>
              <a:t>de las comunidades escolares (Hargreaves) </a:t>
            </a:r>
          </a:p>
          <a:p>
            <a:pPr algn="just"/>
            <a:endParaRPr lang="es-MX" dirty="0"/>
          </a:p>
          <a:p>
            <a:pPr algn="just"/>
            <a:r>
              <a:rPr lang="es-MX" dirty="0"/>
              <a:t>	</a:t>
            </a:r>
            <a:r>
              <a:rPr lang="es-MX" sz="2000" dirty="0"/>
              <a:t>Pegamento y lubricante </a:t>
            </a:r>
            <a:r>
              <a:rPr lang="es-MX" dirty="0"/>
              <a:t>del funcionamiento de las organizaciones escolares (</a:t>
            </a:r>
            <a:r>
              <a:rPr lang="es-MX" dirty="0" err="1"/>
              <a:t>Tschannen</a:t>
            </a:r>
            <a:r>
              <a:rPr lang="es-MX" dirty="0"/>
              <a:t>-Moran, 2014)</a:t>
            </a:r>
          </a:p>
          <a:p>
            <a:pPr algn="just"/>
            <a:endParaRPr lang="es-MX" dirty="0"/>
          </a:p>
          <a:p>
            <a:pPr algn="just"/>
            <a:endParaRPr lang="es-MX" dirty="0"/>
          </a:p>
          <a:p>
            <a:pPr algn="just"/>
            <a:r>
              <a:rPr lang="es-MX" dirty="0"/>
              <a:t> </a:t>
            </a:r>
          </a:p>
        </p:txBody>
      </p:sp>
    </p:spTree>
    <p:extLst>
      <p:ext uri="{BB962C8B-B14F-4D97-AF65-F5344CB8AC3E}">
        <p14:creationId xmlns:p14="http://schemas.microsoft.com/office/powerpoint/2010/main" val="222048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463B99A-73EE-4FBB-B7C4-F9F9BCC25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Tabla 4">
            <a:extLst>
              <a:ext uri="{FF2B5EF4-FFF2-40B4-BE49-F238E27FC236}">
                <a16:creationId xmlns:a16="http://schemas.microsoft.com/office/drawing/2014/main" id="{19333434-5B51-8726-99A1-EBB5331C5B94}"/>
              </a:ext>
            </a:extLst>
          </p:cNvPr>
          <p:cNvGraphicFramePr>
            <a:graphicFrameLocks noGrp="1"/>
          </p:cNvGraphicFramePr>
          <p:nvPr>
            <p:extLst>
              <p:ext uri="{D42A27DB-BD31-4B8C-83A1-F6EECF244321}">
                <p14:modId xmlns:p14="http://schemas.microsoft.com/office/powerpoint/2010/main" val="2458068455"/>
              </p:ext>
            </p:extLst>
          </p:nvPr>
        </p:nvGraphicFramePr>
        <p:xfrm>
          <a:off x="985028" y="360680"/>
          <a:ext cx="10218895" cy="4953004"/>
        </p:xfrm>
        <a:graphic>
          <a:graphicData uri="http://schemas.openxmlformats.org/drawingml/2006/table">
            <a:tbl>
              <a:tblPr firstRow="1" firstCol="1" bandRow="1"/>
              <a:tblGrid>
                <a:gridCol w="1818368">
                  <a:extLst>
                    <a:ext uri="{9D8B030D-6E8A-4147-A177-3AD203B41FA5}">
                      <a16:colId xmlns:a16="http://schemas.microsoft.com/office/drawing/2014/main" val="3920116033"/>
                    </a:ext>
                  </a:extLst>
                </a:gridCol>
                <a:gridCol w="8400527">
                  <a:extLst>
                    <a:ext uri="{9D8B030D-6E8A-4147-A177-3AD203B41FA5}">
                      <a16:colId xmlns:a16="http://schemas.microsoft.com/office/drawing/2014/main" val="1335378839"/>
                    </a:ext>
                  </a:extLst>
                </a:gridCol>
              </a:tblGrid>
              <a:tr h="382221">
                <a:tc>
                  <a:txBody>
                    <a:bodyPr/>
                    <a:lstStyle/>
                    <a:p>
                      <a:pPr algn="just" fontAlgn="t">
                        <a:lnSpc>
                          <a:spcPct val="107000"/>
                        </a:lnSpc>
                        <a:spcBef>
                          <a:spcPts val="0"/>
                        </a:spcBef>
                        <a:spcAft>
                          <a:spcPts val="800"/>
                        </a:spcAft>
                      </a:pPr>
                      <a:r>
                        <a:rPr lang="es-ES" sz="1800" b="0" i="0" u="none" strike="noStrike" dirty="0">
                          <a:solidFill>
                            <a:srgbClr val="000000"/>
                          </a:solidFill>
                          <a:effectLst/>
                          <a:latin typeface="+mn-lt"/>
                          <a:ea typeface="Calibri" panose="020F0502020204030204" pitchFamily="34" charset="0"/>
                          <a:cs typeface="Times New Roman" panose="02020603050405020304" pitchFamily="18" charset="0"/>
                        </a:rPr>
                        <a:t>Faceta</a:t>
                      </a:r>
                      <a:endParaRPr lang="es-ES" sz="2800" b="0"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fontAlgn="t">
                        <a:lnSpc>
                          <a:spcPct val="107000"/>
                        </a:lnSpc>
                        <a:spcBef>
                          <a:spcPts val="0"/>
                        </a:spcBef>
                        <a:spcAft>
                          <a:spcPts val="800"/>
                        </a:spcAft>
                      </a:pPr>
                      <a:r>
                        <a:rPr lang="es-ES" sz="1800" b="0" i="0" u="none" strike="noStrike">
                          <a:solidFill>
                            <a:srgbClr val="000000"/>
                          </a:solidFill>
                          <a:effectLst/>
                          <a:latin typeface="+mn-lt"/>
                          <a:ea typeface="Calibri" panose="020F0502020204030204" pitchFamily="34" charset="0"/>
                          <a:cs typeface="Times New Roman" panose="02020603050405020304" pitchFamily="18" charset="0"/>
                        </a:rPr>
                        <a:t>Definición</a:t>
                      </a:r>
                      <a:endParaRPr lang="es-ES" sz="2800" b="0" i="0" u="none" strike="noStrike">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756644003"/>
                  </a:ext>
                </a:extLst>
              </a:tr>
              <a:tr h="714681">
                <a:tc>
                  <a:txBody>
                    <a:bodyPr/>
                    <a:lstStyle/>
                    <a:p>
                      <a:pPr algn="just" fontAlgn="t">
                        <a:lnSpc>
                          <a:spcPct val="107000"/>
                        </a:lnSpc>
                        <a:spcBef>
                          <a:spcPts val="0"/>
                        </a:spcBef>
                        <a:spcAft>
                          <a:spcPts val="800"/>
                        </a:spcAft>
                      </a:pPr>
                      <a:r>
                        <a:rPr lang="es-ES" sz="1800" b="1" i="0" u="none" strike="noStrike" dirty="0">
                          <a:effectLst/>
                          <a:latin typeface="+mn-lt"/>
                          <a:ea typeface="Calibri" panose="020F0502020204030204" pitchFamily="34" charset="0"/>
                          <a:cs typeface="Times New Roman" panose="02020603050405020304" pitchFamily="18" charset="0"/>
                        </a:rPr>
                        <a:t>Benevolencia</a:t>
                      </a:r>
                      <a:endParaRPr lang="es-ES" sz="2800" b="1"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s-ES" sz="1800" b="0" i="0" u="none" strike="noStrike" dirty="0">
                          <a:effectLst/>
                          <a:latin typeface="+mn-lt"/>
                          <a:ea typeface="Calibri" panose="020F0502020204030204" pitchFamily="34" charset="0"/>
                          <a:cs typeface="Times New Roman" panose="02020603050405020304" pitchFamily="18" charset="0"/>
                        </a:rPr>
                        <a:t>La persona que confía cree que la persona en quien confía tiene buenas intenciones respecto de su bienestar, desarrollo o situación</a:t>
                      </a:r>
                      <a:endParaRPr lang="es-ES" sz="2800" b="0"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8741876"/>
                  </a:ext>
                </a:extLst>
              </a:tr>
              <a:tr h="714681">
                <a:tc>
                  <a:txBody>
                    <a:bodyPr/>
                    <a:lstStyle/>
                    <a:p>
                      <a:pPr algn="just" fontAlgn="t">
                        <a:lnSpc>
                          <a:spcPct val="107000"/>
                        </a:lnSpc>
                        <a:spcBef>
                          <a:spcPts val="0"/>
                        </a:spcBef>
                        <a:spcAft>
                          <a:spcPts val="800"/>
                        </a:spcAft>
                      </a:pPr>
                      <a:r>
                        <a:rPr lang="es-ES" sz="1800" b="1" i="0" u="none" strike="noStrike" dirty="0">
                          <a:effectLst/>
                          <a:latin typeface="+mn-lt"/>
                          <a:ea typeface="Calibri" panose="020F0502020204030204" pitchFamily="34" charset="0"/>
                          <a:cs typeface="Times New Roman" panose="02020603050405020304" pitchFamily="18" charset="0"/>
                        </a:rPr>
                        <a:t>Honestidad</a:t>
                      </a:r>
                      <a:endParaRPr lang="es-ES" sz="2800" b="1"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s-ES" sz="1800" b="0" i="0" u="none" strike="noStrike">
                          <a:effectLst/>
                          <a:latin typeface="+mn-lt"/>
                          <a:ea typeface="Calibri" panose="020F0502020204030204" pitchFamily="34" charset="0"/>
                          <a:cs typeface="Times New Roman" panose="02020603050405020304" pitchFamily="18" charset="0"/>
                        </a:rPr>
                        <a:t>La persona que confía considera que la persona en quien confía es auténtica e íntegra, siendo consistente entre lo que piensa, dice y hace</a:t>
                      </a:r>
                      <a:endParaRPr lang="es-ES" sz="2800" b="0" i="0" u="none" strike="noStrike">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1790601"/>
                  </a:ext>
                </a:extLst>
              </a:tr>
              <a:tr h="714681">
                <a:tc>
                  <a:txBody>
                    <a:bodyPr/>
                    <a:lstStyle/>
                    <a:p>
                      <a:pPr algn="just" fontAlgn="t">
                        <a:lnSpc>
                          <a:spcPct val="107000"/>
                        </a:lnSpc>
                        <a:spcBef>
                          <a:spcPts val="0"/>
                        </a:spcBef>
                        <a:spcAft>
                          <a:spcPts val="800"/>
                        </a:spcAft>
                      </a:pPr>
                      <a:r>
                        <a:rPr lang="es-ES" sz="1800" b="1" i="0" u="none" strike="noStrike" dirty="0">
                          <a:effectLst/>
                          <a:latin typeface="+mn-lt"/>
                          <a:ea typeface="Calibri" panose="020F0502020204030204" pitchFamily="34" charset="0"/>
                          <a:cs typeface="Times New Roman" panose="02020603050405020304" pitchFamily="18" charset="0"/>
                        </a:rPr>
                        <a:t>Apertura</a:t>
                      </a:r>
                      <a:endParaRPr lang="es-ES" sz="2800" b="1"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s-ES" sz="1800" b="0" i="0" u="none" strike="noStrike">
                          <a:effectLst/>
                          <a:latin typeface="+mn-lt"/>
                          <a:ea typeface="Calibri" panose="020F0502020204030204" pitchFamily="34" charset="0"/>
                          <a:cs typeface="Times New Roman" panose="02020603050405020304" pitchFamily="18" charset="0"/>
                        </a:rPr>
                        <a:t>La persona que confía cree que la persona en quien confía hace un adecuado uso de la información, manteniendo privado lo privado y público lo público</a:t>
                      </a:r>
                      <a:endParaRPr lang="es-ES" sz="2800" b="0" i="0" u="none" strike="noStrike">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2947772"/>
                  </a:ext>
                </a:extLst>
              </a:tr>
              <a:tr h="1047140">
                <a:tc>
                  <a:txBody>
                    <a:bodyPr/>
                    <a:lstStyle/>
                    <a:p>
                      <a:pPr algn="just" fontAlgn="t">
                        <a:lnSpc>
                          <a:spcPct val="107000"/>
                        </a:lnSpc>
                        <a:spcBef>
                          <a:spcPts val="0"/>
                        </a:spcBef>
                        <a:spcAft>
                          <a:spcPts val="800"/>
                        </a:spcAft>
                      </a:pPr>
                      <a:r>
                        <a:rPr lang="es-ES" sz="1800" b="1" i="0" u="none" strike="noStrike" dirty="0">
                          <a:effectLst/>
                          <a:latin typeface="+mn-lt"/>
                          <a:ea typeface="Calibri" panose="020F0502020204030204" pitchFamily="34" charset="0"/>
                          <a:cs typeface="Times New Roman" panose="02020603050405020304" pitchFamily="18" charset="0"/>
                        </a:rPr>
                        <a:t>Previsibilidad</a:t>
                      </a:r>
                      <a:endParaRPr lang="es-ES" sz="2800" b="1"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s-ES" sz="1800" b="0" i="0" u="none" strike="noStrike" dirty="0">
                          <a:effectLst/>
                          <a:latin typeface="+mn-lt"/>
                          <a:ea typeface="Calibri" panose="020F0502020204030204" pitchFamily="34" charset="0"/>
                          <a:cs typeface="Times New Roman" panose="02020603050405020304" pitchFamily="18" charset="0"/>
                        </a:rPr>
                        <a:t>La persona que confía cree que la persona en quien confía tiene un patrón de comportamiento que es consistente en el tiempo, pudiendo anticiparse, generalmente, su modo de reaccionar</a:t>
                      </a:r>
                      <a:endParaRPr lang="es-ES" sz="2800" b="0"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9190005"/>
                  </a:ext>
                </a:extLst>
              </a:tr>
              <a:tr h="1379600">
                <a:tc>
                  <a:txBody>
                    <a:bodyPr/>
                    <a:lstStyle/>
                    <a:p>
                      <a:pPr algn="just" fontAlgn="t">
                        <a:lnSpc>
                          <a:spcPct val="107000"/>
                        </a:lnSpc>
                        <a:spcBef>
                          <a:spcPts val="0"/>
                        </a:spcBef>
                        <a:spcAft>
                          <a:spcPts val="800"/>
                        </a:spcAft>
                      </a:pPr>
                      <a:r>
                        <a:rPr lang="es-ES" sz="1800" b="1" i="0" u="none" strike="noStrike" dirty="0">
                          <a:effectLst/>
                          <a:latin typeface="+mn-lt"/>
                          <a:ea typeface="Calibri" panose="020F0502020204030204" pitchFamily="34" charset="0"/>
                          <a:cs typeface="Times New Roman" panose="02020603050405020304" pitchFamily="18" charset="0"/>
                        </a:rPr>
                        <a:t>Competencia</a:t>
                      </a:r>
                      <a:endParaRPr lang="es-ES" sz="2800" b="1"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s-ES" sz="1800" b="0" i="0" u="none" strike="noStrike" dirty="0">
                          <a:effectLst/>
                          <a:latin typeface="+mn-lt"/>
                          <a:ea typeface="Calibri" panose="020F0502020204030204" pitchFamily="34" charset="0"/>
                          <a:cs typeface="Times New Roman" panose="02020603050405020304" pitchFamily="18" charset="0"/>
                        </a:rPr>
                        <a:t>La persona que confía considera que la persona en quien confía tiene los conocimientos y habilidades necesarios para poder responder adecuadamente a los requerimientos que le demanda su posición dentro de la organización</a:t>
                      </a:r>
                      <a:endParaRPr lang="es-ES" sz="2800" b="0" i="0" u="none" strike="noStrike" dirty="0">
                        <a:effectLst/>
                        <a:latin typeface="+mn-lt"/>
                      </a:endParaRPr>
                    </a:p>
                  </a:txBody>
                  <a:tcPr marL="114243" marR="114243" marT="158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4378826"/>
                  </a:ext>
                </a:extLst>
              </a:tr>
            </a:tbl>
          </a:graphicData>
        </a:graphic>
      </p:graphicFrame>
    </p:spTree>
    <p:extLst>
      <p:ext uri="{BB962C8B-B14F-4D97-AF65-F5344CB8AC3E}">
        <p14:creationId xmlns:p14="http://schemas.microsoft.com/office/powerpoint/2010/main" val="3563301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97A036FC-AF2D-48DB-89DC-2B05D148CBB2}"/>
              </a:ext>
            </a:extLst>
          </p:cNvPr>
          <p:cNvSpPr>
            <a:spLocks noGrp="1"/>
          </p:cNvSpPr>
          <p:nvPr>
            <p:ph type="title"/>
          </p:nvPr>
        </p:nvSpPr>
        <p:spPr>
          <a:xfrm>
            <a:off x="270274" y="1153571"/>
            <a:ext cx="3200400" cy="4461163"/>
          </a:xfrm>
        </p:spPr>
        <p:txBody>
          <a:bodyPr vert="horz" lIns="91440" tIns="45720" rIns="91440" bIns="45720" rtlCol="0" anchor="ctr">
            <a:normAutofit/>
          </a:bodyPr>
          <a:lstStyle/>
          <a:p>
            <a:pPr algn="ctr"/>
            <a:r>
              <a:rPr lang="en-US" b="1" dirty="0" err="1">
                <a:solidFill>
                  <a:srgbClr val="FFFFFF"/>
                </a:solidFill>
              </a:rPr>
              <a:t>Metodología</a:t>
            </a:r>
            <a:endParaRPr lang="en-US" b="1" kern="1200" dirty="0">
              <a:solidFill>
                <a:srgbClr val="FFFFFF"/>
              </a:solidFill>
              <a:latin typeface="+mj-lt"/>
              <a:ea typeface="+mj-ea"/>
              <a:cs typeface="+mj-cs"/>
            </a:endParaRPr>
          </a:p>
        </p:txBody>
      </p:sp>
      <p:sp>
        <p:nvSpPr>
          <p:cNvPr id="26" name="Arc 2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CuadroTexto 8">
            <a:extLst>
              <a:ext uri="{FF2B5EF4-FFF2-40B4-BE49-F238E27FC236}">
                <a16:creationId xmlns:a16="http://schemas.microsoft.com/office/drawing/2014/main" id="{C2B52D7F-EA15-9E6E-CDE4-FA9C33A556A8}"/>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CuadroTexto 3">
            <a:extLst>
              <a:ext uri="{FF2B5EF4-FFF2-40B4-BE49-F238E27FC236}">
                <a16:creationId xmlns:a16="http://schemas.microsoft.com/office/drawing/2014/main" id="{96238BFF-E863-B384-DF67-2F5220685C59}"/>
              </a:ext>
            </a:extLst>
          </p:cNvPr>
          <p:cNvSpPr txBox="1"/>
          <p:nvPr/>
        </p:nvSpPr>
        <p:spPr>
          <a:xfrm>
            <a:off x="4447308" y="1016542"/>
            <a:ext cx="6423514" cy="2031325"/>
          </a:xfrm>
          <a:prstGeom prst="rect">
            <a:avLst/>
          </a:prstGeom>
          <a:noFill/>
        </p:spPr>
        <p:txBody>
          <a:bodyPr wrap="square" rtlCol="0">
            <a:spAutoFit/>
          </a:bodyPr>
          <a:lstStyle/>
          <a:p>
            <a:pPr algn="ctr"/>
            <a:r>
              <a:rPr lang="es-CL" dirty="0">
                <a:solidFill>
                  <a:prstClr val="black"/>
                </a:solidFill>
              </a:rPr>
              <a:t>La técnica de incidentes críticos es un procedimiento que posibilita la investigación de hechos identificados por los propios sujetos como significativos (eventos, procesos y temas), el modo en que fueron manejados y sus consecuencias. El objetivo es lograr el entendimiento del incidente desde la perspectiva de los propios individuos, tomando en consideración los elementos cognitivos, afectivos y de comportamiento allí contenidos (</a:t>
            </a:r>
            <a:r>
              <a:rPr lang="es-CL" dirty="0" err="1">
                <a:solidFill>
                  <a:prstClr val="black"/>
                </a:solidFill>
              </a:rPr>
              <a:t>Chell</a:t>
            </a:r>
            <a:r>
              <a:rPr lang="es-CL" dirty="0">
                <a:solidFill>
                  <a:prstClr val="black"/>
                </a:solidFill>
              </a:rPr>
              <a:t>, 2004). </a:t>
            </a:r>
          </a:p>
        </p:txBody>
      </p:sp>
      <p:sp>
        <p:nvSpPr>
          <p:cNvPr id="5" name="CuadroTexto 4">
            <a:extLst>
              <a:ext uri="{FF2B5EF4-FFF2-40B4-BE49-F238E27FC236}">
                <a16:creationId xmlns:a16="http://schemas.microsoft.com/office/drawing/2014/main" id="{8A5E3738-24F4-7F3A-5B2A-5DDE5F51D1F1}"/>
              </a:ext>
            </a:extLst>
          </p:cNvPr>
          <p:cNvSpPr txBox="1"/>
          <p:nvPr/>
        </p:nvSpPr>
        <p:spPr>
          <a:xfrm>
            <a:off x="4167272" y="219847"/>
            <a:ext cx="6906491" cy="954107"/>
          </a:xfrm>
          <a:prstGeom prst="rect">
            <a:avLst/>
          </a:prstGeom>
          <a:noFill/>
        </p:spPr>
        <p:txBody>
          <a:bodyPr wrap="square" rtlCol="0">
            <a:spAutoFit/>
          </a:bodyPr>
          <a:lstStyle/>
          <a:p>
            <a:r>
              <a:rPr lang="es-CL" sz="3200" b="1" dirty="0">
                <a:solidFill>
                  <a:schemeClr val="accent2"/>
                </a:solidFill>
              </a:rPr>
              <a:t>66 </a:t>
            </a:r>
            <a:r>
              <a:rPr lang="es-CL" sz="2400" dirty="0"/>
              <a:t>Entrevistas </a:t>
            </a:r>
            <a:r>
              <a:rPr lang="es-CL" sz="2400" dirty="0" err="1"/>
              <a:t>semi-estructuras</a:t>
            </a:r>
            <a:r>
              <a:rPr lang="es-CL" sz="2400" dirty="0"/>
              <a:t> de Incidentes Críticos</a:t>
            </a:r>
          </a:p>
          <a:p>
            <a:endParaRPr lang="es-CL" sz="2400" dirty="0"/>
          </a:p>
        </p:txBody>
      </p:sp>
      <p:sp>
        <p:nvSpPr>
          <p:cNvPr id="7" name="CuadroTexto 6">
            <a:extLst>
              <a:ext uri="{FF2B5EF4-FFF2-40B4-BE49-F238E27FC236}">
                <a16:creationId xmlns:a16="http://schemas.microsoft.com/office/drawing/2014/main" id="{50116B9C-9108-69BC-E8A1-C5F4AA6357B6}"/>
              </a:ext>
            </a:extLst>
          </p:cNvPr>
          <p:cNvSpPr txBox="1"/>
          <p:nvPr/>
        </p:nvSpPr>
        <p:spPr>
          <a:xfrm>
            <a:off x="4471035" y="3200502"/>
            <a:ext cx="716280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800" b="1" i="0" u="none" strike="noStrike" kern="1200" cap="none" spc="0" normalizeH="0" baseline="0" noProof="0" dirty="0">
                <a:ln>
                  <a:noFill/>
                </a:ln>
                <a:solidFill>
                  <a:schemeClr val="accent2"/>
                </a:solidFill>
                <a:effectLst/>
                <a:uLnTx/>
                <a:uFillTx/>
                <a:latin typeface="Calibri" panose="020F0502020204030204"/>
                <a:ea typeface="+mn-ea"/>
                <a:cs typeface="+mn-cs"/>
              </a:rPr>
              <a:t>32 </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Docentes de Escuelas Básicas</a:t>
            </a:r>
            <a:r>
              <a:rPr lang="es-CL" sz="2400" dirty="0">
                <a:solidFill>
                  <a:prstClr val="black"/>
                </a:solidFill>
                <a:latin typeface="Calibri" panose="020F0502020204030204"/>
              </a:rPr>
              <a:t> </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(Estudio 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800" b="1" i="0" u="none" strike="noStrike" kern="1200" cap="none" spc="0" normalizeH="0" baseline="0" noProof="0" dirty="0">
                <a:ln>
                  <a:noFill/>
                </a:ln>
                <a:solidFill>
                  <a:schemeClr val="accent2"/>
                </a:solidFill>
                <a:effectLst/>
                <a:uLnTx/>
                <a:uFillTx/>
                <a:latin typeface="Calibri" panose="020F0502020204030204"/>
                <a:ea typeface="+mn-ea"/>
                <a:cs typeface="+mn-cs"/>
              </a:rPr>
              <a:t>34</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 Docentes de Liceos (Estudio 2</a:t>
            </a:r>
            <a:r>
              <a:rPr lang="es-CL" sz="2400" dirty="0">
                <a:solidFill>
                  <a:prstClr val="black"/>
                </a:solidFill>
                <a:latin typeface="Calibri" panose="020F0502020204030204"/>
              </a:rPr>
              <a:t>: 2021)</a:t>
            </a:r>
            <a:endPar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4408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97A036FC-AF2D-48DB-89DC-2B05D148CBB2}"/>
              </a:ext>
            </a:extLst>
          </p:cNvPr>
          <p:cNvSpPr>
            <a:spLocks noGrp="1"/>
          </p:cNvSpPr>
          <p:nvPr>
            <p:ph type="title"/>
          </p:nvPr>
        </p:nvSpPr>
        <p:spPr>
          <a:xfrm>
            <a:off x="270274" y="1153571"/>
            <a:ext cx="3200400" cy="4461163"/>
          </a:xfrm>
        </p:spPr>
        <p:txBody>
          <a:bodyPr vert="horz" lIns="91440" tIns="45720" rIns="91440" bIns="45720" rtlCol="0" anchor="ctr">
            <a:normAutofit/>
          </a:bodyPr>
          <a:lstStyle/>
          <a:p>
            <a:pPr algn="ctr"/>
            <a:r>
              <a:rPr lang="en-US" b="1" dirty="0" err="1">
                <a:solidFill>
                  <a:srgbClr val="FFFFFF"/>
                </a:solidFill>
              </a:rPr>
              <a:t>Metodología</a:t>
            </a:r>
            <a:endParaRPr lang="en-US" b="1" kern="1200" dirty="0">
              <a:solidFill>
                <a:srgbClr val="FFFFFF"/>
              </a:solidFill>
              <a:latin typeface="+mj-lt"/>
              <a:ea typeface="+mj-ea"/>
              <a:cs typeface="+mj-cs"/>
            </a:endParaRPr>
          </a:p>
        </p:txBody>
      </p:sp>
      <p:sp>
        <p:nvSpPr>
          <p:cNvPr id="26" name="Arc 2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CuadroTexto 8">
            <a:extLst>
              <a:ext uri="{FF2B5EF4-FFF2-40B4-BE49-F238E27FC236}">
                <a16:creationId xmlns:a16="http://schemas.microsoft.com/office/drawing/2014/main" id="{C2B52D7F-EA15-9E6E-CDE4-FA9C33A556A8}"/>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CuadroTexto 3">
            <a:extLst>
              <a:ext uri="{FF2B5EF4-FFF2-40B4-BE49-F238E27FC236}">
                <a16:creationId xmlns:a16="http://schemas.microsoft.com/office/drawing/2014/main" id="{96238BFF-E863-B384-DF67-2F5220685C59}"/>
              </a:ext>
            </a:extLst>
          </p:cNvPr>
          <p:cNvSpPr txBox="1"/>
          <p:nvPr/>
        </p:nvSpPr>
        <p:spPr>
          <a:xfrm>
            <a:off x="4447308" y="1016542"/>
            <a:ext cx="6423514"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800" b="0" i="0" u="none" strike="noStrike" kern="1200" cap="none" spc="0" normalizeH="0" baseline="0" noProof="0" dirty="0">
                <a:ln>
                  <a:noFill/>
                </a:ln>
                <a:solidFill>
                  <a:prstClr val="black"/>
                </a:solidFill>
                <a:effectLst/>
                <a:uLnTx/>
                <a:uFillTx/>
                <a:latin typeface="Calibri" panose="020F0502020204030204"/>
                <a:ea typeface="+mn-ea"/>
                <a:cs typeface="+mn-cs"/>
              </a:rPr>
              <a:t>La técnica de incidentes críticos es un procedimiento que posibilita la investigación de hechos identificados por los propios sujetos como significativos (eventos, procesos y temas), el modo en que fueron manejados y sus consecuencias. El objetivo es lograr el entendimiento del incidente desde la perspectiva de los propios individuos, tomando en consideración los elementos cognitivos, afectivos y de comportamiento allí contenidos (</a:t>
            </a:r>
            <a:r>
              <a:rPr kumimoji="0" lang="es-CL" sz="1800" b="0" i="0" u="none" strike="noStrike" kern="1200" cap="none" spc="0" normalizeH="0" baseline="0" noProof="0" dirty="0" err="1">
                <a:ln>
                  <a:noFill/>
                </a:ln>
                <a:solidFill>
                  <a:prstClr val="black"/>
                </a:solidFill>
                <a:effectLst/>
                <a:uLnTx/>
                <a:uFillTx/>
                <a:latin typeface="Calibri" panose="020F0502020204030204"/>
                <a:ea typeface="+mn-ea"/>
                <a:cs typeface="+mn-cs"/>
              </a:rPr>
              <a:t>Chell</a:t>
            </a:r>
            <a:r>
              <a:rPr kumimoji="0" lang="es-CL" sz="1800" b="0" i="0" u="none" strike="noStrike" kern="1200" cap="none" spc="0" normalizeH="0" baseline="0" noProof="0" dirty="0">
                <a:ln>
                  <a:noFill/>
                </a:ln>
                <a:solidFill>
                  <a:prstClr val="black"/>
                </a:solidFill>
                <a:effectLst/>
                <a:uLnTx/>
                <a:uFillTx/>
                <a:latin typeface="Calibri" panose="020F0502020204030204"/>
                <a:ea typeface="+mn-ea"/>
                <a:cs typeface="+mn-cs"/>
              </a:rPr>
              <a:t>, 2004). </a:t>
            </a:r>
          </a:p>
        </p:txBody>
      </p:sp>
      <p:sp>
        <p:nvSpPr>
          <p:cNvPr id="5" name="CuadroTexto 4">
            <a:extLst>
              <a:ext uri="{FF2B5EF4-FFF2-40B4-BE49-F238E27FC236}">
                <a16:creationId xmlns:a16="http://schemas.microsoft.com/office/drawing/2014/main" id="{8A5E3738-24F4-7F3A-5B2A-5DDE5F51D1F1}"/>
              </a:ext>
            </a:extLst>
          </p:cNvPr>
          <p:cNvSpPr txBox="1"/>
          <p:nvPr/>
        </p:nvSpPr>
        <p:spPr>
          <a:xfrm>
            <a:off x="4167272" y="219847"/>
            <a:ext cx="6906491"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3200" b="1" i="0" u="none" strike="noStrike" kern="1200" cap="none" spc="0" normalizeH="0" baseline="0" noProof="0" dirty="0">
                <a:ln>
                  <a:noFill/>
                </a:ln>
                <a:solidFill>
                  <a:srgbClr val="ED7D31"/>
                </a:solidFill>
                <a:effectLst/>
                <a:uLnTx/>
                <a:uFillTx/>
                <a:latin typeface="Calibri" panose="020F0502020204030204"/>
                <a:ea typeface="+mn-ea"/>
                <a:cs typeface="+mn-cs"/>
              </a:rPr>
              <a:t>66 </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Entrevistas </a:t>
            </a:r>
            <a:r>
              <a:rPr kumimoji="0" lang="es-CL" sz="2400" b="0" i="0" u="none" strike="noStrike" kern="1200" cap="none" spc="0" normalizeH="0" baseline="0" noProof="0" dirty="0" err="1">
                <a:ln>
                  <a:noFill/>
                </a:ln>
                <a:solidFill>
                  <a:prstClr val="black"/>
                </a:solidFill>
                <a:effectLst/>
                <a:uLnTx/>
                <a:uFillTx/>
                <a:latin typeface="Calibri" panose="020F0502020204030204"/>
                <a:ea typeface="+mn-ea"/>
                <a:cs typeface="+mn-cs"/>
              </a:rPr>
              <a:t>semi-estructuras</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 de Incidentes Críticos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CuadroTexto 6">
            <a:extLst>
              <a:ext uri="{FF2B5EF4-FFF2-40B4-BE49-F238E27FC236}">
                <a16:creationId xmlns:a16="http://schemas.microsoft.com/office/drawing/2014/main" id="{50116B9C-9108-69BC-E8A1-C5F4AA6357B6}"/>
              </a:ext>
            </a:extLst>
          </p:cNvPr>
          <p:cNvSpPr txBox="1"/>
          <p:nvPr/>
        </p:nvSpPr>
        <p:spPr>
          <a:xfrm>
            <a:off x="4471035" y="3200502"/>
            <a:ext cx="716280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800" b="1" i="0" u="none" strike="noStrike" kern="1200" cap="none" spc="0" normalizeH="0" baseline="0" noProof="0" dirty="0">
                <a:ln>
                  <a:noFill/>
                </a:ln>
                <a:solidFill>
                  <a:srgbClr val="ED7D31"/>
                </a:solidFill>
                <a:effectLst/>
                <a:uLnTx/>
                <a:uFillTx/>
                <a:latin typeface="Calibri" panose="020F0502020204030204"/>
                <a:ea typeface="+mn-ea"/>
                <a:cs typeface="+mn-cs"/>
              </a:rPr>
              <a:t>32 </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Docentes de Escuelas Básicas (Estudio 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800" b="1" i="0" u="none" strike="noStrike" kern="1200" cap="none" spc="0" normalizeH="0" baseline="0" noProof="0" dirty="0">
                <a:ln>
                  <a:noFill/>
                </a:ln>
                <a:solidFill>
                  <a:srgbClr val="ED7D31"/>
                </a:solidFill>
                <a:effectLst/>
                <a:uLnTx/>
                <a:uFillTx/>
                <a:latin typeface="Calibri" panose="020F0502020204030204"/>
                <a:ea typeface="+mn-ea"/>
                <a:cs typeface="+mn-cs"/>
              </a:rPr>
              <a:t>34</a:t>
            </a:r>
            <a:r>
              <a:rPr kumimoji="0" lang="es-CL" sz="2400" b="0" i="0" u="none" strike="noStrike" kern="1200" cap="none" spc="0" normalizeH="0" baseline="0" noProof="0" dirty="0">
                <a:ln>
                  <a:noFill/>
                </a:ln>
                <a:solidFill>
                  <a:prstClr val="black"/>
                </a:solidFill>
                <a:effectLst/>
                <a:uLnTx/>
                <a:uFillTx/>
                <a:latin typeface="Calibri" panose="020F0502020204030204"/>
                <a:ea typeface="+mn-ea"/>
                <a:cs typeface="+mn-cs"/>
              </a:rPr>
              <a:t> Docentes de Liceos (Estudio 2: 2021)</a:t>
            </a:r>
          </a:p>
        </p:txBody>
      </p:sp>
      <p:sp>
        <p:nvSpPr>
          <p:cNvPr id="10" name="Rectángulo: esquinas redondeadas 9">
            <a:extLst>
              <a:ext uri="{FF2B5EF4-FFF2-40B4-BE49-F238E27FC236}">
                <a16:creationId xmlns:a16="http://schemas.microsoft.com/office/drawing/2014/main" id="{6A17F2A5-DFCB-6E31-311B-8E8941C5F787}"/>
              </a:ext>
            </a:extLst>
          </p:cNvPr>
          <p:cNvSpPr/>
          <p:nvPr/>
        </p:nvSpPr>
        <p:spPr>
          <a:xfrm>
            <a:off x="4434498" y="4949562"/>
            <a:ext cx="5588000" cy="13588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2800" b="1" i="0" u="none" strike="noStrike" kern="1200" cap="none" spc="0" normalizeH="0" baseline="0" noProof="0" dirty="0">
                <a:ln>
                  <a:noFill/>
                </a:ln>
                <a:solidFill>
                  <a:prstClr val="black"/>
                </a:solidFill>
                <a:effectLst/>
                <a:uLnTx/>
                <a:uFillTx/>
                <a:latin typeface="Calibri" panose="020F0502020204030204"/>
                <a:ea typeface="+mn-ea"/>
                <a:cs typeface="+mn-cs"/>
              </a:rPr>
              <a:t>98 Incidentes Críticos de pérdida de confianza de docentes en directivos</a:t>
            </a:r>
          </a:p>
        </p:txBody>
      </p:sp>
    </p:spTree>
    <p:extLst>
      <p:ext uri="{BB962C8B-B14F-4D97-AF65-F5344CB8AC3E}">
        <p14:creationId xmlns:p14="http://schemas.microsoft.com/office/powerpoint/2010/main" val="2522571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6867" y="0"/>
            <a:ext cx="5935133" cy="6858000"/>
          </a:xfrm>
          <a:prstGeom prst="rect">
            <a:avLst/>
          </a:prstGeom>
        </p:spPr>
      </p:pic>
      <p:sp>
        <p:nvSpPr>
          <p:cNvPr id="5" name="CuadroTexto 4">
            <a:extLst>
              <a:ext uri="{FF2B5EF4-FFF2-40B4-BE49-F238E27FC236}">
                <a16:creationId xmlns:a16="http://schemas.microsoft.com/office/drawing/2014/main" id="{6562E24F-2FE7-78F5-42BB-939D0C1367CF}"/>
              </a:ext>
            </a:extLst>
          </p:cNvPr>
          <p:cNvSpPr txBox="1"/>
          <p:nvPr/>
        </p:nvSpPr>
        <p:spPr>
          <a:xfrm>
            <a:off x="0" y="2736801"/>
            <a:ext cx="6256866" cy="230832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4800" b="1" i="0" u="none" strike="noStrike" kern="1200" cap="none" spc="0" normalizeH="0" baseline="0" noProof="0" dirty="0">
                <a:ln>
                  <a:noFill/>
                </a:ln>
                <a:solidFill>
                  <a:prstClr val="black"/>
                </a:solidFill>
                <a:effectLst/>
                <a:uLnTx/>
                <a:uFillTx/>
                <a:latin typeface="Calibri"/>
                <a:ea typeface="+mn-ea"/>
                <a:cs typeface="+mn-cs"/>
              </a:rPr>
              <a:t>RESULTADOS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4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4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54085451"/>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2634</Words>
  <Application>Microsoft Office PowerPoint</Application>
  <PresentationFormat>Panorámica</PresentationFormat>
  <Paragraphs>190</Paragraphs>
  <Slides>18</Slides>
  <Notes>2</Notes>
  <HiddenSlides>0</HiddenSlides>
  <MMClips>0</MMClips>
  <ScaleCrop>false</ScaleCrop>
  <HeadingPairs>
    <vt:vector size="6" baseType="variant">
      <vt:variant>
        <vt:lpstr>Fuentes usadas</vt:lpstr>
      </vt:variant>
      <vt:variant>
        <vt:i4>7</vt:i4>
      </vt:variant>
      <vt:variant>
        <vt:lpstr>Tema</vt:lpstr>
      </vt:variant>
      <vt:variant>
        <vt:i4>5</vt:i4>
      </vt:variant>
      <vt:variant>
        <vt:lpstr>Títulos de diapositiva</vt:lpstr>
      </vt:variant>
      <vt:variant>
        <vt:i4>18</vt:i4>
      </vt:variant>
    </vt:vector>
  </HeadingPairs>
  <TitlesOfParts>
    <vt:vector size="30" baseType="lpstr">
      <vt:lpstr>Arial</vt:lpstr>
      <vt:lpstr>Calibri</vt:lpstr>
      <vt:lpstr>Calibri Light</vt:lpstr>
      <vt:lpstr>Corbel</vt:lpstr>
      <vt:lpstr>Lucida Sans Unicode</vt:lpstr>
      <vt:lpstr>Tahoma</vt:lpstr>
      <vt:lpstr>Verdana</vt:lpstr>
      <vt:lpstr>Retrospección</vt:lpstr>
      <vt:lpstr>Office Theme</vt:lpstr>
      <vt:lpstr>7_Office Theme</vt:lpstr>
      <vt:lpstr>4_Office Theme</vt:lpstr>
      <vt:lpstr>Tema de Office</vt:lpstr>
      <vt:lpstr>Presentación de PowerPoint</vt:lpstr>
      <vt:lpstr>Contexto del estudio</vt:lpstr>
      <vt:lpstr>Presentación de PowerPoint</vt:lpstr>
      <vt:lpstr>Confianza en el contexto escolar</vt:lpstr>
      <vt:lpstr>Presentación de PowerPoint</vt:lpstr>
      <vt:lpstr>Presentación de PowerPoint</vt:lpstr>
      <vt:lpstr>Metodología</vt:lpstr>
      <vt:lpstr>Metodología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Javiera Peña</dc:creator>
  <cp:lastModifiedBy>Javiera Peña</cp:lastModifiedBy>
  <cp:revision>33</cp:revision>
  <dcterms:created xsi:type="dcterms:W3CDTF">2021-11-08T20:24:56Z</dcterms:created>
  <dcterms:modified xsi:type="dcterms:W3CDTF">2023-11-15T12:11:11Z</dcterms:modified>
</cp:coreProperties>
</file>