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9"/>
  </p:notesMasterIdLst>
  <p:sldIdLst>
    <p:sldId id="256" r:id="rId2"/>
    <p:sldId id="429" r:id="rId3"/>
    <p:sldId id="492" r:id="rId4"/>
    <p:sldId id="444" r:id="rId5"/>
    <p:sldId id="493" r:id="rId6"/>
    <p:sldId id="478" r:id="rId7"/>
    <p:sldId id="494" r:id="rId8"/>
    <p:sldId id="286" r:id="rId9"/>
    <p:sldId id="501" r:id="rId10"/>
    <p:sldId id="502" r:id="rId11"/>
    <p:sldId id="496" r:id="rId12"/>
    <p:sldId id="497" r:id="rId13"/>
    <p:sldId id="498" r:id="rId14"/>
    <p:sldId id="499" r:id="rId15"/>
    <p:sldId id="500" r:id="rId16"/>
    <p:sldId id="503" r:id="rId17"/>
    <p:sldId id="504" r:id="rId18"/>
  </p:sldIdLst>
  <p:sldSz cx="18288000" cy="10287000"/>
  <p:notesSz cx="18288000" cy="10287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6" userDrawn="1">
          <p15:clr>
            <a:srgbClr val="A4A3A4"/>
          </p15:clr>
        </p15:guide>
        <p15:guide id="2" pos="720" userDrawn="1">
          <p15:clr>
            <a:srgbClr val="A4A3A4"/>
          </p15:clr>
        </p15:guide>
        <p15:guide id="3" pos="3456" userDrawn="1">
          <p15:clr>
            <a:srgbClr val="A4A3A4"/>
          </p15:clr>
        </p15:guide>
        <p15:guide id="4" orient="horz" pos="23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B2E9"/>
    <a:srgbClr val="F8AB41"/>
    <a:srgbClr val="F4E000"/>
    <a:srgbClr val="9C0F65"/>
    <a:srgbClr val="F56B7D"/>
    <a:srgbClr val="44B386"/>
    <a:srgbClr val="C00000"/>
    <a:srgbClr val="00AEB7"/>
    <a:srgbClr val="00A098"/>
    <a:srgbClr val="3D82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57"/>
    <p:restoredTop sz="94646"/>
  </p:normalViewPr>
  <p:slideViewPr>
    <p:cSldViewPr>
      <p:cViewPr varScale="1">
        <p:scale>
          <a:sx n="46" d="100"/>
          <a:sy n="46" d="100"/>
        </p:scale>
        <p:origin x="456" y="72"/>
      </p:cViewPr>
      <p:guideLst>
        <p:guide orient="horz" pos="1656"/>
        <p:guide pos="720"/>
        <p:guide pos="3456"/>
        <p:guide orient="horz" pos="232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a1f27cba806721bd/Documentos/PEC/N&#250;cleo/Centro%20de%20Liderazgo/results-survey375681%20Respuestas%20completa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a1f27cba806721bd/Documentos/PEC/N&#250;cleo/Centro%20de%20Liderazgo/datos%20a&#241;o%202/Sistematizaci&#243;n%20an&#225;lisis%20pr&#225;ticas%20a&#241;o%202%200708202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a1f27cba806721bd/Documentos/PEC/N&#250;cleo/Centro%20de%20Liderazgo/a&#241;o%203/Evaluaci&#243;n%20de%20pr&#225;cticas%20a&#241;o%203.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'[results-survey375681 Respuestas completas.xlsx]Sheet1'!$H$1:$H$23</c:f>
              <c:strCache>
                <c:ptCount val="23"/>
                <c:pt idx="0">
                  <c:v>Cumplimiento de la cobertura de la planificación</c:v>
                </c:pt>
                <c:pt idx="2">
                  <c:v>Coherencia y pertinencia de las actividades de aprendizaje</c:v>
                </c:pt>
                <c:pt idx="4">
                  <c:v>Coherencia entre la evaluación planificada y las actividades de aprendizaje</c:v>
                </c:pt>
                <c:pt idx="6">
                  <c:v>Coherencia entre objetivo de aprendizaje y actividades desarrolladas</c:v>
                </c:pt>
                <c:pt idx="8">
                  <c:v>Gestión del tiempo pedagógico</c:v>
                </c:pt>
                <c:pt idx="10">
                  <c:v>Adecuada interacción profesor alumno</c:v>
                </c:pt>
                <c:pt idx="12">
                  <c:v>Despliegue de las actividades de enseñanza aprendizaje</c:v>
                </c:pt>
                <c:pt idx="14">
                  <c:v>Espacios de reflexión para la mejora de la enseñanza</c:v>
                </c:pt>
                <c:pt idx="16">
                  <c:v>Pertinencia de los procimientos de evaluación</c:v>
                </c:pt>
                <c:pt idx="18">
                  <c:v>Validez y confiabilidad de los instrumentos de evaluación</c:v>
                </c:pt>
                <c:pt idx="20">
                  <c:v>Utilización de resultados de aprendizaje de los estudiantes</c:v>
                </c:pt>
                <c:pt idx="22">
                  <c:v>Reflexión y análisis a partir de los resultados de aprendizaje</c:v>
                </c:pt>
              </c:strCache>
            </c:strRef>
          </c:cat>
          <c:val>
            <c:numRef>
              <c:f>'[results-survey375681 Respuestas completas.xlsx]Sheet1'!$I$1:$I$23</c:f>
              <c:numCache>
                <c:formatCode>General</c:formatCode>
                <c:ptCount val="23"/>
                <c:pt idx="0">
                  <c:v>3.97</c:v>
                </c:pt>
                <c:pt idx="2">
                  <c:v>3.89</c:v>
                </c:pt>
                <c:pt idx="4">
                  <c:v>3.87</c:v>
                </c:pt>
                <c:pt idx="6">
                  <c:v>3.91</c:v>
                </c:pt>
                <c:pt idx="8">
                  <c:v>3.88</c:v>
                </c:pt>
                <c:pt idx="10">
                  <c:v>3.81</c:v>
                </c:pt>
                <c:pt idx="12">
                  <c:v>3.86</c:v>
                </c:pt>
                <c:pt idx="14">
                  <c:v>3.9</c:v>
                </c:pt>
                <c:pt idx="16">
                  <c:v>3.89</c:v>
                </c:pt>
                <c:pt idx="18">
                  <c:v>3.82</c:v>
                </c:pt>
                <c:pt idx="20">
                  <c:v>3.84</c:v>
                </c:pt>
                <c:pt idx="22">
                  <c:v>3.81</c:v>
                </c:pt>
              </c:numCache>
            </c:numRef>
          </c:val>
          <c:extLst>
            <c:ext xmlns:c16="http://schemas.microsoft.com/office/drawing/2014/chart" uri="{C3380CC4-5D6E-409C-BE32-E72D297353CC}">
              <c16:uniqueId val="{00000000-87BD-463F-9128-16C1FD49B5DB}"/>
            </c:ext>
          </c:extLst>
        </c:ser>
        <c:dLbls>
          <c:dLblPos val="outEnd"/>
          <c:showLegendKey val="0"/>
          <c:showVal val="1"/>
          <c:showCatName val="0"/>
          <c:showSerName val="0"/>
          <c:showPercent val="0"/>
          <c:showBubbleSize val="0"/>
        </c:dLbls>
        <c:gapWidth val="182"/>
        <c:axId val="603985056"/>
        <c:axId val="603984640"/>
      </c:barChart>
      <c:catAx>
        <c:axId val="6039850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s-CL"/>
          </a:p>
        </c:txPr>
        <c:crossAx val="603984640"/>
        <c:crosses val="autoZero"/>
        <c:auto val="1"/>
        <c:lblAlgn val="ctr"/>
        <c:lblOffset val="100"/>
        <c:noMultiLvlLbl val="0"/>
      </c:catAx>
      <c:valAx>
        <c:axId val="6039846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603985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'[Sistematización análisis práticas año 2 07082022.xlsx]PDPD'!$W$1</c:f>
              <c:strCache>
                <c:ptCount val="1"/>
                <c:pt idx="0">
                  <c:v>Promedio Año 2</c:v>
                </c:pt>
              </c:strCache>
            </c:strRef>
          </c:tx>
          <c:spPr>
            <a:solidFill>
              <a:schemeClr val="accent1"/>
            </a:solidFill>
            <a:ln>
              <a:noFill/>
            </a:ln>
            <a:effectLst/>
          </c:spPr>
          <c:invertIfNegative val="0"/>
          <c:cat>
            <c:strRef>
              <c:f>'[Sistematización análisis práticas año 2 07082022.xlsx]PDPD'!$V$2:$V$17</c:f>
              <c:strCache>
                <c:ptCount val="16"/>
                <c:pt idx="0">
                  <c:v>Preparación y planificación de clases</c:v>
                </c:pt>
                <c:pt idx="1">
                  <c:v>Ejecución de clases</c:v>
                </c:pt>
                <c:pt idx="2">
                  <c:v>Evaluación y retroalimentación</c:v>
                </c:pt>
                <c:pt idx="3">
                  <c:v>Buenas prácticas docentes y déficit en procesos de instalación de prácticas</c:v>
                </c:pt>
                <c:pt idx="4">
                  <c:v>Análisis de resultados de aprendizaje y medidas pedagógicas para la mejora</c:v>
                </c:pt>
                <c:pt idx="5">
                  <c:v>Definiciones fundamentales</c:v>
                </c:pt>
                <c:pt idx="6">
                  <c:v>Vinculación con diagnóstico PDP</c:v>
                </c:pt>
                <c:pt idx="7">
                  <c:v>Criterios de ingreso y extensión del acompañamiento</c:v>
                </c:pt>
                <c:pt idx="8">
                  <c:v>Retroalimentación</c:v>
                </c:pt>
                <c:pt idx="9">
                  <c:v>Objetivo en el PDPD y justificación</c:v>
                </c:pt>
                <c:pt idx="10">
                  <c:v>Acciones en el PDPD y justificación</c:v>
                </c:pt>
                <c:pt idx="11">
                  <c:v>Objetivo general relacionado al mejoramiento de competencias docentes</c:v>
                </c:pt>
                <c:pt idx="12">
                  <c:v>Se basa en un diagnóstico de problemas pedagógicos</c:v>
                </c:pt>
                <c:pt idx="13">
                  <c:v>El plan cautela el desarrollo de competencias docentes atingentes a los problemas pedagógicos diagnosticados</c:v>
                </c:pt>
                <c:pt idx="14">
                  <c:v>Las acciones identifican explícitamente contenidos y o competencias a desarrollar</c:v>
                </c:pt>
                <c:pt idx="15">
                  <c:v>El plan cautela la existencia de condiciones para que puedan implementarse sus acciones y para que el desarrollo profesional pueda desplegarse posteriormente</c:v>
                </c:pt>
              </c:strCache>
            </c:strRef>
          </c:cat>
          <c:val>
            <c:numRef>
              <c:f>'[Sistematización análisis práticas año 2 07082022.xlsx]PDPD'!$W$2:$W$17</c:f>
              <c:numCache>
                <c:formatCode>0.0</c:formatCode>
                <c:ptCount val="16"/>
                <c:pt idx="0">
                  <c:v>2</c:v>
                </c:pt>
                <c:pt idx="1">
                  <c:v>2.875</c:v>
                </c:pt>
                <c:pt idx="2">
                  <c:v>2.25</c:v>
                </c:pt>
                <c:pt idx="3">
                  <c:v>2</c:v>
                </c:pt>
                <c:pt idx="4">
                  <c:v>1.875</c:v>
                </c:pt>
                <c:pt idx="5">
                  <c:v>2.375</c:v>
                </c:pt>
                <c:pt idx="6">
                  <c:v>2.125</c:v>
                </c:pt>
                <c:pt idx="7">
                  <c:v>1</c:v>
                </c:pt>
                <c:pt idx="8">
                  <c:v>2.375</c:v>
                </c:pt>
                <c:pt idx="9">
                  <c:v>2.875</c:v>
                </c:pt>
                <c:pt idx="10">
                  <c:v>2.5</c:v>
                </c:pt>
                <c:pt idx="11">
                  <c:v>2.75</c:v>
                </c:pt>
                <c:pt idx="12">
                  <c:v>2.25</c:v>
                </c:pt>
                <c:pt idx="13">
                  <c:v>2.375</c:v>
                </c:pt>
                <c:pt idx="14">
                  <c:v>2.625</c:v>
                </c:pt>
                <c:pt idx="15">
                  <c:v>2.25</c:v>
                </c:pt>
              </c:numCache>
            </c:numRef>
          </c:val>
          <c:extLst>
            <c:ext xmlns:c16="http://schemas.microsoft.com/office/drawing/2014/chart" uri="{C3380CC4-5D6E-409C-BE32-E72D297353CC}">
              <c16:uniqueId val="{00000000-3D38-4C00-97CD-735C01FEDE54}"/>
            </c:ext>
          </c:extLst>
        </c:ser>
        <c:ser>
          <c:idx val="1"/>
          <c:order val="1"/>
          <c:tx>
            <c:strRef>
              <c:f>'[Sistematización análisis práticas año 2 07082022.xlsx]PDPD'!$X$1</c:f>
              <c:strCache>
                <c:ptCount val="1"/>
                <c:pt idx="0">
                  <c:v>Promedio año 1</c:v>
                </c:pt>
              </c:strCache>
            </c:strRef>
          </c:tx>
          <c:spPr>
            <a:solidFill>
              <a:schemeClr val="accent2"/>
            </a:solidFill>
            <a:ln>
              <a:noFill/>
            </a:ln>
            <a:effectLst/>
          </c:spPr>
          <c:invertIfNegative val="0"/>
          <c:cat>
            <c:strRef>
              <c:f>'[Sistematización análisis práticas año 2 07082022.xlsx]PDPD'!$V$2:$V$17</c:f>
              <c:strCache>
                <c:ptCount val="16"/>
                <c:pt idx="0">
                  <c:v>Preparación y planificación de clases</c:v>
                </c:pt>
                <c:pt idx="1">
                  <c:v>Ejecución de clases</c:v>
                </c:pt>
                <c:pt idx="2">
                  <c:v>Evaluación y retroalimentación</c:v>
                </c:pt>
                <c:pt idx="3">
                  <c:v>Buenas prácticas docentes y déficit en procesos de instalación de prácticas</c:v>
                </c:pt>
                <c:pt idx="4">
                  <c:v>Análisis de resultados de aprendizaje y medidas pedagógicas para la mejora</c:v>
                </c:pt>
                <c:pt idx="5">
                  <c:v>Definiciones fundamentales</c:v>
                </c:pt>
                <c:pt idx="6">
                  <c:v>Vinculación con diagnóstico PDP</c:v>
                </c:pt>
                <c:pt idx="7">
                  <c:v>Criterios de ingreso y extensión del acompañamiento</c:v>
                </c:pt>
                <c:pt idx="8">
                  <c:v>Retroalimentación</c:v>
                </c:pt>
                <c:pt idx="9">
                  <c:v>Objetivo en el PDPD y justificación</c:v>
                </c:pt>
                <c:pt idx="10">
                  <c:v>Acciones en el PDPD y justificación</c:v>
                </c:pt>
                <c:pt idx="11">
                  <c:v>Objetivo general relacionado al mejoramiento de competencias docentes</c:v>
                </c:pt>
                <c:pt idx="12">
                  <c:v>Se basa en un diagnóstico de problemas pedagógicos</c:v>
                </c:pt>
                <c:pt idx="13">
                  <c:v>El plan cautela el desarrollo de competencias docentes atingentes a los problemas pedagógicos diagnosticados</c:v>
                </c:pt>
                <c:pt idx="14">
                  <c:v>Las acciones identifican explícitamente contenidos y o competencias a desarrollar</c:v>
                </c:pt>
                <c:pt idx="15">
                  <c:v>El plan cautela la existencia de condiciones para que puedan implementarse sus acciones y para que el desarrollo profesional pueda desplegarse posteriormente</c:v>
                </c:pt>
              </c:strCache>
            </c:strRef>
          </c:cat>
          <c:val>
            <c:numRef>
              <c:f>'[Sistematización análisis práticas año 2 07082022.xlsx]PDPD'!$X$2:$X$17</c:f>
              <c:numCache>
                <c:formatCode>0.0</c:formatCode>
                <c:ptCount val="16"/>
                <c:pt idx="0">
                  <c:v>1.6363636363636365</c:v>
                </c:pt>
                <c:pt idx="1">
                  <c:v>2.4545454545454546</c:v>
                </c:pt>
                <c:pt idx="2">
                  <c:v>2.1818181818181817</c:v>
                </c:pt>
                <c:pt idx="3">
                  <c:v>1.5454545454545454</c:v>
                </c:pt>
                <c:pt idx="4">
                  <c:v>1.8181818181818181</c:v>
                </c:pt>
                <c:pt idx="5">
                  <c:v>2.5454545454545454</c:v>
                </c:pt>
                <c:pt idx="6">
                  <c:v>1.6363636363636365</c:v>
                </c:pt>
                <c:pt idx="7">
                  <c:v>1.0909090909090908</c:v>
                </c:pt>
                <c:pt idx="8">
                  <c:v>2.0909090909090908</c:v>
                </c:pt>
                <c:pt idx="9">
                  <c:v>2.3636363636363638</c:v>
                </c:pt>
                <c:pt idx="10">
                  <c:v>2.3636363636363638</c:v>
                </c:pt>
                <c:pt idx="11">
                  <c:v>2.8181818181818183</c:v>
                </c:pt>
                <c:pt idx="12">
                  <c:v>1.4545454545454546</c:v>
                </c:pt>
                <c:pt idx="13">
                  <c:v>2.0909090909090908</c:v>
                </c:pt>
                <c:pt idx="14">
                  <c:v>2.6363636363636362</c:v>
                </c:pt>
                <c:pt idx="15">
                  <c:v>1.6363636363636365</c:v>
                </c:pt>
              </c:numCache>
            </c:numRef>
          </c:val>
          <c:extLst>
            <c:ext xmlns:c16="http://schemas.microsoft.com/office/drawing/2014/chart" uri="{C3380CC4-5D6E-409C-BE32-E72D297353CC}">
              <c16:uniqueId val="{00000001-3D38-4C00-97CD-735C01FEDE54}"/>
            </c:ext>
          </c:extLst>
        </c:ser>
        <c:dLbls>
          <c:showLegendKey val="0"/>
          <c:showVal val="0"/>
          <c:showCatName val="0"/>
          <c:showSerName val="0"/>
          <c:showPercent val="0"/>
          <c:showBubbleSize val="0"/>
        </c:dLbls>
        <c:gapWidth val="182"/>
        <c:axId val="1957587519"/>
        <c:axId val="1957585439"/>
      </c:barChart>
      <c:catAx>
        <c:axId val="195758751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L"/>
          </a:p>
        </c:txPr>
        <c:crossAx val="1957585439"/>
        <c:crosses val="autoZero"/>
        <c:auto val="1"/>
        <c:lblAlgn val="ctr"/>
        <c:lblOffset val="100"/>
        <c:noMultiLvlLbl val="0"/>
      </c:catAx>
      <c:valAx>
        <c:axId val="1957585439"/>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L"/>
          </a:p>
        </c:txPr>
        <c:crossAx val="19575875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sz="1400"/>
      </a:pPr>
      <a:endParaRPr lang="es-C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'[Evaluación de prácticas año 3.xlsx]Práctica 2'!$D$15</c:f>
              <c:strCache>
                <c:ptCount val="1"/>
                <c:pt idx="0">
                  <c:v>Frecuencia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 prácticas año 3.xlsx]Práctica 2'!$C$16:$C$24</c:f>
              <c:strCache>
                <c:ptCount val="9"/>
                <c:pt idx="0">
                  <c:v>El director y el equipo técnico-pedagógico, en conjunto con los docentes, elaboran un Reglamento de Evaluación adecuado a la normativa vigente, lo comunican oportunamente a la comunidad educativa y calendarizan con anticipación las principales evaluaciones</c:v>
                </c:pt>
                <c:pt idx="1">
                  <c:v>El director y el equipo técnico-pedagógico revisan con los docentes las principales evaluaciones para asegurar su calidad. Por ejemplo, se cercioran de que estén centradas en objetivos relevantes, que tengan un nivel de exigencia adecuado, que no contengan</c:v>
                </c:pt>
                <c:pt idx="2">
                  <c:v>Revisar el grado de cumplimiento de los Objetivos de Aprendizaje.</c:v>
                </c:pt>
                <c:pt idx="3">
                  <c:v>Identificar a los cursos, asignaturas y estudiantes con rendimiento bajo lo esperado o con riesgo de deserción.</c:v>
                </c:pt>
                <c:pt idx="4">
                  <c:v>Identificar metodologías y prácticas inefectivas.</c:v>
                </c:pt>
                <c:pt idx="5">
                  <c:v>Asignar estudiantes a remediales.</c:v>
                </c:pt>
                <c:pt idx="6">
                  <c:v>Mantener o cambiar prácticas pedagógicas</c:v>
                </c:pt>
                <c:pt idx="7">
                  <c:v>Calendarizar repasos o sesiones de re- enseñanza</c:v>
                </c:pt>
                <c:pt idx="8">
                  <c:v>Perfeccionar a los docentes</c:v>
                </c:pt>
              </c:strCache>
            </c:strRef>
          </c:cat>
          <c:val>
            <c:numRef>
              <c:f>'[Evaluación de prácticas año 3.xlsx]Práctica 2'!$D$16:$D$24</c:f>
              <c:numCache>
                <c:formatCode>0.0</c:formatCode>
                <c:ptCount val="9"/>
                <c:pt idx="0">
                  <c:v>3.5</c:v>
                </c:pt>
                <c:pt idx="1">
                  <c:v>3.5</c:v>
                </c:pt>
                <c:pt idx="2">
                  <c:v>3.333333333333333</c:v>
                </c:pt>
                <c:pt idx="3">
                  <c:v>3.8888888888888871</c:v>
                </c:pt>
                <c:pt idx="4">
                  <c:v>2.4444444444444442</c:v>
                </c:pt>
                <c:pt idx="5">
                  <c:v>3.333333333333333</c:v>
                </c:pt>
                <c:pt idx="6">
                  <c:v>2.4444444444444442</c:v>
                </c:pt>
                <c:pt idx="7">
                  <c:v>2.5555555555555549</c:v>
                </c:pt>
                <c:pt idx="8">
                  <c:v>2.6666666666666661</c:v>
                </c:pt>
              </c:numCache>
            </c:numRef>
          </c:val>
          <c:extLst>
            <c:ext xmlns:c16="http://schemas.microsoft.com/office/drawing/2014/chart" uri="{C3380CC4-5D6E-409C-BE32-E72D297353CC}">
              <c16:uniqueId val="{00000000-4631-407E-AA41-F41C321E89B6}"/>
            </c:ext>
          </c:extLst>
        </c:ser>
        <c:ser>
          <c:idx val="1"/>
          <c:order val="1"/>
          <c:tx>
            <c:strRef>
              <c:f>'[Evaluación de prácticas año 3.xlsx]Práctica 2'!$E$15</c:f>
              <c:strCache>
                <c:ptCount val="1"/>
                <c:pt idx="0">
                  <c:v>Calidad</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 prácticas año 3.xlsx]Práctica 2'!$C$16:$C$24</c:f>
              <c:strCache>
                <c:ptCount val="9"/>
                <c:pt idx="0">
                  <c:v>El director y el equipo técnico-pedagógico, en conjunto con los docentes, elaboran un Reglamento de Evaluación adecuado a la normativa vigente, lo comunican oportunamente a la comunidad educativa y calendarizan con anticipación las principales evaluaciones</c:v>
                </c:pt>
                <c:pt idx="1">
                  <c:v>El director y el equipo técnico-pedagógico revisan con los docentes las principales evaluaciones para asegurar su calidad. Por ejemplo, se cercioran de que estén centradas en objetivos relevantes, que tengan un nivel de exigencia adecuado, que no contengan</c:v>
                </c:pt>
                <c:pt idx="2">
                  <c:v>Revisar el grado de cumplimiento de los Objetivos de Aprendizaje.</c:v>
                </c:pt>
                <c:pt idx="3">
                  <c:v>Identificar a los cursos, asignaturas y estudiantes con rendimiento bajo lo esperado o con riesgo de deserción.</c:v>
                </c:pt>
                <c:pt idx="4">
                  <c:v>Identificar metodologías y prácticas inefectivas.</c:v>
                </c:pt>
                <c:pt idx="5">
                  <c:v>Asignar estudiantes a remediales.</c:v>
                </c:pt>
                <c:pt idx="6">
                  <c:v>Mantener o cambiar prácticas pedagógicas</c:v>
                </c:pt>
                <c:pt idx="7">
                  <c:v>Calendarizar repasos o sesiones de re- enseñanza</c:v>
                </c:pt>
                <c:pt idx="8">
                  <c:v>Perfeccionar a los docentes</c:v>
                </c:pt>
              </c:strCache>
            </c:strRef>
          </c:cat>
          <c:val>
            <c:numRef>
              <c:f>'[Evaluación de prácticas año 3.xlsx]Práctica 2'!$E$16:$E$24</c:f>
              <c:numCache>
                <c:formatCode>0.0</c:formatCode>
                <c:ptCount val="9"/>
                <c:pt idx="0">
                  <c:v>3.4</c:v>
                </c:pt>
                <c:pt idx="1">
                  <c:v>3</c:v>
                </c:pt>
                <c:pt idx="2">
                  <c:v>3.2222222222222232</c:v>
                </c:pt>
                <c:pt idx="3">
                  <c:v>3.6666666666666661</c:v>
                </c:pt>
                <c:pt idx="4">
                  <c:v>2.75</c:v>
                </c:pt>
                <c:pt idx="5">
                  <c:v>3.1111111111111112</c:v>
                </c:pt>
                <c:pt idx="6">
                  <c:v>2.75</c:v>
                </c:pt>
                <c:pt idx="7">
                  <c:v>2.5</c:v>
                </c:pt>
                <c:pt idx="8">
                  <c:v>2.75</c:v>
                </c:pt>
              </c:numCache>
            </c:numRef>
          </c:val>
          <c:extLst>
            <c:ext xmlns:c16="http://schemas.microsoft.com/office/drawing/2014/chart" uri="{C3380CC4-5D6E-409C-BE32-E72D297353CC}">
              <c16:uniqueId val="{00000001-4631-407E-AA41-F41C321E89B6}"/>
            </c:ext>
          </c:extLst>
        </c:ser>
        <c:dLbls>
          <c:dLblPos val="outEnd"/>
          <c:showLegendKey val="0"/>
          <c:showVal val="1"/>
          <c:showCatName val="0"/>
          <c:showSerName val="0"/>
          <c:showPercent val="0"/>
          <c:showBubbleSize val="0"/>
        </c:dLbls>
        <c:gapWidth val="182"/>
        <c:axId val="-2141840200"/>
        <c:axId val="-2093626088"/>
      </c:barChart>
      <c:catAx>
        <c:axId val="-21418402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2093626088"/>
        <c:crosses val="autoZero"/>
        <c:auto val="1"/>
        <c:lblAlgn val="ctr"/>
        <c:lblOffset val="100"/>
        <c:noMultiLvlLbl val="0"/>
      </c:catAx>
      <c:valAx>
        <c:axId val="-2093626088"/>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2141840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sz="900"/>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3C6EFD-FECD-4616-B2FB-D0236D421A9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CL"/>
        </a:p>
      </dgm:t>
    </dgm:pt>
    <dgm:pt modelId="{C5BAEFCA-E9FB-4675-BBF7-E5C88407F87B}">
      <dgm:prSet phldrT="[Texto]"/>
      <dgm:spPr/>
      <dgm:t>
        <a:bodyPr/>
        <a:lstStyle/>
        <a:p>
          <a:r>
            <a:rPr lang="es-MX" dirty="0"/>
            <a:t>Formación para el trabajo y continuidad de estudios post secundarios vinculados a acciones diagnósticas y de orientación vocacional.</a:t>
          </a:r>
          <a:endParaRPr lang="es-CL" dirty="0"/>
        </a:p>
      </dgm:t>
    </dgm:pt>
    <dgm:pt modelId="{C394BCDA-942C-4B25-AB17-FDE7C8F603A7}" type="parTrans" cxnId="{84370588-629F-45ED-A8A1-3A94C4AFA4E0}">
      <dgm:prSet/>
      <dgm:spPr/>
      <dgm:t>
        <a:bodyPr/>
        <a:lstStyle/>
        <a:p>
          <a:endParaRPr lang="es-CL"/>
        </a:p>
      </dgm:t>
    </dgm:pt>
    <dgm:pt modelId="{A404B670-7652-4CEA-B8A0-C3A91D74B912}" type="sibTrans" cxnId="{84370588-629F-45ED-A8A1-3A94C4AFA4E0}">
      <dgm:prSet/>
      <dgm:spPr/>
      <dgm:t>
        <a:bodyPr/>
        <a:lstStyle/>
        <a:p>
          <a:endParaRPr lang="es-CL"/>
        </a:p>
      </dgm:t>
    </dgm:pt>
    <dgm:pt modelId="{5D100FDF-372B-4CBC-975D-B62F39A302F6}">
      <dgm:prSet phldrT="[Texto]"/>
      <dgm:spPr/>
      <dgm:t>
        <a:bodyPr/>
        <a:lstStyle/>
        <a:p>
          <a:r>
            <a:rPr lang="es-MX" dirty="0"/>
            <a:t>Articulación entre formación general y la alternativa curricular propia de la formación diferenciada TP con los procesos de enseñanza y de aprendizaje. </a:t>
          </a:r>
          <a:endParaRPr lang="es-CL" dirty="0"/>
        </a:p>
      </dgm:t>
    </dgm:pt>
    <dgm:pt modelId="{F3017D8E-DA99-48EE-BE1F-6F1753E86B8D}" type="parTrans" cxnId="{B14D379C-9B89-400D-90AD-71A058E273DB}">
      <dgm:prSet/>
      <dgm:spPr/>
      <dgm:t>
        <a:bodyPr/>
        <a:lstStyle/>
        <a:p>
          <a:endParaRPr lang="es-CL"/>
        </a:p>
      </dgm:t>
    </dgm:pt>
    <dgm:pt modelId="{B907009F-280D-4DCD-A9E8-E245F48D0EA4}" type="sibTrans" cxnId="{B14D379C-9B89-400D-90AD-71A058E273DB}">
      <dgm:prSet/>
      <dgm:spPr/>
      <dgm:t>
        <a:bodyPr/>
        <a:lstStyle/>
        <a:p>
          <a:endParaRPr lang="es-CL"/>
        </a:p>
      </dgm:t>
    </dgm:pt>
    <dgm:pt modelId="{CF57C40D-51A0-421F-B17A-A24B7E7C97BA}">
      <dgm:prSet phldrT="[Texto]"/>
      <dgm:spPr/>
      <dgm:t>
        <a:bodyPr/>
        <a:lstStyle/>
        <a:p>
          <a:r>
            <a:rPr lang="es-MX" dirty="0"/>
            <a:t>Vinculación con el entorno, desarrollando la capacidad institucional para establecer relaciones con el entorno social y productivo de las especialidades impartidas en cada establecimiento</a:t>
          </a:r>
          <a:endParaRPr lang="es-CL" dirty="0"/>
        </a:p>
      </dgm:t>
    </dgm:pt>
    <dgm:pt modelId="{C5D87A0E-C58B-4E31-8408-0ED11B71CF10}" type="parTrans" cxnId="{19EE8CEE-C357-4F16-AE8C-408F402B9A5D}">
      <dgm:prSet/>
      <dgm:spPr/>
      <dgm:t>
        <a:bodyPr/>
        <a:lstStyle/>
        <a:p>
          <a:endParaRPr lang="es-CL"/>
        </a:p>
      </dgm:t>
    </dgm:pt>
    <dgm:pt modelId="{08924582-A5A5-46D3-8C09-760FC19D6977}" type="sibTrans" cxnId="{19EE8CEE-C357-4F16-AE8C-408F402B9A5D}">
      <dgm:prSet/>
      <dgm:spPr/>
      <dgm:t>
        <a:bodyPr/>
        <a:lstStyle/>
        <a:p>
          <a:endParaRPr lang="es-CL"/>
        </a:p>
      </dgm:t>
    </dgm:pt>
    <dgm:pt modelId="{1FDA4E0A-646E-45A3-A8F0-C92998E733BF}" type="pres">
      <dgm:prSet presAssocID="{543C6EFD-FECD-4616-B2FB-D0236D421A9D}" presName="diagram" presStyleCnt="0">
        <dgm:presLayoutVars>
          <dgm:dir/>
          <dgm:resizeHandles val="exact"/>
        </dgm:presLayoutVars>
      </dgm:prSet>
      <dgm:spPr/>
    </dgm:pt>
    <dgm:pt modelId="{7E8AA9E6-EACB-4DA4-B1DB-34814087A45E}" type="pres">
      <dgm:prSet presAssocID="{C5BAEFCA-E9FB-4675-BBF7-E5C88407F87B}" presName="node" presStyleLbl="node1" presStyleIdx="0" presStyleCnt="3">
        <dgm:presLayoutVars>
          <dgm:bulletEnabled val="1"/>
        </dgm:presLayoutVars>
      </dgm:prSet>
      <dgm:spPr/>
    </dgm:pt>
    <dgm:pt modelId="{5F0A7A7C-64BD-46C0-8667-4C59DE5844F1}" type="pres">
      <dgm:prSet presAssocID="{A404B670-7652-4CEA-B8A0-C3A91D74B912}" presName="sibTrans" presStyleCnt="0"/>
      <dgm:spPr/>
    </dgm:pt>
    <dgm:pt modelId="{AF5214F0-84CD-491F-B008-247DB71A05BE}" type="pres">
      <dgm:prSet presAssocID="{5D100FDF-372B-4CBC-975D-B62F39A302F6}" presName="node" presStyleLbl="node1" presStyleIdx="1" presStyleCnt="3">
        <dgm:presLayoutVars>
          <dgm:bulletEnabled val="1"/>
        </dgm:presLayoutVars>
      </dgm:prSet>
      <dgm:spPr/>
    </dgm:pt>
    <dgm:pt modelId="{70A82175-0D91-4645-A638-8F56FE222362}" type="pres">
      <dgm:prSet presAssocID="{B907009F-280D-4DCD-A9E8-E245F48D0EA4}" presName="sibTrans" presStyleCnt="0"/>
      <dgm:spPr/>
    </dgm:pt>
    <dgm:pt modelId="{150616DB-28EB-4188-A8F1-73B470BF1BD7}" type="pres">
      <dgm:prSet presAssocID="{CF57C40D-51A0-421F-B17A-A24B7E7C97BA}" presName="node" presStyleLbl="node1" presStyleIdx="2" presStyleCnt="3">
        <dgm:presLayoutVars>
          <dgm:bulletEnabled val="1"/>
        </dgm:presLayoutVars>
      </dgm:prSet>
      <dgm:spPr/>
    </dgm:pt>
  </dgm:ptLst>
  <dgm:cxnLst>
    <dgm:cxn modelId="{9D5EDE62-A088-4A95-B2C5-5D46562FCD01}" type="presOf" srcId="{5D100FDF-372B-4CBC-975D-B62F39A302F6}" destId="{AF5214F0-84CD-491F-B008-247DB71A05BE}" srcOrd="0" destOrd="0" presId="urn:microsoft.com/office/officeart/2005/8/layout/default"/>
    <dgm:cxn modelId="{8DA0316F-CCB2-4958-8158-D94CCBA8BAAA}" type="presOf" srcId="{CF57C40D-51A0-421F-B17A-A24B7E7C97BA}" destId="{150616DB-28EB-4188-A8F1-73B470BF1BD7}" srcOrd="0" destOrd="0" presId="urn:microsoft.com/office/officeart/2005/8/layout/default"/>
    <dgm:cxn modelId="{71C1B070-5E98-43A8-9751-60B5A6FB2916}" type="presOf" srcId="{543C6EFD-FECD-4616-B2FB-D0236D421A9D}" destId="{1FDA4E0A-646E-45A3-A8F0-C92998E733BF}" srcOrd="0" destOrd="0" presId="urn:microsoft.com/office/officeart/2005/8/layout/default"/>
    <dgm:cxn modelId="{84370588-629F-45ED-A8A1-3A94C4AFA4E0}" srcId="{543C6EFD-FECD-4616-B2FB-D0236D421A9D}" destId="{C5BAEFCA-E9FB-4675-BBF7-E5C88407F87B}" srcOrd="0" destOrd="0" parTransId="{C394BCDA-942C-4B25-AB17-FDE7C8F603A7}" sibTransId="{A404B670-7652-4CEA-B8A0-C3A91D74B912}"/>
    <dgm:cxn modelId="{B14D379C-9B89-400D-90AD-71A058E273DB}" srcId="{543C6EFD-FECD-4616-B2FB-D0236D421A9D}" destId="{5D100FDF-372B-4CBC-975D-B62F39A302F6}" srcOrd="1" destOrd="0" parTransId="{F3017D8E-DA99-48EE-BE1F-6F1753E86B8D}" sibTransId="{B907009F-280D-4DCD-A9E8-E245F48D0EA4}"/>
    <dgm:cxn modelId="{B2B5809D-054A-420C-AA6E-6DF5D7DE370E}" type="presOf" srcId="{C5BAEFCA-E9FB-4675-BBF7-E5C88407F87B}" destId="{7E8AA9E6-EACB-4DA4-B1DB-34814087A45E}" srcOrd="0" destOrd="0" presId="urn:microsoft.com/office/officeart/2005/8/layout/default"/>
    <dgm:cxn modelId="{19EE8CEE-C357-4F16-AE8C-408F402B9A5D}" srcId="{543C6EFD-FECD-4616-B2FB-D0236D421A9D}" destId="{CF57C40D-51A0-421F-B17A-A24B7E7C97BA}" srcOrd="2" destOrd="0" parTransId="{C5D87A0E-C58B-4E31-8408-0ED11B71CF10}" sibTransId="{08924582-A5A5-46D3-8C09-760FC19D6977}"/>
    <dgm:cxn modelId="{DFAFB403-AC9B-4EB3-9BA1-E6DAA94C09CA}" type="presParOf" srcId="{1FDA4E0A-646E-45A3-A8F0-C92998E733BF}" destId="{7E8AA9E6-EACB-4DA4-B1DB-34814087A45E}" srcOrd="0" destOrd="0" presId="urn:microsoft.com/office/officeart/2005/8/layout/default"/>
    <dgm:cxn modelId="{79CC55B3-54A4-44F0-8A53-3686D71DAF50}" type="presParOf" srcId="{1FDA4E0A-646E-45A3-A8F0-C92998E733BF}" destId="{5F0A7A7C-64BD-46C0-8667-4C59DE5844F1}" srcOrd="1" destOrd="0" presId="urn:microsoft.com/office/officeart/2005/8/layout/default"/>
    <dgm:cxn modelId="{512585C9-BED1-4BB0-9CB4-2B9740844744}" type="presParOf" srcId="{1FDA4E0A-646E-45A3-A8F0-C92998E733BF}" destId="{AF5214F0-84CD-491F-B008-247DB71A05BE}" srcOrd="2" destOrd="0" presId="urn:microsoft.com/office/officeart/2005/8/layout/default"/>
    <dgm:cxn modelId="{F1905E67-F425-4640-8C5B-E73CEE725DAD}" type="presParOf" srcId="{1FDA4E0A-646E-45A3-A8F0-C92998E733BF}" destId="{70A82175-0D91-4645-A638-8F56FE222362}" srcOrd="3" destOrd="0" presId="urn:microsoft.com/office/officeart/2005/8/layout/default"/>
    <dgm:cxn modelId="{120B4EFB-3459-4548-A89B-253579BB17C1}" type="presParOf" srcId="{1FDA4E0A-646E-45A3-A8F0-C92998E733BF}" destId="{150616DB-28EB-4188-A8F1-73B470BF1BD7}"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435439-2B22-47AB-BD02-742A91ED4C2A}" type="doc">
      <dgm:prSet loTypeId="urn:microsoft.com/office/officeart/2009/layout/ReverseList" loCatId="relationship" qsTypeId="urn:microsoft.com/office/officeart/2005/8/quickstyle/simple1" qsCatId="simple" csTypeId="urn:microsoft.com/office/officeart/2005/8/colors/accent0_1" csCatId="mainScheme" phldr="1"/>
      <dgm:spPr/>
      <dgm:t>
        <a:bodyPr/>
        <a:lstStyle/>
        <a:p>
          <a:endParaRPr lang="es-ES"/>
        </a:p>
      </dgm:t>
    </dgm:pt>
    <dgm:pt modelId="{5144A264-6E9B-4FDE-AE55-BEE673DEE289}">
      <dgm:prSet phldrT="[Texto]"/>
      <dgm:spPr/>
      <dgm:t>
        <a:bodyPr/>
        <a:lstStyle/>
        <a:p>
          <a:r>
            <a:rPr lang="es-ES" b="1" dirty="0">
              <a:latin typeface="Calibri" panose="020F0502020204030204" pitchFamily="34" charset="0"/>
              <a:cs typeface="Calibri" panose="020F0502020204030204" pitchFamily="34" charset="0"/>
            </a:rPr>
            <a:t>Evaluación externa</a:t>
          </a:r>
          <a:r>
            <a:rPr lang="es-ES" dirty="0">
              <a:latin typeface="Calibri" panose="020F0502020204030204" pitchFamily="34" charset="0"/>
              <a:cs typeface="Calibri" panose="020F0502020204030204" pitchFamily="34" charset="0"/>
            </a:rPr>
            <a:t>: </a:t>
          </a:r>
        </a:p>
        <a:p>
          <a:r>
            <a:rPr lang="es-ES" dirty="0">
              <a:latin typeface="Calibri" panose="020F0502020204030204" pitchFamily="34" charset="0"/>
              <a:cs typeface="Calibri" panose="020F0502020204030204" pitchFamily="34" charset="0"/>
            </a:rPr>
            <a:t>- Énfasis en la eficacia.</a:t>
          </a:r>
        </a:p>
        <a:p>
          <a:r>
            <a:rPr lang="es-ES" dirty="0">
              <a:latin typeface="Calibri" panose="020F0502020204030204" pitchFamily="34" charset="0"/>
              <a:cs typeface="Calibri" panose="020F0502020204030204" pitchFamily="34" charset="0"/>
            </a:rPr>
            <a:t>- Rendición de cuentas </a:t>
          </a:r>
        </a:p>
        <a:p>
          <a:r>
            <a:rPr lang="es-ES" dirty="0">
              <a:latin typeface="Calibri" panose="020F0502020204030204" pitchFamily="34" charset="0"/>
              <a:cs typeface="Calibri" panose="020F0502020204030204" pitchFamily="34" charset="0"/>
            </a:rPr>
            <a:t>Concepto comparable de calidad.</a:t>
          </a:r>
        </a:p>
        <a:p>
          <a:r>
            <a:rPr lang="es-ES" dirty="0">
              <a:latin typeface="Calibri" panose="020F0502020204030204" pitchFamily="34" charset="0"/>
              <a:cs typeface="Calibri" panose="020F0502020204030204" pitchFamily="34" charset="0"/>
            </a:rPr>
            <a:t>-Medición</a:t>
          </a:r>
        </a:p>
      </dgm:t>
    </dgm:pt>
    <dgm:pt modelId="{FAF3E956-F974-4A54-BBAA-5BA2FB9BF47C}" type="parTrans" cxnId="{43A29EB2-B92A-4F3E-B517-B16C185A19EB}">
      <dgm:prSet/>
      <dgm:spPr/>
      <dgm:t>
        <a:bodyPr/>
        <a:lstStyle/>
        <a:p>
          <a:endParaRPr lang="es-ES">
            <a:latin typeface="Calibri" panose="020F0502020204030204" pitchFamily="34" charset="0"/>
            <a:cs typeface="Calibri" panose="020F0502020204030204" pitchFamily="34" charset="0"/>
          </a:endParaRPr>
        </a:p>
      </dgm:t>
    </dgm:pt>
    <dgm:pt modelId="{2D55459D-B5D2-4C41-AE01-A0C10159248D}" type="sibTrans" cxnId="{43A29EB2-B92A-4F3E-B517-B16C185A19EB}">
      <dgm:prSet/>
      <dgm:spPr/>
      <dgm:t>
        <a:bodyPr/>
        <a:lstStyle/>
        <a:p>
          <a:endParaRPr lang="es-ES">
            <a:latin typeface="Calibri" panose="020F0502020204030204" pitchFamily="34" charset="0"/>
            <a:cs typeface="Calibri" panose="020F0502020204030204" pitchFamily="34" charset="0"/>
          </a:endParaRPr>
        </a:p>
      </dgm:t>
    </dgm:pt>
    <dgm:pt modelId="{C9F78E98-75EB-45BB-88FB-020B9A6C4899}">
      <dgm:prSet phldrT="[Texto]" phldr="1"/>
      <dgm:spPr/>
      <dgm:t>
        <a:bodyPr/>
        <a:lstStyle/>
        <a:p>
          <a:endParaRPr lang="es-ES">
            <a:latin typeface="Calibri" panose="020F0502020204030204" pitchFamily="34" charset="0"/>
            <a:cs typeface="Calibri" panose="020F0502020204030204" pitchFamily="34" charset="0"/>
          </a:endParaRPr>
        </a:p>
      </dgm:t>
    </dgm:pt>
    <dgm:pt modelId="{A41DBE4E-D5BF-4B22-B89C-EC44F6614D9F}" type="parTrans" cxnId="{A742F48E-FE0F-4C6E-948D-64791A89373E}">
      <dgm:prSet/>
      <dgm:spPr/>
      <dgm:t>
        <a:bodyPr/>
        <a:lstStyle/>
        <a:p>
          <a:endParaRPr lang="es-ES">
            <a:latin typeface="Calibri" panose="020F0502020204030204" pitchFamily="34" charset="0"/>
            <a:cs typeface="Calibri" panose="020F0502020204030204" pitchFamily="34" charset="0"/>
          </a:endParaRPr>
        </a:p>
      </dgm:t>
    </dgm:pt>
    <dgm:pt modelId="{F6612174-2799-48FA-92BF-7CE0A1F9835B}" type="sibTrans" cxnId="{A742F48E-FE0F-4C6E-948D-64791A89373E}">
      <dgm:prSet/>
      <dgm:spPr/>
      <dgm:t>
        <a:bodyPr/>
        <a:lstStyle/>
        <a:p>
          <a:endParaRPr lang="es-ES">
            <a:latin typeface="Calibri" panose="020F0502020204030204" pitchFamily="34" charset="0"/>
            <a:cs typeface="Calibri" panose="020F0502020204030204" pitchFamily="34" charset="0"/>
          </a:endParaRPr>
        </a:p>
      </dgm:t>
    </dgm:pt>
    <dgm:pt modelId="{40E8636A-0EBE-4123-BA12-0E0B6A4AB2DE}">
      <dgm:prSet phldrT="[Texto]"/>
      <dgm:spPr/>
      <dgm:t>
        <a:bodyPr/>
        <a:lstStyle/>
        <a:p>
          <a:r>
            <a:rPr lang="es-ES" b="1" dirty="0">
              <a:latin typeface="Calibri" panose="020F0502020204030204" pitchFamily="34" charset="0"/>
              <a:cs typeface="Calibri" panose="020F0502020204030204" pitchFamily="34" charset="0"/>
            </a:rPr>
            <a:t>Autoevaluación</a:t>
          </a:r>
        </a:p>
        <a:p>
          <a:r>
            <a:rPr lang="es-ES" dirty="0">
              <a:latin typeface="Calibri" panose="020F0502020204030204" pitchFamily="34" charset="0"/>
              <a:cs typeface="Calibri" panose="020F0502020204030204" pitchFamily="34" charset="0"/>
            </a:rPr>
            <a:t>- Énfasis en la mejora.</a:t>
          </a:r>
        </a:p>
        <a:p>
          <a:r>
            <a:rPr lang="es-ES" dirty="0">
              <a:latin typeface="Calibri" panose="020F0502020204030204" pitchFamily="34" charset="0"/>
              <a:cs typeface="Calibri" panose="020F0502020204030204" pitchFamily="34" charset="0"/>
            </a:rPr>
            <a:t>- Desarrollo de capacidades</a:t>
          </a:r>
        </a:p>
        <a:p>
          <a:r>
            <a:rPr lang="es-ES" dirty="0">
              <a:latin typeface="Calibri" panose="020F0502020204030204" pitchFamily="34" charset="0"/>
              <a:cs typeface="Calibri" panose="020F0502020204030204" pitchFamily="34" charset="0"/>
            </a:rPr>
            <a:t>- Condiciones internas</a:t>
          </a:r>
        </a:p>
        <a:p>
          <a:r>
            <a:rPr lang="es-ES" dirty="0">
              <a:latin typeface="Calibri" panose="020F0502020204030204" pitchFamily="34" charset="0"/>
              <a:cs typeface="Calibri" panose="020F0502020204030204" pitchFamily="34" charset="0"/>
            </a:rPr>
            <a:t>- Formativa</a:t>
          </a:r>
        </a:p>
      </dgm:t>
    </dgm:pt>
    <dgm:pt modelId="{0D8B69B8-19F3-4F54-82E9-13303E48BDE7}" type="parTrans" cxnId="{A9DB3E46-2FC1-492C-807E-71637C4A9A1F}">
      <dgm:prSet/>
      <dgm:spPr/>
      <dgm:t>
        <a:bodyPr/>
        <a:lstStyle/>
        <a:p>
          <a:endParaRPr lang="es-ES">
            <a:latin typeface="Calibri" panose="020F0502020204030204" pitchFamily="34" charset="0"/>
            <a:cs typeface="Calibri" panose="020F0502020204030204" pitchFamily="34" charset="0"/>
          </a:endParaRPr>
        </a:p>
      </dgm:t>
    </dgm:pt>
    <dgm:pt modelId="{57D578B6-B733-4CDC-BA0E-C5950A5EF634}" type="sibTrans" cxnId="{A9DB3E46-2FC1-492C-807E-71637C4A9A1F}">
      <dgm:prSet/>
      <dgm:spPr/>
      <dgm:t>
        <a:bodyPr/>
        <a:lstStyle/>
        <a:p>
          <a:endParaRPr lang="es-ES">
            <a:latin typeface="Calibri" panose="020F0502020204030204" pitchFamily="34" charset="0"/>
            <a:cs typeface="Calibri" panose="020F0502020204030204" pitchFamily="34" charset="0"/>
          </a:endParaRPr>
        </a:p>
      </dgm:t>
    </dgm:pt>
    <dgm:pt modelId="{BA626A9B-FE32-4B3E-9384-E5EA8C4A708E}" type="pres">
      <dgm:prSet presAssocID="{8B435439-2B22-47AB-BD02-742A91ED4C2A}" presName="Name0" presStyleCnt="0">
        <dgm:presLayoutVars>
          <dgm:chMax val="2"/>
          <dgm:chPref val="2"/>
          <dgm:animLvl val="lvl"/>
        </dgm:presLayoutVars>
      </dgm:prSet>
      <dgm:spPr/>
    </dgm:pt>
    <dgm:pt modelId="{9FFE0CA7-3E32-4CC0-8F9E-CBA5104BDB56}" type="pres">
      <dgm:prSet presAssocID="{8B435439-2B22-47AB-BD02-742A91ED4C2A}" presName="LeftText" presStyleLbl="revTx" presStyleIdx="0" presStyleCnt="0">
        <dgm:presLayoutVars>
          <dgm:bulletEnabled val="1"/>
        </dgm:presLayoutVars>
      </dgm:prSet>
      <dgm:spPr/>
    </dgm:pt>
    <dgm:pt modelId="{3216EFEB-9C31-44CD-A39A-C0886E4FB49D}" type="pres">
      <dgm:prSet presAssocID="{8B435439-2B22-47AB-BD02-742A91ED4C2A}" presName="LeftNode" presStyleLbl="bgImgPlace1" presStyleIdx="0" presStyleCnt="2">
        <dgm:presLayoutVars>
          <dgm:chMax val="2"/>
          <dgm:chPref val="2"/>
        </dgm:presLayoutVars>
      </dgm:prSet>
      <dgm:spPr/>
    </dgm:pt>
    <dgm:pt modelId="{53BB320F-A192-4EAD-828C-D6FE9F5B5B02}" type="pres">
      <dgm:prSet presAssocID="{8B435439-2B22-47AB-BD02-742A91ED4C2A}" presName="RightText" presStyleLbl="revTx" presStyleIdx="0" presStyleCnt="0">
        <dgm:presLayoutVars>
          <dgm:bulletEnabled val="1"/>
        </dgm:presLayoutVars>
      </dgm:prSet>
      <dgm:spPr/>
    </dgm:pt>
    <dgm:pt modelId="{C62F3302-D650-458E-9777-9B9C7B7ADCA4}" type="pres">
      <dgm:prSet presAssocID="{8B435439-2B22-47AB-BD02-742A91ED4C2A}" presName="RightNode" presStyleLbl="bgImgPlace1" presStyleIdx="1" presStyleCnt="2">
        <dgm:presLayoutVars>
          <dgm:chMax val="0"/>
          <dgm:chPref val="0"/>
        </dgm:presLayoutVars>
      </dgm:prSet>
      <dgm:spPr/>
    </dgm:pt>
    <dgm:pt modelId="{91C5FC93-BE76-43AC-B3FE-BBFFDAFC8327}" type="pres">
      <dgm:prSet presAssocID="{8B435439-2B22-47AB-BD02-742A91ED4C2A}" presName="TopArrow" presStyleLbl="node1" presStyleIdx="0" presStyleCnt="2"/>
      <dgm:spPr/>
    </dgm:pt>
    <dgm:pt modelId="{ADC36DCF-D4E5-44C6-8C4E-ECF529D46984}" type="pres">
      <dgm:prSet presAssocID="{8B435439-2B22-47AB-BD02-742A91ED4C2A}" presName="BottomArrow" presStyleLbl="node1" presStyleIdx="1" presStyleCnt="2"/>
      <dgm:spPr/>
    </dgm:pt>
  </dgm:ptLst>
  <dgm:cxnLst>
    <dgm:cxn modelId="{E9297023-F1A6-4204-91EB-D5E833601BA8}" type="presOf" srcId="{40E8636A-0EBE-4123-BA12-0E0B6A4AB2DE}" destId="{C62F3302-D650-458E-9777-9B9C7B7ADCA4}" srcOrd="1" destOrd="0" presId="urn:microsoft.com/office/officeart/2009/layout/ReverseList"/>
    <dgm:cxn modelId="{1F3EF965-6079-4378-9965-526963858A20}" type="presOf" srcId="{5144A264-6E9B-4FDE-AE55-BEE673DEE289}" destId="{9FFE0CA7-3E32-4CC0-8F9E-CBA5104BDB56}" srcOrd="0" destOrd="0" presId="urn:microsoft.com/office/officeart/2009/layout/ReverseList"/>
    <dgm:cxn modelId="{A9DB3E46-2FC1-492C-807E-71637C4A9A1F}" srcId="{8B435439-2B22-47AB-BD02-742A91ED4C2A}" destId="{40E8636A-0EBE-4123-BA12-0E0B6A4AB2DE}" srcOrd="1" destOrd="0" parTransId="{0D8B69B8-19F3-4F54-82E9-13303E48BDE7}" sibTransId="{57D578B6-B733-4CDC-BA0E-C5950A5EF634}"/>
    <dgm:cxn modelId="{3BD6BA86-7890-4E52-84A2-8346EACBA428}" type="presOf" srcId="{5144A264-6E9B-4FDE-AE55-BEE673DEE289}" destId="{3216EFEB-9C31-44CD-A39A-C0886E4FB49D}" srcOrd="1" destOrd="0" presId="urn:microsoft.com/office/officeart/2009/layout/ReverseList"/>
    <dgm:cxn modelId="{A742F48E-FE0F-4C6E-948D-64791A89373E}" srcId="{8B435439-2B22-47AB-BD02-742A91ED4C2A}" destId="{C9F78E98-75EB-45BB-88FB-020B9A6C4899}" srcOrd="2" destOrd="0" parTransId="{A41DBE4E-D5BF-4B22-B89C-EC44F6614D9F}" sibTransId="{F6612174-2799-48FA-92BF-7CE0A1F9835B}"/>
    <dgm:cxn modelId="{43A29EB2-B92A-4F3E-B517-B16C185A19EB}" srcId="{8B435439-2B22-47AB-BD02-742A91ED4C2A}" destId="{5144A264-6E9B-4FDE-AE55-BEE673DEE289}" srcOrd="0" destOrd="0" parTransId="{FAF3E956-F974-4A54-BBAA-5BA2FB9BF47C}" sibTransId="{2D55459D-B5D2-4C41-AE01-A0C10159248D}"/>
    <dgm:cxn modelId="{7E5333CE-52DB-46A1-A367-1379B6F3451C}" type="presOf" srcId="{40E8636A-0EBE-4123-BA12-0E0B6A4AB2DE}" destId="{53BB320F-A192-4EAD-828C-D6FE9F5B5B02}" srcOrd="0" destOrd="0" presId="urn:microsoft.com/office/officeart/2009/layout/ReverseList"/>
    <dgm:cxn modelId="{E64B88EE-F296-4688-853C-E52F7347B403}" type="presOf" srcId="{8B435439-2B22-47AB-BD02-742A91ED4C2A}" destId="{BA626A9B-FE32-4B3E-9384-E5EA8C4A708E}" srcOrd="0" destOrd="0" presId="urn:microsoft.com/office/officeart/2009/layout/ReverseList"/>
    <dgm:cxn modelId="{94F53670-9A1D-42B6-AAD6-F2BAA3A3B089}" type="presParOf" srcId="{BA626A9B-FE32-4B3E-9384-E5EA8C4A708E}" destId="{9FFE0CA7-3E32-4CC0-8F9E-CBA5104BDB56}" srcOrd="0" destOrd="0" presId="urn:microsoft.com/office/officeart/2009/layout/ReverseList"/>
    <dgm:cxn modelId="{E1C3AECD-367A-4585-8CCE-04F75D789820}" type="presParOf" srcId="{BA626A9B-FE32-4B3E-9384-E5EA8C4A708E}" destId="{3216EFEB-9C31-44CD-A39A-C0886E4FB49D}" srcOrd="1" destOrd="0" presId="urn:microsoft.com/office/officeart/2009/layout/ReverseList"/>
    <dgm:cxn modelId="{BB14FD6D-68F8-4C93-9EAA-4BDAEBBF4FB4}" type="presParOf" srcId="{BA626A9B-FE32-4B3E-9384-E5EA8C4A708E}" destId="{53BB320F-A192-4EAD-828C-D6FE9F5B5B02}" srcOrd="2" destOrd="0" presId="urn:microsoft.com/office/officeart/2009/layout/ReverseList"/>
    <dgm:cxn modelId="{4743B2F2-02BD-4391-A70A-D0779B32F08C}" type="presParOf" srcId="{BA626A9B-FE32-4B3E-9384-E5EA8C4A708E}" destId="{C62F3302-D650-458E-9777-9B9C7B7ADCA4}" srcOrd="3" destOrd="0" presId="urn:microsoft.com/office/officeart/2009/layout/ReverseList"/>
    <dgm:cxn modelId="{6B6CB227-B35E-4B5F-9FA8-E613E75EC20F}" type="presParOf" srcId="{BA626A9B-FE32-4B3E-9384-E5EA8C4A708E}" destId="{91C5FC93-BE76-43AC-B3FE-BBFFDAFC8327}" srcOrd="4" destOrd="0" presId="urn:microsoft.com/office/officeart/2009/layout/ReverseList"/>
    <dgm:cxn modelId="{8086CC14-7A9B-499D-AF5A-24C6427A2C57}" type="presParOf" srcId="{BA626A9B-FE32-4B3E-9384-E5EA8C4A708E}" destId="{ADC36DCF-D4E5-44C6-8C4E-ECF529D46984}"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87A447-22CC-416E-82E8-218544B9F162}" type="doc">
      <dgm:prSet loTypeId="urn:microsoft.com/office/officeart/2005/8/layout/process1" loCatId="process" qsTypeId="urn:microsoft.com/office/officeart/2005/8/quickstyle/simple1" qsCatId="simple" csTypeId="urn:microsoft.com/office/officeart/2005/8/colors/colorful1" csCatId="colorful" phldr="1"/>
      <dgm:spPr/>
    </dgm:pt>
    <dgm:pt modelId="{ECB42FCC-773D-41E1-A075-19F55207091D}">
      <dgm:prSet phldrT="[Text]"/>
      <dgm:spPr/>
      <dgm:t>
        <a:bodyPr/>
        <a:lstStyle/>
        <a:p>
          <a:r>
            <a:rPr lang="en-US" dirty="0" err="1"/>
            <a:t>Desarrollar</a:t>
          </a:r>
          <a:r>
            <a:rPr lang="en-US" dirty="0"/>
            <a:t> un </a:t>
          </a:r>
          <a:r>
            <a:rPr lang="en-US" dirty="0" err="1"/>
            <a:t>marco</a:t>
          </a:r>
          <a:r>
            <a:rPr lang="en-US" dirty="0"/>
            <a:t> para la </a:t>
          </a:r>
          <a:r>
            <a:rPr lang="en-US" dirty="0" err="1"/>
            <a:t>autoevaluación</a:t>
          </a:r>
          <a:endParaRPr lang="en-US" dirty="0"/>
        </a:p>
      </dgm:t>
    </dgm:pt>
    <dgm:pt modelId="{8F220617-0D5B-43DC-95A1-ABDCC071F243}" type="parTrans" cxnId="{F55B3B2B-C70A-4B5C-862D-1350A326AC89}">
      <dgm:prSet/>
      <dgm:spPr/>
      <dgm:t>
        <a:bodyPr/>
        <a:lstStyle/>
        <a:p>
          <a:endParaRPr lang="en-US"/>
        </a:p>
      </dgm:t>
    </dgm:pt>
    <dgm:pt modelId="{1640C2C1-5F64-4957-A28D-A8EBD7BA3F40}" type="sibTrans" cxnId="{F55B3B2B-C70A-4B5C-862D-1350A326AC89}">
      <dgm:prSet/>
      <dgm:spPr/>
      <dgm:t>
        <a:bodyPr/>
        <a:lstStyle/>
        <a:p>
          <a:endParaRPr lang="en-US"/>
        </a:p>
      </dgm:t>
    </dgm:pt>
    <dgm:pt modelId="{7526FF9D-226A-458F-B905-2BF905D4656C}">
      <dgm:prSet phldrT="[Text]"/>
      <dgm:spPr/>
      <dgm:t>
        <a:bodyPr/>
        <a:lstStyle/>
        <a:p>
          <a:r>
            <a:rPr lang="en-US" dirty="0" err="1"/>
            <a:t>Desarrollar</a:t>
          </a:r>
          <a:r>
            <a:rPr lang="en-US" dirty="0"/>
            <a:t> </a:t>
          </a:r>
          <a:r>
            <a:rPr lang="en-US" dirty="0" err="1"/>
            <a:t>una</a:t>
          </a:r>
          <a:r>
            <a:rPr lang="en-US" dirty="0"/>
            <a:t> </a:t>
          </a:r>
          <a:r>
            <a:rPr lang="en-US" dirty="0" err="1"/>
            <a:t>estructura</a:t>
          </a:r>
          <a:r>
            <a:rPr lang="en-US" dirty="0"/>
            <a:t> para la </a:t>
          </a:r>
          <a:r>
            <a:rPr lang="en-US" dirty="0" err="1"/>
            <a:t>autoevaluación</a:t>
          </a:r>
          <a:endParaRPr lang="en-US" dirty="0"/>
        </a:p>
      </dgm:t>
    </dgm:pt>
    <dgm:pt modelId="{0958A537-FCF6-4365-9D4D-1660130B2870}" type="parTrans" cxnId="{89A82D9C-AD86-45D0-8DB0-07C3EE3BC168}">
      <dgm:prSet/>
      <dgm:spPr/>
      <dgm:t>
        <a:bodyPr/>
        <a:lstStyle/>
        <a:p>
          <a:endParaRPr lang="en-US"/>
        </a:p>
      </dgm:t>
    </dgm:pt>
    <dgm:pt modelId="{5AB3BA56-0A88-4B76-9240-A653FDA20A5D}" type="sibTrans" cxnId="{89A82D9C-AD86-45D0-8DB0-07C3EE3BC168}">
      <dgm:prSet/>
      <dgm:spPr/>
      <dgm:t>
        <a:bodyPr/>
        <a:lstStyle/>
        <a:p>
          <a:endParaRPr lang="en-US"/>
        </a:p>
      </dgm:t>
    </dgm:pt>
    <dgm:pt modelId="{0A59A654-B734-4423-81B7-2F1CF1CD281C}">
      <dgm:prSet phldrT="[Text]"/>
      <dgm:spPr/>
      <dgm:t>
        <a:bodyPr/>
        <a:lstStyle/>
        <a:p>
          <a:r>
            <a:rPr lang="en-US" dirty="0" err="1"/>
            <a:t>Participantes</a:t>
          </a:r>
          <a:r>
            <a:rPr lang="en-US" dirty="0"/>
            <a:t> </a:t>
          </a:r>
          <a:r>
            <a:rPr lang="en-US" dirty="0" err="1"/>
            <a:t>en</a:t>
          </a:r>
          <a:r>
            <a:rPr lang="en-US" dirty="0"/>
            <a:t> la </a:t>
          </a:r>
          <a:r>
            <a:rPr lang="en-US" dirty="0" err="1"/>
            <a:t>autoevaluación</a:t>
          </a:r>
          <a:endParaRPr lang="en-US" dirty="0"/>
        </a:p>
      </dgm:t>
    </dgm:pt>
    <dgm:pt modelId="{4D74EA9A-289B-401B-8532-F5EFF780F198}" type="parTrans" cxnId="{ABE5E661-295C-4ED6-A395-3CA8092C2C7F}">
      <dgm:prSet/>
      <dgm:spPr/>
      <dgm:t>
        <a:bodyPr/>
        <a:lstStyle/>
        <a:p>
          <a:endParaRPr lang="en-US"/>
        </a:p>
      </dgm:t>
    </dgm:pt>
    <dgm:pt modelId="{A667F343-83A1-478C-A6A3-F328E8EAEA5E}" type="sibTrans" cxnId="{ABE5E661-295C-4ED6-A395-3CA8092C2C7F}">
      <dgm:prSet/>
      <dgm:spPr/>
      <dgm:t>
        <a:bodyPr/>
        <a:lstStyle/>
        <a:p>
          <a:endParaRPr lang="en-US"/>
        </a:p>
      </dgm:t>
    </dgm:pt>
    <dgm:pt modelId="{7595A025-6DBB-4D5E-8632-EAB802F8E54F}">
      <dgm:prSet phldrT="[Text]"/>
      <dgm:spPr/>
      <dgm:t>
        <a:bodyPr/>
        <a:lstStyle/>
        <a:p>
          <a:r>
            <a:rPr lang="en-US" dirty="0"/>
            <a:t>Usar </a:t>
          </a:r>
          <a:r>
            <a:rPr lang="en-US" dirty="0" err="1"/>
            <a:t>datos</a:t>
          </a:r>
          <a:r>
            <a:rPr lang="en-US" dirty="0"/>
            <a:t> para la </a:t>
          </a:r>
          <a:r>
            <a:rPr lang="en-US" dirty="0" err="1"/>
            <a:t>autoevaluación</a:t>
          </a:r>
          <a:endParaRPr lang="en-US" dirty="0"/>
        </a:p>
      </dgm:t>
    </dgm:pt>
    <dgm:pt modelId="{63467793-0DA4-4477-B327-C92173A78AFB}" type="parTrans" cxnId="{A9C105FF-5F68-40C8-B9E6-D2CF291A3FC8}">
      <dgm:prSet/>
      <dgm:spPr/>
      <dgm:t>
        <a:bodyPr/>
        <a:lstStyle/>
        <a:p>
          <a:endParaRPr lang="en-US"/>
        </a:p>
      </dgm:t>
    </dgm:pt>
    <dgm:pt modelId="{4ACD9E46-B1C7-4052-8C69-1A9D2C10B1A4}" type="sibTrans" cxnId="{A9C105FF-5F68-40C8-B9E6-D2CF291A3FC8}">
      <dgm:prSet/>
      <dgm:spPr/>
      <dgm:t>
        <a:bodyPr/>
        <a:lstStyle/>
        <a:p>
          <a:endParaRPr lang="en-US"/>
        </a:p>
      </dgm:t>
    </dgm:pt>
    <dgm:pt modelId="{53628465-F751-4560-A2F2-D77C317AE788}">
      <dgm:prSet phldrT="[Text]"/>
      <dgm:spPr/>
      <dgm:t>
        <a:bodyPr/>
        <a:lstStyle/>
        <a:p>
          <a:r>
            <a:rPr lang="en-US" dirty="0"/>
            <a:t>Dar </a:t>
          </a:r>
          <a:r>
            <a:rPr lang="en-US" dirty="0" err="1"/>
            <a:t>sentido</a:t>
          </a:r>
          <a:r>
            <a:rPr lang="en-US" dirty="0"/>
            <a:t> a </a:t>
          </a:r>
          <a:r>
            <a:rPr lang="en-US" dirty="0" err="1"/>
            <a:t>visiones</a:t>
          </a:r>
          <a:r>
            <a:rPr lang="en-US" dirty="0"/>
            <a:t> </a:t>
          </a:r>
          <a:r>
            <a:rPr lang="en-US" dirty="0" err="1"/>
            <a:t>externas</a:t>
          </a:r>
          <a:r>
            <a:rPr lang="en-US" dirty="0"/>
            <a:t> </a:t>
          </a:r>
          <a:r>
            <a:rPr lang="en-US" dirty="0" err="1"/>
            <a:t>en</a:t>
          </a:r>
          <a:r>
            <a:rPr lang="en-US" dirty="0"/>
            <a:t> la </a:t>
          </a:r>
          <a:r>
            <a:rPr lang="en-US" dirty="0" err="1"/>
            <a:t>autoevaluación</a:t>
          </a:r>
          <a:endParaRPr lang="en-US" dirty="0"/>
        </a:p>
      </dgm:t>
    </dgm:pt>
    <dgm:pt modelId="{8116A70F-C7E9-4D9F-90E3-76D69AC48482}" type="parTrans" cxnId="{1F86BC2F-F3CB-4231-98D6-F2DDDA9F7C86}">
      <dgm:prSet/>
      <dgm:spPr/>
      <dgm:t>
        <a:bodyPr/>
        <a:lstStyle/>
        <a:p>
          <a:endParaRPr lang="en-US"/>
        </a:p>
      </dgm:t>
    </dgm:pt>
    <dgm:pt modelId="{1B28370F-31AC-402A-935D-1D394E8BB1E3}" type="sibTrans" cxnId="{1F86BC2F-F3CB-4231-98D6-F2DDDA9F7C86}">
      <dgm:prSet/>
      <dgm:spPr/>
      <dgm:t>
        <a:bodyPr/>
        <a:lstStyle/>
        <a:p>
          <a:endParaRPr lang="en-US"/>
        </a:p>
      </dgm:t>
    </dgm:pt>
    <dgm:pt modelId="{2FE64643-81E7-44C7-BE29-DA7299028DA9}" type="pres">
      <dgm:prSet presAssocID="{AE87A447-22CC-416E-82E8-218544B9F162}" presName="Name0" presStyleCnt="0">
        <dgm:presLayoutVars>
          <dgm:dir/>
          <dgm:resizeHandles val="exact"/>
        </dgm:presLayoutVars>
      </dgm:prSet>
      <dgm:spPr/>
    </dgm:pt>
    <dgm:pt modelId="{BB91C258-6B5F-4F17-96CD-FDDF18901F98}" type="pres">
      <dgm:prSet presAssocID="{ECB42FCC-773D-41E1-A075-19F55207091D}" presName="node" presStyleLbl="node1" presStyleIdx="0" presStyleCnt="5">
        <dgm:presLayoutVars>
          <dgm:bulletEnabled val="1"/>
        </dgm:presLayoutVars>
      </dgm:prSet>
      <dgm:spPr/>
    </dgm:pt>
    <dgm:pt modelId="{851A797E-AC6E-4B3C-82C3-E7A196D4A877}" type="pres">
      <dgm:prSet presAssocID="{1640C2C1-5F64-4957-A28D-A8EBD7BA3F40}" presName="sibTrans" presStyleLbl="sibTrans2D1" presStyleIdx="0" presStyleCnt="4"/>
      <dgm:spPr/>
    </dgm:pt>
    <dgm:pt modelId="{DE7C0D51-B0C7-4A59-8FE9-B9C71A4E88C2}" type="pres">
      <dgm:prSet presAssocID="{1640C2C1-5F64-4957-A28D-A8EBD7BA3F40}" presName="connectorText" presStyleLbl="sibTrans2D1" presStyleIdx="0" presStyleCnt="4"/>
      <dgm:spPr/>
    </dgm:pt>
    <dgm:pt modelId="{FAC3DC6B-39E8-4075-90D5-947F59279B45}" type="pres">
      <dgm:prSet presAssocID="{7526FF9D-226A-458F-B905-2BF905D4656C}" presName="node" presStyleLbl="node1" presStyleIdx="1" presStyleCnt="5">
        <dgm:presLayoutVars>
          <dgm:bulletEnabled val="1"/>
        </dgm:presLayoutVars>
      </dgm:prSet>
      <dgm:spPr/>
    </dgm:pt>
    <dgm:pt modelId="{59637749-85A6-4BD8-8CE8-8CC05D45F895}" type="pres">
      <dgm:prSet presAssocID="{5AB3BA56-0A88-4B76-9240-A653FDA20A5D}" presName="sibTrans" presStyleLbl="sibTrans2D1" presStyleIdx="1" presStyleCnt="4"/>
      <dgm:spPr/>
    </dgm:pt>
    <dgm:pt modelId="{D793C234-94D4-49A4-8981-E9B1E50E87D1}" type="pres">
      <dgm:prSet presAssocID="{5AB3BA56-0A88-4B76-9240-A653FDA20A5D}" presName="connectorText" presStyleLbl="sibTrans2D1" presStyleIdx="1" presStyleCnt="4"/>
      <dgm:spPr/>
    </dgm:pt>
    <dgm:pt modelId="{6C6B60BB-20A8-4541-A202-2CBB630B3CD1}" type="pres">
      <dgm:prSet presAssocID="{0A59A654-B734-4423-81B7-2F1CF1CD281C}" presName="node" presStyleLbl="node1" presStyleIdx="2" presStyleCnt="5">
        <dgm:presLayoutVars>
          <dgm:bulletEnabled val="1"/>
        </dgm:presLayoutVars>
      </dgm:prSet>
      <dgm:spPr/>
    </dgm:pt>
    <dgm:pt modelId="{C83024EA-DFDF-4E56-A0DC-9091DACA2FEB}" type="pres">
      <dgm:prSet presAssocID="{A667F343-83A1-478C-A6A3-F328E8EAEA5E}" presName="sibTrans" presStyleLbl="sibTrans2D1" presStyleIdx="2" presStyleCnt="4"/>
      <dgm:spPr/>
    </dgm:pt>
    <dgm:pt modelId="{5680E122-9E98-4CB4-8C36-25237CD400CC}" type="pres">
      <dgm:prSet presAssocID="{A667F343-83A1-478C-A6A3-F328E8EAEA5E}" presName="connectorText" presStyleLbl="sibTrans2D1" presStyleIdx="2" presStyleCnt="4"/>
      <dgm:spPr/>
    </dgm:pt>
    <dgm:pt modelId="{27E63430-C7C5-47FB-B042-082E15ECD5F6}" type="pres">
      <dgm:prSet presAssocID="{7595A025-6DBB-4D5E-8632-EAB802F8E54F}" presName="node" presStyleLbl="node1" presStyleIdx="3" presStyleCnt="5">
        <dgm:presLayoutVars>
          <dgm:bulletEnabled val="1"/>
        </dgm:presLayoutVars>
      </dgm:prSet>
      <dgm:spPr/>
    </dgm:pt>
    <dgm:pt modelId="{6644B3D2-6FFE-4C71-904E-7C5A2AC96E45}" type="pres">
      <dgm:prSet presAssocID="{4ACD9E46-B1C7-4052-8C69-1A9D2C10B1A4}" presName="sibTrans" presStyleLbl="sibTrans2D1" presStyleIdx="3" presStyleCnt="4"/>
      <dgm:spPr/>
    </dgm:pt>
    <dgm:pt modelId="{0915D2A9-4356-4FDB-9202-A0B8C3E469A8}" type="pres">
      <dgm:prSet presAssocID="{4ACD9E46-B1C7-4052-8C69-1A9D2C10B1A4}" presName="connectorText" presStyleLbl="sibTrans2D1" presStyleIdx="3" presStyleCnt="4"/>
      <dgm:spPr/>
    </dgm:pt>
    <dgm:pt modelId="{9AC77657-7C37-4EC8-AE50-0AC5763267C2}" type="pres">
      <dgm:prSet presAssocID="{53628465-F751-4560-A2F2-D77C317AE788}" presName="node" presStyleLbl="node1" presStyleIdx="4" presStyleCnt="5">
        <dgm:presLayoutVars>
          <dgm:bulletEnabled val="1"/>
        </dgm:presLayoutVars>
      </dgm:prSet>
      <dgm:spPr/>
    </dgm:pt>
  </dgm:ptLst>
  <dgm:cxnLst>
    <dgm:cxn modelId="{8A366508-920A-4D2D-8252-17E47C97E6D0}" type="presOf" srcId="{1640C2C1-5F64-4957-A28D-A8EBD7BA3F40}" destId="{851A797E-AC6E-4B3C-82C3-E7A196D4A877}" srcOrd="0" destOrd="0" presId="urn:microsoft.com/office/officeart/2005/8/layout/process1"/>
    <dgm:cxn modelId="{65CFA519-968E-469E-933A-1ED948D31B00}" type="presOf" srcId="{7526FF9D-226A-458F-B905-2BF905D4656C}" destId="{FAC3DC6B-39E8-4075-90D5-947F59279B45}" srcOrd="0" destOrd="0" presId="urn:microsoft.com/office/officeart/2005/8/layout/process1"/>
    <dgm:cxn modelId="{F55B3B2B-C70A-4B5C-862D-1350A326AC89}" srcId="{AE87A447-22CC-416E-82E8-218544B9F162}" destId="{ECB42FCC-773D-41E1-A075-19F55207091D}" srcOrd="0" destOrd="0" parTransId="{8F220617-0D5B-43DC-95A1-ABDCC071F243}" sibTransId="{1640C2C1-5F64-4957-A28D-A8EBD7BA3F40}"/>
    <dgm:cxn modelId="{BD84182E-E095-42B3-A3F9-8A6B785A39E6}" type="presOf" srcId="{A667F343-83A1-478C-A6A3-F328E8EAEA5E}" destId="{C83024EA-DFDF-4E56-A0DC-9091DACA2FEB}" srcOrd="0" destOrd="0" presId="urn:microsoft.com/office/officeart/2005/8/layout/process1"/>
    <dgm:cxn modelId="{1F86BC2F-F3CB-4231-98D6-F2DDDA9F7C86}" srcId="{AE87A447-22CC-416E-82E8-218544B9F162}" destId="{53628465-F751-4560-A2F2-D77C317AE788}" srcOrd="4" destOrd="0" parTransId="{8116A70F-C7E9-4D9F-90E3-76D69AC48482}" sibTransId="{1B28370F-31AC-402A-935D-1D394E8BB1E3}"/>
    <dgm:cxn modelId="{265CE238-B9F6-4848-93C3-ACA216A3A392}" type="presOf" srcId="{4ACD9E46-B1C7-4052-8C69-1A9D2C10B1A4}" destId="{0915D2A9-4356-4FDB-9202-A0B8C3E469A8}" srcOrd="1" destOrd="0" presId="urn:microsoft.com/office/officeart/2005/8/layout/process1"/>
    <dgm:cxn modelId="{B0D8983C-6D88-4B19-8636-9DB7C7BEC7DE}" type="presOf" srcId="{5AB3BA56-0A88-4B76-9240-A653FDA20A5D}" destId="{59637749-85A6-4BD8-8CE8-8CC05D45F895}" srcOrd="0" destOrd="0" presId="urn:microsoft.com/office/officeart/2005/8/layout/process1"/>
    <dgm:cxn modelId="{59AB9D5D-55D6-46CC-AE83-588DBACD1AC1}" type="presOf" srcId="{A667F343-83A1-478C-A6A3-F328E8EAEA5E}" destId="{5680E122-9E98-4CB4-8C36-25237CD400CC}" srcOrd="1" destOrd="0" presId="urn:microsoft.com/office/officeart/2005/8/layout/process1"/>
    <dgm:cxn modelId="{ABE5E661-295C-4ED6-A395-3CA8092C2C7F}" srcId="{AE87A447-22CC-416E-82E8-218544B9F162}" destId="{0A59A654-B734-4423-81B7-2F1CF1CD281C}" srcOrd="2" destOrd="0" parTransId="{4D74EA9A-289B-401B-8532-F5EFF780F198}" sibTransId="{A667F343-83A1-478C-A6A3-F328E8EAEA5E}"/>
    <dgm:cxn modelId="{7F544B8B-C221-405F-A1C2-941115A67F7A}" type="presOf" srcId="{4ACD9E46-B1C7-4052-8C69-1A9D2C10B1A4}" destId="{6644B3D2-6FFE-4C71-904E-7C5A2AC96E45}" srcOrd="0" destOrd="0" presId="urn:microsoft.com/office/officeart/2005/8/layout/process1"/>
    <dgm:cxn modelId="{89A82D9C-AD86-45D0-8DB0-07C3EE3BC168}" srcId="{AE87A447-22CC-416E-82E8-218544B9F162}" destId="{7526FF9D-226A-458F-B905-2BF905D4656C}" srcOrd="1" destOrd="0" parTransId="{0958A537-FCF6-4365-9D4D-1660130B2870}" sibTransId="{5AB3BA56-0A88-4B76-9240-A653FDA20A5D}"/>
    <dgm:cxn modelId="{50CE29AB-3E4A-4C87-8C8A-226C215952A9}" type="presOf" srcId="{1640C2C1-5F64-4957-A28D-A8EBD7BA3F40}" destId="{DE7C0D51-B0C7-4A59-8FE9-B9C71A4E88C2}" srcOrd="1" destOrd="0" presId="urn:microsoft.com/office/officeart/2005/8/layout/process1"/>
    <dgm:cxn modelId="{DB02BDB6-D427-494E-A9E3-12BEE3416EFD}" type="presOf" srcId="{AE87A447-22CC-416E-82E8-218544B9F162}" destId="{2FE64643-81E7-44C7-BE29-DA7299028DA9}" srcOrd="0" destOrd="0" presId="urn:microsoft.com/office/officeart/2005/8/layout/process1"/>
    <dgm:cxn modelId="{DC53A6C7-28FA-45EC-AD80-B2DD4155AD3E}" type="presOf" srcId="{5AB3BA56-0A88-4B76-9240-A653FDA20A5D}" destId="{D793C234-94D4-49A4-8981-E9B1E50E87D1}" srcOrd="1" destOrd="0" presId="urn:microsoft.com/office/officeart/2005/8/layout/process1"/>
    <dgm:cxn modelId="{6BACF2CB-9B02-427A-B5B6-4E65C43FC4B5}" type="presOf" srcId="{ECB42FCC-773D-41E1-A075-19F55207091D}" destId="{BB91C258-6B5F-4F17-96CD-FDDF18901F98}" srcOrd="0" destOrd="0" presId="urn:microsoft.com/office/officeart/2005/8/layout/process1"/>
    <dgm:cxn modelId="{F136A4D0-A6FE-40DD-AE25-9839E2A80F30}" type="presOf" srcId="{7595A025-6DBB-4D5E-8632-EAB802F8E54F}" destId="{27E63430-C7C5-47FB-B042-082E15ECD5F6}" srcOrd="0" destOrd="0" presId="urn:microsoft.com/office/officeart/2005/8/layout/process1"/>
    <dgm:cxn modelId="{348242DE-316A-4639-A5AE-D6A470F38E9F}" type="presOf" srcId="{0A59A654-B734-4423-81B7-2F1CF1CD281C}" destId="{6C6B60BB-20A8-4541-A202-2CBB630B3CD1}" srcOrd="0" destOrd="0" presId="urn:microsoft.com/office/officeart/2005/8/layout/process1"/>
    <dgm:cxn modelId="{0913EDF8-68A7-472E-9BEE-9A2339639DA7}" type="presOf" srcId="{53628465-F751-4560-A2F2-D77C317AE788}" destId="{9AC77657-7C37-4EC8-AE50-0AC5763267C2}" srcOrd="0" destOrd="0" presId="urn:microsoft.com/office/officeart/2005/8/layout/process1"/>
    <dgm:cxn modelId="{A9C105FF-5F68-40C8-B9E6-D2CF291A3FC8}" srcId="{AE87A447-22CC-416E-82E8-218544B9F162}" destId="{7595A025-6DBB-4D5E-8632-EAB802F8E54F}" srcOrd="3" destOrd="0" parTransId="{63467793-0DA4-4477-B327-C92173A78AFB}" sibTransId="{4ACD9E46-B1C7-4052-8C69-1A9D2C10B1A4}"/>
    <dgm:cxn modelId="{456BAE86-BB4F-4359-A62F-83C8434554BA}" type="presParOf" srcId="{2FE64643-81E7-44C7-BE29-DA7299028DA9}" destId="{BB91C258-6B5F-4F17-96CD-FDDF18901F98}" srcOrd="0" destOrd="0" presId="urn:microsoft.com/office/officeart/2005/8/layout/process1"/>
    <dgm:cxn modelId="{E9620B3C-9851-41B8-A957-240F200C8C17}" type="presParOf" srcId="{2FE64643-81E7-44C7-BE29-DA7299028DA9}" destId="{851A797E-AC6E-4B3C-82C3-E7A196D4A877}" srcOrd="1" destOrd="0" presId="urn:microsoft.com/office/officeart/2005/8/layout/process1"/>
    <dgm:cxn modelId="{79171BC8-35E4-418E-BE22-BBED05CBB680}" type="presParOf" srcId="{851A797E-AC6E-4B3C-82C3-E7A196D4A877}" destId="{DE7C0D51-B0C7-4A59-8FE9-B9C71A4E88C2}" srcOrd="0" destOrd="0" presId="urn:microsoft.com/office/officeart/2005/8/layout/process1"/>
    <dgm:cxn modelId="{97F8318D-F9AE-43A1-BE66-38EC19F673A6}" type="presParOf" srcId="{2FE64643-81E7-44C7-BE29-DA7299028DA9}" destId="{FAC3DC6B-39E8-4075-90D5-947F59279B45}" srcOrd="2" destOrd="0" presId="urn:microsoft.com/office/officeart/2005/8/layout/process1"/>
    <dgm:cxn modelId="{0AD29668-97DA-4F7F-ACD1-FAD592F03DA3}" type="presParOf" srcId="{2FE64643-81E7-44C7-BE29-DA7299028DA9}" destId="{59637749-85A6-4BD8-8CE8-8CC05D45F895}" srcOrd="3" destOrd="0" presId="urn:microsoft.com/office/officeart/2005/8/layout/process1"/>
    <dgm:cxn modelId="{769BFBC5-1DB2-4EE4-A192-18C455888BC3}" type="presParOf" srcId="{59637749-85A6-4BD8-8CE8-8CC05D45F895}" destId="{D793C234-94D4-49A4-8981-E9B1E50E87D1}" srcOrd="0" destOrd="0" presId="urn:microsoft.com/office/officeart/2005/8/layout/process1"/>
    <dgm:cxn modelId="{E1CB2F05-884B-4D44-A2E4-495ECF04EDA2}" type="presParOf" srcId="{2FE64643-81E7-44C7-BE29-DA7299028DA9}" destId="{6C6B60BB-20A8-4541-A202-2CBB630B3CD1}" srcOrd="4" destOrd="0" presId="urn:microsoft.com/office/officeart/2005/8/layout/process1"/>
    <dgm:cxn modelId="{2A081864-3F3E-4360-B6DA-3CD2223286A5}" type="presParOf" srcId="{2FE64643-81E7-44C7-BE29-DA7299028DA9}" destId="{C83024EA-DFDF-4E56-A0DC-9091DACA2FEB}" srcOrd="5" destOrd="0" presId="urn:microsoft.com/office/officeart/2005/8/layout/process1"/>
    <dgm:cxn modelId="{B45D65EA-11CD-4CDA-8CD4-0870DF5C96EA}" type="presParOf" srcId="{C83024EA-DFDF-4E56-A0DC-9091DACA2FEB}" destId="{5680E122-9E98-4CB4-8C36-25237CD400CC}" srcOrd="0" destOrd="0" presId="urn:microsoft.com/office/officeart/2005/8/layout/process1"/>
    <dgm:cxn modelId="{12CED672-21D5-4C0D-8467-CE5FAEF537AD}" type="presParOf" srcId="{2FE64643-81E7-44C7-BE29-DA7299028DA9}" destId="{27E63430-C7C5-47FB-B042-082E15ECD5F6}" srcOrd="6" destOrd="0" presId="urn:microsoft.com/office/officeart/2005/8/layout/process1"/>
    <dgm:cxn modelId="{A8473F59-0EFF-464E-9998-400DF75696B7}" type="presParOf" srcId="{2FE64643-81E7-44C7-BE29-DA7299028DA9}" destId="{6644B3D2-6FFE-4C71-904E-7C5A2AC96E45}" srcOrd="7" destOrd="0" presId="urn:microsoft.com/office/officeart/2005/8/layout/process1"/>
    <dgm:cxn modelId="{19C55952-4F5D-427C-864E-E30983FAB7BB}" type="presParOf" srcId="{6644B3D2-6FFE-4C71-904E-7C5A2AC96E45}" destId="{0915D2A9-4356-4FDB-9202-A0B8C3E469A8}" srcOrd="0" destOrd="0" presId="urn:microsoft.com/office/officeart/2005/8/layout/process1"/>
    <dgm:cxn modelId="{742EB56E-E4BF-4345-81B5-9F33BFD7F306}" type="presParOf" srcId="{2FE64643-81E7-44C7-BE29-DA7299028DA9}" destId="{9AC77657-7C37-4EC8-AE50-0AC5763267C2}"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8AA9E6-EACB-4DA4-B1DB-34814087A45E}">
      <dsp:nvSpPr>
        <dsp:cNvPr id="0" name=""/>
        <dsp:cNvSpPr/>
      </dsp:nvSpPr>
      <dsp:spPr>
        <a:xfrm>
          <a:off x="0" y="389549"/>
          <a:ext cx="4625748" cy="27754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MX" sz="2600" kern="1200" dirty="0"/>
            <a:t>Formación para el trabajo y continuidad de estudios post secundarios vinculados a acciones diagnósticas y de orientación vocacional.</a:t>
          </a:r>
          <a:endParaRPr lang="es-CL" sz="2600" kern="1200" dirty="0"/>
        </a:p>
      </dsp:txBody>
      <dsp:txXfrm>
        <a:off x="0" y="389549"/>
        <a:ext cx="4625748" cy="2775449"/>
      </dsp:txXfrm>
    </dsp:sp>
    <dsp:sp modelId="{AF5214F0-84CD-491F-B008-247DB71A05BE}">
      <dsp:nvSpPr>
        <dsp:cNvPr id="0" name=""/>
        <dsp:cNvSpPr/>
      </dsp:nvSpPr>
      <dsp:spPr>
        <a:xfrm>
          <a:off x="5088323" y="389549"/>
          <a:ext cx="4625748" cy="27754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MX" sz="2600" kern="1200" dirty="0"/>
            <a:t>Articulación entre formación general y la alternativa curricular propia de la formación diferenciada TP con los procesos de enseñanza y de aprendizaje. </a:t>
          </a:r>
          <a:endParaRPr lang="es-CL" sz="2600" kern="1200" dirty="0"/>
        </a:p>
      </dsp:txBody>
      <dsp:txXfrm>
        <a:off x="5088323" y="389549"/>
        <a:ext cx="4625748" cy="2775449"/>
      </dsp:txXfrm>
    </dsp:sp>
    <dsp:sp modelId="{150616DB-28EB-4188-A8F1-73B470BF1BD7}">
      <dsp:nvSpPr>
        <dsp:cNvPr id="0" name=""/>
        <dsp:cNvSpPr/>
      </dsp:nvSpPr>
      <dsp:spPr>
        <a:xfrm>
          <a:off x="10176646" y="389549"/>
          <a:ext cx="4625748" cy="27754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MX" sz="2600" kern="1200" dirty="0"/>
            <a:t>Vinculación con el entorno, desarrollando la capacidad institucional para establecer relaciones con el entorno social y productivo de las especialidades impartidas en cada establecimiento</a:t>
          </a:r>
          <a:endParaRPr lang="es-CL" sz="2600" kern="1200" dirty="0"/>
        </a:p>
      </dsp:txBody>
      <dsp:txXfrm>
        <a:off x="10176646" y="389549"/>
        <a:ext cx="4625748" cy="27754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6EFEB-9C31-44CD-A39A-C0886E4FB49D}">
      <dsp:nvSpPr>
        <dsp:cNvPr id="0" name=""/>
        <dsp:cNvSpPr/>
      </dsp:nvSpPr>
      <dsp:spPr>
        <a:xfrm rot="16200000">
          <a:off x="3738394" y="2105292"/>
          <a:ext cx="4457997" cy="2724308"/>
        </a:xfrm>
        <a:prstGeom prst="round2SameRect">
          <a:avLst>
            <a:gd name="adj1" fmla="val 16670"/>
            <a:gd name="adj2" fmla="val 0"/>
          </a:avLst>
        </a:prstGeom>
        <a:solidFill>
          <a:schemeClr val="dk1">
            <a:tint val="4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152400" rIns="137160" bIns="152400" numCol="1" spcCol="1270" anchor="t" anchorCtr="0">
          <a:noAutofit/>
        </a:bodyPr>
        <a:lstStyle/>
        <a:p>
          <a:pPr marL="0" lvl="0" indent="0" algn="l" defTabSz="1066800">
            <a:lnSpc>
              <a:spcPct val="90000"/>
            </a:lnSpc>
            <a:spcBef>
              <a:spcPct val="0"/>
            </a:spcBef>
            <a:spcAft>
              <a:spcPct val="35000"/>
            </a:spcAft>
            <a:buNone/>
          </a:pPr>
          <a:r>
            <a:rPr lang="es-ES" sz="2400" b="1" kern="1200" dirty="0">
              <a:latin typeface="Calibri" panose="020F0502020204030204" pitchFamily="34" charset="0"/>
              <a:cs typeface="Calibri" panose="020F0502020204030204" pitchFamily="34" charset="0"/>
            </a:rPr>
            <a:t>Evaluación externa</a:t>
          </a:r>
          <a:r>
            <a:rPr lang="es-ES" sz="2400" kern="1200" dirty="0">
              <a:latin typeface="Calibri" panose="020F0502020204030204" pitchFamily="34" charset="0"/>
              <a:cs typeface="Calibri" panose="020F0502020204030204" pitchFamily="34" charset="0"/>
            </a:rPr>
            <a:t>: </a:t>
          </a:r>
        </a:p>
        <a:p>
          <a:pPr marL="0" lvl="0" indent="0" algn="l" defTabSz="1066800">
            <a:lnSpc>
              <a:spcPct val="90000"/>
            </a:lnSpc>
            <a:spcBef>
              <a:spcPct val="0"/>
            </a:spcBef>
            <a:spcAft>
              <a:spcPct val="35000"/>
            </a:spcAft>
            <a:buNone/>
          </a:pPr>
          <a:r>
            <a:rPr lang="es-ES" sz="2400" kern="1200" dirty="0">
              <a:latin typeface="Calibri" panose="020F0502020204030204" pitchFamily="34" charset="0"/>
              <a:cs typeface="Calibri" panose="020F0502020204030204" pitchFamily="34" charset="0"/>
            </a:rPr>
            <a:t>- Énfasis en la eficacia.</a:t>
          </a:r>
        </a:p>
        <a:p>
          <a:pPr marL="0" lvl="0" indent="0" algn="l" defTabSz="1066800">
            <a:lnSpc>
              <a:spcPct val="90000"/>
            </a:lnSpc>
            <a:spcBef>
              <a:spcPct val="0"/>
            </a:spcBef>
            <a:spcAft>
              <a:spcPct val="35000"/>
            </a:spcAft>
            <a:buNone/>
          </a:pPr>
          <a:r>
            <a:rPr lang="es-ES" sz="2400" kern="1200" dirty="0">
              <a:latin typeface="Calibri" panose="020F0502020204030204" pitchFamily="34" charset="0"/>
              <a:cs typeface="Calibri" panose="020F0502020204030204" pitchFamily="34" charset="0"/>
            </a:rPr>
            <a:t>- Rendición de cuentas </a:t>
          </a:r>
        </a:p>
        <a:p>
          <a:pPr marL="0" lvl="0" indent="0" algn="l" defTabSz="1066800">
            <a:lnSpc>
              <a:spcPct val="90000"/>
            </a:lnSpc>
            <a:spcBef>
              <a:spcPct val="0"/>
            </a:spcBef>
            <a:spcAft>
              <a:spcPct val="35000"/>
            </a:spcAft>
            <a:buNone/>
          </a:pPr>
          <a:r>
            <a:rPr lang="es-ES" sz="2400" kern="1200" dirty="0">
              <a:latin typeface="Calibri" panose="020F0502020204030204" pitchFamily="34" charset="0"/>
              <a:cs typeface="Calibri" panose="020F0502020204030204" pitchFamily="34" charset="0"/>
            </a:rPr>
            <a:t>Concepto comparable de calidad.</a:t>
          </a:r>
        </a:p>
        <a:p>
          <a:pPr marL="0" lvl="0" indent="0" algn="l" defTabSz="1066800">
            <a:lnSpc>
              <a:spcPct val="90000"/>
            </a:lnSpc>
            <a:spcBef>
              <a:spcPct val="0"/>
            </a:spcBef>
            <a:spcAft>
              <a:spcPct val="35000"/>
            </a:spcAft>
            <a:buNone/>
          </a:pPr>
          <a:r>
            <a:rPr lang="es-ES" sz="2400" kern="1200" dirty="0">
              <a:latin typeface="Calibri" panose="020F0502020204030204" pitchFamily="34" charset="0"/>
              <a:cs typeface="Calibri" panose="020F0502020204030204" pitchFamily="34" charset="0"/>
            </a:rPr>
            <a:t>-Medición</a:t>
          </a:r>
        </a:p>
      </dsp:txBody>
      <dsp:txXfrm rot="5400000">
        <a:off x="4738252" y="1371462"/>
        <a:ext cx="2591294" cy="4191969"/>
      </dsp:txXfrm>
    </dsp:sp>
    <dsp:sp modelId="{C62F3302-D650-458E-9777-9B9C7B7ADCA4}">
      <dsp:nvSpPr>
        <dsp:cNvPr id="0" name=""/>
        <dsp:cNvSpPr/>
      </dsp:nvSpPr>
      <dsp:spPr>
        <a:xfrm rot="5400000">
          <a:off x="6586408" y="2105292"/>
          <a:ext cx="4457997" cy="2724308"/>
        </a:xfrm>
        <a:prstGeom prst="round2SameRect">
          <a:avLst>
            <a:gd name="adj1" fmla="val 16670"/>
            <a:gd name="adj2" fmla="val 0"/>
          </a:avLst>
        </a:prstGeom>
        <a:solidFill>
          <a:schemeClr val="dk1">
            <a:tint val="4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52400" rIns="91440" bIns="152400" numCol="1" spcCol="1270" anchor="t" anchorCtr="0">
          <a:noAutofit/>
        </a:bodyPr>
        <a:lstStyle/>
        <a:p>
          <a:pPr marL="0" lvl="0" indent="0" algn="l" defTabSz="1066800">
            <a:lnSpc>
              <a:spcPct val="90000"/>
            </a:lnSpc>
            <a:spcBef>
              <a:spcPct val="0"/>
            </a:spcBef>
            <a:spcAft>
              <a:spcPct val="35000"/>
            </a:spcAft>
            <a:buNone/>
          </a:pPr>
          <a:r>
            <a:rPr lang="es-ES" sz="2400" b="1" kern="1200" dirty="0">
              <a:latin typeface="Calibri" panose="020F0502020204030204" pitchFamily="34" charset="0"/>
              <a:cs typeface="Calibri" panose="020F0502020204030204" pitchFamily="34" charset="0"/>
            </a:rPr>
            <a:t>Autoevaluación</a:t>
          </a:r>
        </a:p>
        <a:p>
          <a:pPr marL="0" lvl="0" indent="0" algn="l" defTabSz="1066800">
            <a:lnSpc>
              <a:spcPct val="90000"/>
            </a:lnSpc>
            <a:spcBef>
              <a:spcPct val="0"/>
            </a:spcBef>
            <a:spcAft>
              <a:spcPct val="35000"/>
            </a:spcAft>
            <a:buNone/>
          </a:pPr>
          <a:r>
            <a:rPr lang="es-ES" sz="2400" kern="1200" dirty="0">
              <a:latin typeface="Calibri" panose="020F0502020204030204" pitchFamily="34" charset="0"/>
              <a:cs typeface="Calibri" panose="020F0502020204030204" pitchFamily="34" charset="0"/>
            </a:rPr>
            <a:t>- Énfasis en la mejora.</a:t>
          </a:r>
        </a:p>
        <a:p>
          <a:pPr marL="0" lvl="0" indent="0" algn="l" defTabSz="1066800">
            <a:lnSpc>
              <a:spcPct val="90000"/>
            </a:lnSpc>
            <a:spcBef>
              <a:spcPct val="0"/>
            </a:spcBef>
            <a:spcAft>
              <a:spcPct val="35000"/>
            </a:spcAft>
            <a:buNone/>
          </a:pPr>
          <a:r>
            <a:rPr lang="es-ES" sz="2400" kern="1200" dirty="0">
              <a:latin typeface="Calibri" panose="020F0502020204030204" pitchFamily="34" charset="0"/>
              <a:cs typeface="Calibri" panose="020F0502020204030204" pitchFamily="34" charset="0"/>
            </a:rPr>
            <a:t>- Desarrollo de capacidades</a:t>
          </a:r>
        </a:p>
        <a:p>
          <a:pPr marL="0" lvl="0" indent="0" algn="l" defTabSz="1066800">
            <a:lnSpc>
              <a:spcPct val="90000"/>
            </a:lnSpc>
            <a:spcBef>
              <a:spcPct val="0"/>
            </a:spcBef>
            <a:spcAft>
              <a:spcPct val="35000"/>
            </a:spcAft>
            <a:buNone/>
          </a:pPr>
          <a:r>
            <a:rPr lang="es-ES" sz="2400" kern="1200" dirty="0">
              <a:latin typeface="Calibri" panose="020F0502020204030204" pitchFamily="34" charset="0"/>
              <a:cs typeface="Calibri" panose="020F0502020204030204" pitchFamily="34" charset="0"/>
            </a:rPr>
            <a:t>- Condiciones internas</a:t>
          </a:r>
        </a:p>
        <a:p>
          <a:pPr marL="0" lvl="0" indent="0" algn="l" defTabSz="1066800">
            <a:lnSpc>
              <a:spcPct val="90000"/>
            </a:lnSpc>
            <a:spcBef>
              <a:spcPct val="0"/>
            </a:spcBef>
            <a:spcAft>
              <a:spcPct val="35000"/>
            </a:spcAft>
            <a:buNone/>
          </a:pPr>
          <a:r>
            <a:rPr lang="es-ES" sz="2400" kern="1200" dirty="0">
              <a:latin typeface="Calibri" panose="020F0502020204030204" pitchFamily="34" charset="0"/>
              <a:cs typeface="Calibri" panose="020F0502020204030204" pitchFamily="34" charset="0"/>
            </a:rPr>
            <a:t>- Formativa</a:t>
          </a:r>
        </a:p>
      </dsp:txBody>
      <dsp:txXfrm rot="-5400000">
        <a:off x="7453252" y="1371462"/>
        <a:ext cx="2591294" cy="4191969"/>
      </dsp:txXfrm>
    </dsp:sp>
    <dsp:sp modelId="{91C5FC93-BE76-43AC-B3FE-BBFFDAFC8327}">
      <dsp:nvSpPr>
        <dsp:cNvPr id="0" name=""/>
        <dsp:cNvSpPr/>
      </dsp:nvSpPr>
      <dsp:spPr>
        <a:xfrm>
          <a:off x="5967114" y="0"/>
          <a:ext cx="2848014" cy="2847875"/>
        </a:xfrm>
        <a:prstGeom prst="circularArrow">
          <a:avLst>
            <a:gd name="adj1" fmla="val 12500"/>
            <a:gd name="adj2" fmla="val 1142322"/>
            <a:gd name="adj3" fmla="val 20457678"/>
            <a:gd name="adj4" fmla="val 10800000"/>
            <a:gd name="adj5" fmla="val 125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C36DCF-D4E5-44C6-8C4E-ECF529D46984}">
      <dsp:nvSpPr>
        <dsp:cNvPr id="0" name=""/>
        <dsp:cNvSpPr/>
      </dsp:nvSpPr>
      <dsp:spPr>
        <a:xfrm rot="10800000">
          <a:off x="5967114" y="4086324"/>
          <a:ext cx="2848014" cy="2847875"/>
        </a:xfrm>
        <a:prstGeom prst="circularArrow">
          <a:avLst>
            <a:gd name="adj1" fmla="val 12500"/>
            <a:gd name="adj2" fmla="val 1142322"/>
            <a:gd name="adj3" fmla="val 20457678"/>
            <a:gd name="adj4" fmla="val 10800000"/>
            <a:gd name="adj5" fmla="val 125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1C258-6B5F-4F17-96CD-FDDF18901F98}">
      <dsp:nvSpPr>
        <dsp:cNvPr id="0" name=""/>
        <dsp:cNvSpPr/>
      </dsp:nvSpPr>
      <dsp:spPr>
        <a:xfrm>
          <a:off x="7701" y="2547627"/>
          <a:ext cx="2387575" cy="143254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err="1"/>
            <a:t>Desarrollar</a:t>
          </a:r>
          <a:r>
            <a:rPr lang="en-US" sz="2100" kern="1200" dirty="0"/>
            <a:t> un </a:t>
          </a:r>
          <a:r>
            <a:rPr lang="en-US" sz="2100" kern="1200" dirty="0" err="1"/>
            <a:t>marco</a:t>
          </a:r>
          <a:r>
            <a:rPr lang="en-US" sz="2100" kern="1200" dirty="0"/>
            <a:t> para la </a:t>
          </a:r>
          <a:r>
            <a:rPr lang="en-US" sz="2100" kern="1200" dirty="0" err="1"/>
            <a:t>autoevaluación</a:t>
          </a:r>
          <a:endParaRPr lang="en-US" sz="2100" kern="1200" dirty="0"/>
        </a:p>
      </dsp:txBody>
      <dsp:txXfrm>
        <a:off x="49659" y="2589585"/>
        <a:ext cx="2303659" cy="1348629"/>
      </dsp:txXfrm>
    </dsp:sp>
    <dsp:sp modelId="{851A797E-AC6E-4B3C-82C3-E7A196D4A877}">
      <dsp:nvSpPr>
        <dsp:cNvPr id="0" name=""/>
        <dsp:cNvSpPr/>
      </dsp:nvSpPr>
      <dsp:spPr>
        <a:xfrm>
          <a:off x="2634034" y="2967840"/>
          <a:ext cx="506165" cy="59211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634034" y="3086264"/>
        <a:ext cx="354316" cy="355270"/>
      </dsp:txXfrm>
    </dsp:sp>
    <dsp:sp modelId="{FAC3DC6B-39E8-4075-90D5-947F59279B45}">
      <dsp:nvSpPr>
        <dsp:cNvPr id="0" name=""/>
        <dsp:cNvSpPr/>
      </dsp:nvSpPr>
      <dsp:spPr>
        <a:xfrm>
          <a:off x="3350307" y="2547627"/>
          <a:ext cx="2387575" cy="143254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err="1"/>
            <a:t>Desarrollar</a:t>
          </a:r>
          <a:r>
            <a:rPr lang="en-US" sz="2100" kern="1200" dirty="0"/>
            <a:t> </a:t>
          </a:r>
          <a:r>
            <a:rPr lang="en-US" sz="2100" kern="1200" dirty="0" err="1"/>
            <a:t>una</a:t>
          </a:r>
          <a:r>
            <a:rPr lang="en-US" sz="2100" kern="1200" dirty="0"/>
            <a:t> </a:t>
          </a:r>
          <a:r>
            <a:rPr lang="en-US" sz="2100" kern="1200" dirty="0" err="1"/>
            <a:t>estructura</a:t>
          </a:r>
          <a:r>
            <a:rPr lang="en-US" sz="2100" kern="1200" dirty="0"/>
            <a:t> para la </a:t>
          </a:r>
          <a:r>
            <a:rPr lang="en-US" sz="2100" kern="1200" dirty="0" err="1"/>
            <a:t>autoevaluación</a:t>
          </a:r>
          <a:endParaRPr lang="en-US" sz="2100" kern="1200" dirty="0"/>
        </a:p>
      </dsp:txBody>
      <dsp:txXfrm>
        <a:off x="3392265" y="2589585"/>
        <a:ext cx="2303659" cy="1348629"/>
      </dsp:txXfrm>
    </dsp:sp>
    <dsp:sp modelId="{59637749-85A6-4BD8-8CE8-8CC05D45F895}">
      <dsp:nvSpPr>
        <dsp:cNvPr id="0" name=""/>
        <dsp:cNvSpPr/>
      </dsp:nvSpPr>
      <dsp:spPr>
        <a:xfrm>
          <a:off x="5976639" y="2967840"/>
          <a:ext cx="506165" cy="59211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976639" y="3086264"/>
        <a:ext cx="354316" cy="355270"/>
      </dsp:txXfrm>
    </dsp:sp>
    <dsp:sp modelId="{6C6B60BB-20A8-4541-A202-2CBB630B3CD1}">
      <dsp:nvSpPr>
        <dsp:cNvPr id="0" name=""/>
        <dsp:cNvSpPr/>
      </dsp:nvSpPr>
      <dsp:spPr>
        <a:xfrm>
          <a:off x="6692912" y="2547627"/>
          <a:ext cx="2387575" cy="143254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err="1"/>
            <a:t>Participantes</a:t>
          </a:r>
          <a:r>
            <a:rPr lang="en-US" sz="2100" kern="1200" dirty="0"/>
            <a:t> </a:t>
          </a:r>
          <a:r>
            <a:rPr lang="en-US" sz="2100" kern="1200" dirty="0" err="1"/>
            <a:t>en</a:t>
          </a:r>
          <a:r>
            <a:rPr lang="en-US" sz="2100" kern="1200" dirty="0"/>
            <a:t> la </a:t>
          </a:r>
          <a:r>
            <a:rPr lang="en-US" sz="2100" kern="1200" dirty="0" err="1"/>
            <a:t>autoevaluación</a:t>
          </a:r>
          <a:endParaRPr lang="en-US" sz="2100" kern="1200" dirty="0"/>
        </a:p>
      </dsp:txBody>
      <dsp:txXfrm>
        <a:off x="6734870" y="2589585"/>
        <a:ext cx="2303659" cy="1348629"/>
      </dsp:txXfrm>
    </dsp:sp>
    <dsp:sp modelId="{C83024EA-DFDF-4E56-A0DC-9091DACA2FEB}">
      <dsp:nvSpPr>
        <dsp:cNvPr id="0" name=""/>
        <dsp:cNvSpPr/>
      </dsp:nvSpPr>
      <dsp:spPr>
        <a:xfrm>
          <a:off x="9319245" y="2967840"/>
          <a:ext cx="506165" cy="59211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9319245" y="3086264"/>
        <a:ext cx="354316" cy="355270"/>
      </dsp:txXfrm>
    </dsp:sp>
    <dsp:sp modelId="{27E63430-C7C5-47FB-B042-082E15ECD5F6}">
      <dsp:nvSpPr>
        <dsp:cNvPr id="0" name=""/>
        <dsp:cNvSpPr/>
      </dsp:nvSpPr>
      <dsp:spPr>
        <a:xfrm>
          <a:off x="10035517" y="2547627"/>
          <a:ext cx="2387575" cy="143254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Usar </a:t>
          </a:r>
          <a:r>
            <a:rPr lang="en-US" sz="2100" kern="1200" dirty="0" err="1"/>
            <a:t>datos</a:t>
          </a:r>
          <a:r>
            <a:rPr lang="en-US" sz="2100" kern="1200" dirty="0"/>
            <a:t> para la </a:t>
          </a:r>
          <a:r>
            <a:rPr lang="en-US" sz="2100" kern="1200" dirty="0" err="1"/>
            <a:t>autoevaluación</a:t>
          </a:r>
          <a:endParaRPr lang="en-US" sz="2100" kern="1200" dirty="0"/>
        </a:p>
      </dsp:txBody>
      <dsp:txXfrm>
        <a:off x="10077475" y="2589585"/>
        <a:ext cx="2303659" cy="1348629"/>
      </dsp:txXfrm>
    </dsp:sp>
    <dsp:sp modelId="{6644B3D2-6FFE-4C71-904E-7C5A2AC96E45}">
      <dsp:nvSpPr>
        <dsp:cNvPr id="0" name=""/>
        <dsp:cNvSpPr/>
      </dsp:nvSpPr>
      <dsp:spPr>
        <a:xfrm>
          <a:off x="12661850" y="2967840"/>
          <a:ext cx="506165" cy="59211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12661850" y="3086264"/>
        <a:ext cx="354316" cy="355270"/>
      </dsp:txXfrm>
    </dsp:sp>
    <dsp:sp modelId="{9AC77657-7C37-4EC8-AE50-0AC5763267C2}">
      <dsp:nvSpPr>
        <dsp:cNvPr id="0" name=""/>
        <dsp:cNvSpPr/>
      </dsp:nvSpPr>
      <dsp:spPr>
        <a:xfrm>
          <a:off x="13378122" y="2547627"/>
          <a:ext cx="2387575" cy="143254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Dar </a:t>
          </a:r>
          <a:r>
            <a:rPr lang="en-US" sz="2100" kern="1200" dirty="0" err="1"/>
            <a:t>sentido</a:t>
          </a:r>
          <a:r>
            <a:rPr lang="en-US" sz="2100" kern="1200" dirty="0"/>
            <a:t> a </a:t>
          </a:r>
          <a:r>
            <a:rPr lang="en-US" sz="2100" kern="1200" dirty="0" err="1"/>
            <a:t>visiones</a:t>
          </a:r>
          <a:r>
            <a:rPr lang="en-US" sz="2100" kern="1200" dirty="0"/>
            <a:t> </a:t>
          </a:r>
          <a:r>
            <a:rPr lang="en-US" sz="2100" kern="1200" dirty="0" err="1"/>
            <a:t>externas</a:t>
          </a:r>
          <a:r>
            <a:rPr lang="en-US" sz="2100" kern="1200" dirty="0"/>
            <a:t> </a:t>
          </a:r>
          <a:r>
            <a:rPr lang="en-US" sz="2100" kern="1200" dirty="0" err="1"/>
            <a:t>en</a:t>
          </a:r>
          <a:r>
            <a:rPr lang="en-US" sz="2100" kern="1200" dirty="0"/>
            <a:t> la </a:t>
          </a:r>
          <a:r>
            <a:rPr lang="en-US" sz="2100" kern="1200" dirty="0" err="1"/>
            <a:t>autoevaluación</a:t>
          </a:r>
          <a:endParaRPr lang="en-US" sz="2100" kern="1200" dirty="0"/>
        </a:p>
      </dsp:txBody>
      <dsp:txXfrm>
        <a:off x="13420080" y="2589585"/>
        <a:ext cx="2303659" cy="134862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F776E8AC-E331-9442-86EC-AB30C46401F1}" type="datetimeFigureOut">
              <a:rPr lang="es-CL" smtClean="0"/>
              <a:t>15-11-2023</a:t>
            </a:fld>
            <a:endParaRPr lang="es-CL"/>
          </a:p>
        </p:txBody>
      </p:sp>
      <p:sp>
        <p:nvSpPr>
          <p:cNvPr id="4" name="Marcador de imagen de diapositiva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4A713900-0374-F84A-9DFD-01B5FA0A3698}" type="slidenum">
              <a:rPr lang="es-CL" smtClean="0"/>
              <a:t>‹Nº›</a:t>
            </a:fld>
            <a:endParaRPr lang="es-CL"/>
          </a:p>
        </p:txBody>
      </p:sp>
    </p:spTree>
    <p:extLst>
      <p:ext uri="{BB962C8B-B14F-4D97-AF65-F5344CB8AC3E}">
        <p14:creationId xmlns:p14="http://schemas.microsoft.com/office/powerpoint/2010/main" val="369064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B67933C-4609-403E-8A7E-6034437FF67D}" type="slidenum">
              <a:rPr lang="es-CL" smtClean="0"/>
              <a:t>2</a:t>
            </a:fld>
            <a:endParaRPr lang="es-CL"/>
          </a:p>
        </p:txBody>
      </p:sp>
    </p:spTree>
    <p:extLst>
      <p:ext uri="{BB962C8B-B14F-4D97-AF65-F5344CB8AC3E}">
        <p14:creationId xmlns:p14="http://schemas.microsoft.com/office/powerpoint/2010/main" val="1970867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No se presentarán aquellos proyectos que </a:t>
            </a:r>
            <a:r>
              <a:rPr lang="es-CL"/>
              <a:t>no requieren ajuste </a:t>
            </a:r>
            <a:r>
              <a:rPr lang="es-CL" dirty="0"/>
              <a:t>o que no incluyan algún énfasis del Mineduc.</a:t>
            </a:r>
          </a:p>
        </p:txBody>
      </p:sp>
      <p:sp>
        <p:nvSpPr>
          <p:cNvPr id="4" name="Marcador de número de diapositiva 3"/>
          <p:cNvSpPr>
            <a:spLocks noGrp="1"/>
          </p:cNvSpPr>
          <p:nvPr>
            <p:ph type="sldNum" sz="quarter" idx="5"/>
          </p:nvPr>
        </p:nvSpPr>
        <p:spPr/>
        <p:txBody>
          <a:bodyPr/>
          <a:lstStyle/>
          <a:p>
            <a:fld id="{F99ECD39-3751-6149-B52F-2A9E8F18A361}" type="slidenum">
              <a:rPr lang="es-ES_tradnl" smtClean="0"/>
              <a:t>4</a:t>
            </a:fld>
            <a:endParaRPr lang="es-ES_tradnl"/>
          </a:p>
        </p:txBody>
      </p:sp>
    </p:spTree>
    <p:extLst>
      <p:ext uri="{BB962C8B-B14F-4D97-AF65-F5344CB8AC3E}">
        <p14:creationId xmlns:p14="http://schemas.microsoft.com/office/powerpoint/2010/main" val="929544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B6F15528-21DE-4FAA-801E-634DDDAF4B2B}" type="slidenum">
              <a:rPr lang="es-CL" smtClean="0"/>
              <a:t>‹Nº›</a:t>
            </a:fld>
            <a:endParaRPr lang="es-CL"/>
          </a:p>
        </p:txBody>
      </p:sp>
    </p:spTree>
    <p:extLst>
      <p:ext uri="{BB962C8B-B14F-4D97-AF65-F5344CB8AC3E}">
        <p14:creationId xmlns:p14="http://schemas.microsoft.com/office/powerpoint/2010/main" val="3619919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B6F15528-21DE-4FAA-801E-634DDDAF4B2B}" type="slidenum">
              <a:rPr lang="es-CL" smtClean="0"/>
              <a:t>‹Nº›</a:t>
            </a:fld>
            <a:endParaRPr lang="es-CL"/>
          </a:p>
        </p:txBody>
      </p:sp>
    </p:spTree>
    <p:extLst>
      <p:ext uri="{BB962C8B-B14F-4D97-AF65-F5344CB8AC3E}">
        <p14:creationId xmlns:p14="http://schemas.microsoft.com/office/powerpoint/2010/main" val="232228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B6F15528-21DE-4FAA-801E-634DDDAF4B2B}" type="slidenum">
              <a:rPr lang="es-CL" smtClean="0"/>
              <a:t>‹Nº›</a:t>
            </a:fld>
            <a:endParaRPr lang="es-CL"/>
          </a:p>
        </p:txBody>
      </p:sp>
    </p:spTree>
    <p:extLst>
      <p:ext uri="{BB962C8B-B14F-4D97-AF65-F5344CB8AC3E}">
        <p14:creationId xmlns:p14="http://schemas.microsoft.com/office/powerpoint/2010/main" val="1501029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11/15/2023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1032928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B6F15528-21DE-4FAA-801E-634DDDAF4B2B}" type="slidenum">
              <a:rPr lang="es-CL" smtClean="0"/>
              <a:t>‹Nº›</a:t>
            </a:fld>
            <a:endParaRPr lang="es-CL"/>
          </a:p>
        </p:txBody>
      </p:sp>
    </p:spTree>
    <p:extLst>
      <p:ext uri="{BB962C8B-B14F-4D97-AF65-F5344CB8AC3E}">
        <p14:creationId xmlns:p14="http://schemas.microsoft.com/office/powerpoint/2010/main" val="115614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D8BD707-D9CF-40AE-B4C6-C98DA3205C09}"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B6F15528-21DE-4FAA-801E-634DDDAF4B2B}" type="slidenum">
              <a:rPr lang="es-CL" smtClean="0"/>
              <a:t>‹Nº›</a:t>
            </a:fld>
            <a:endParaRPr lang="es-CL"/>
          </a:p>
        </p:txBody>
      </p:sp>
    </p:spTree>
    <p:extLst>
      <p:ext uri="{BB962C8B-B14F-4D97-AF65-F5344CB8AC3E}">
        <p14:creationId xmlns:p14="http://schemas.microsoft.com/office/powerpoint/2010/main" val="2393899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57300" y="2738438"/>
            <a:ext cx="7772400" cy="65270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9258300" y="2738438"/>
            <a:ext cx="7772400" cy="65270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B6F15528-21DE-4FAA-801E-634DDDAF4B2B}" type="slidenum">
              <a:rPr lang="es-CL" smtClean="0"/>
              <a:t>‹Nº›</a:t>
            </a:fld>
            <a:endParaRPr lang="es-CL"/>
          </a:p>
        </p:txBody>
      </p:sp>
    </p:spTree>
    <p:extLst>
      <p:ext uri="{BB962C8B-B14F-4D97-AF65-F5344CB8AC3E}">
        <p14:creationId xmlns:p14="http://schemas.microsoft.com/office/powerpoint/2010/main" val="1448336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s-ES"/>
              <a:t>Haga clic para modificar los estilos de texto del patrón</a:t>
            </a:r>
          </a:p>
        </p:txBody>
      </p:sp>
      <p:sp>
        <p:nvSpPr>
          <p:cNvPr id="4" name="Content Placeholder 3"/>
          <p:cNvSpPr>
            <a:spLocks noGrp="1"/>
          </p:cNvSpPr>
          <p:nvPr>
            <p:ph sz="half" idx="2"/>
          </p:nvPr>
        </p:nvSpPr>
        <p:spPr>
          <a:xfrm>
            <a:off x="1259683" y="3757613"/>
            <a:ext cx="7736681" cy="552688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s-ES"/>
              <a:t>Haga clic para modificar los estilos de texto del patrón</a:t>
            </a:r>
          </a:p>
        </p:txBody>
      </p:sp>
      <p:sp>
        <p:nvSpPr>
          <p:cNvPr id="6" name="Content Placeholder 5"/>
          <p:cNvSpPr>
            <a:spLocks noGrp="1"/>
          </p:cNvSpPr>
          <p:nvPr>
            <p:ph sz="quarter" idx="4"/>
          </p:nvPr>
        </p:nvSpPr>
        <p:spPr>
          <a:xfrm>
            <a:off x="9258300" y="3757613"/>
            <a:ext cx="7774782" cy="552688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11/15/2023</a:t>
            </a:fld>
            <a:endParaRPr lang="en-US"/>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B6F15528-21DE-4FAA-801E-634DDDAF4B2B}" type="slidenum">
              <a:rPr lang="es-CL" smtClean="0"/>
              <a:t>‹Nº›</a:t>
            </a:fld>
            <a:endParaRPr lang="es-CL"/>
          </a:p>
        </p:txBody>
      </p:sp>
    </p:spTree>
    <p:extLst>
      <p:ext uri="{BB962C8B-B14F-4D97-AF65-F5344CB8AC3E}">
        <p14:creationId xmlns:p14="http://schemas.microsoft.com/office/powerpoint/2010/main" val="3101339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11/15/2023</a:t>
            </a:fld>
            <a:endParaRPr lang="en-US"/>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B6F15528-21DE-4FAA-801E-634DDDAF4B2B}" type="slidenum">
              <a:rPr lang="es-CL" smtClean="0"/>
              <a:t>‹Nº›</a:t>
            </a:fld>
            <a:endParaRPr lang="es-CL"/>
          </a:p>
        </p:txBody>
      </p:sp>
    </p:spTree>
    <p:extLst>
      <p:ext uri="{BB962C8B-B14F-4D97-AF65-F5344CB8AC3E}">
        <p14:creationId xmlns:p14="http://schemas.microsoft.com/office/powerpoint/2010/main" val="176407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11/15/2023</a:t>
            </a:fld>
            <a:endParaRPr lang="en-US"/>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B6F15528-21DE-4FAA-801E-634DDDAF4B2B}" type="slidenum">
              <a:rPr lang="es-CL" smtClean="0"/>
              <a:t>‹Nº›</a:t>
            </a:fld>
            <a:endParaRPr lang="es-CL"/>
          </a:p>
        </p:txBody>
      </p:sp>
    </p:spTree>
    <p:extLst>
      <p:ext uri="{BB962C8B-B14F-4D97-AF65-F5344CB8AC3E}">
        <p14:creationId xmlns:p14="http://schemas.microsoft.com/office/powerpoint/2010/main" val="3936578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D8BD707-D9CF-40AE-B4C6-C98DA3205C09}"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B6F15528-21DE-4FAA-801E-634DDDAF4B2B}" type="slidenum">
              <a:rPr lang="es-CL" smtClean="0"/>
              <a:t>‹Nº›</a:t>
            </a:fld>
            <a:endParaRPr lang="es-CL"/>
          </a:p>
        </p:txBody>
      </p:sp>
    </p:spTree>
    <p:extLst>
      <p:ext uri="{BB962C8B-B14F-4D97-AF65-F5344CB8AC3E}">
        <p14:creationId xmlns:p14="http://schemas.microsoft.com/office/powerpoint/2010/main" val="3188513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D8BD707-D9CF-40AE-B4C6-C98DA3205C09}"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B6F15528-21DE-4FAA-801E-634DDDAF4B2B}" type="slidenum">
              <a:rPr lang="es-CL" smtClean="0"/>
              <a:t>‹Nº›</a:t>
            </a:fld>
            <a:endParaRPr lang="es-CL"/>
          </a:p>
        </p:txBody>
      </p:sp>
    </p:spTree>
    <p:extLst>
      <p:ext uri="{BB962C8B-B14F-4D97-AF65-F5344CB8AC3E}">
        <p14:creationId xmlns:p14="http://schemas.microsoft.com/office/powerpoint/2010/main" val="464309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1D8BD707-D9CF-40AE-B4C6-C98DA3205C09}" type="datetimeFigureOut">
              <a:rPr lang="en-US" smtClean="0"/>
              <a:t>11/15/2023</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6F15528-21DE-4FAA-801E-634DDDAF4B2B}" type="slidenum">
              <a:rPr lang="es-CL" smtClean="0"/>
              <a:t>‹Nº›</a:t>
            </a:fld>
            <a:endParaRPr lang="es-CL"/>
          </a:p>
        </p:txBody>
      </p:sp>
    </p:spTree>
    <p:extLst>
      <p:ext uri="{BB962C8B-B14F-4D97-AF65-F5344CB8AC3E}">
        <p14:creationId xmlns:p14="http://schemas.microsoft.com/office/powerpoint/2010/main" val="232071858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bject 4"/>
          <p:cNvSpPr txBox="1"/>
          <p:nvPr/>
        </p:nvSpPr>
        <p:spPr>
          <a:xfrm>
            <a:off x="1333500" y="2400300"/>
            <a:ext cx="15621000" cy="3296415"/>
          </a:xfrm>
          <a:prstGeom prst="rect">
            <a:avLst/>
          </a:prstGeom>
        </p:spPr>
        <p:txBody>
          <a:bodyPr vert="horz" wrap="square" lIns="0" tIns="33655" rIns="0" bIns="0" rtlCol="0">
            <a:spAutoFit/>
          </a:bodyPr>
          <a:lstStyle/>
          <a:p>
            <a:pPr marR="5080"/>
            <a:r>
              <a:rPr lang="es-CL" sz="6600" b="1" dirty="0">
                <a:solidFill>
                  <a:srgbClr val="72CC80"/>
                </a:solidFill>
                <a:latin typeface="+mj-lt"/>
                <a:cs typeface="Microsoft Sans Serif"/>
              </a:rPr>
              <a:t>ESTABILIDAD Y CAMBIO A LO LARGO DE UN PROCESO FORMATIVO</a:t>
            </a:r>
          </a:p>
          <a:p>
            <a:pPr marR="5080"/>
            <a:r>
              <a:rPr lang="es-CL" sz="4000" b="1" dirty="0">
                <a:solidFill>
                  <a:srgbClr val="72CC80"/>
                </a:solidFill>
                <a:latin typeface="+mj-lt"/>
                <a:cs typeface="Microsoft Sans Serif"/>
              </a:rPr>
              <a:t>Luis Felipe de la Vega</a:t>
            </a:r>
          </a:p>
          <a:p>
            <a:pPr marR="5080"/>
            <a:r>
              <a:rPr lang="es-CL" sz="4000" b="1" dirty="0">
                <a:solidFill>
                  <a:srgbClr val="72CC80"/>
                </a:solidFill>
                <a:latin typeface="+mj-lt"/>
                <a:cs typeface="Microsoft Sans Serif"/>
              </a:rPr>
              <a:t>Charles Albornoz</a:t>
            </a:r>
          </a:p>
        </p:txBody>
      </p:sp>
      <p:sp>
        <p:nvSpPr>
          <p:cNvPr id="6" name="object 6"/>
          <p:cNvSpPr txBox="1"/>
          <p:nvPr/>
        </p:nvSpPr>
        <p:spPr>
          <a:xfrm>
            <a:off x="1143000" y="6836501"/>
            <a:ext cx="5410200" cy="505267"/>
          </a:xfrm>
          <a:prstGeom prst="rect">
            <a:avLst/>
          </a:prstGeom>
        </p:spPr>
        <p:txBody>
          <a:bodyPr vert="horz" wrap="square" lIns="0" tIns="12700" rIns="0" bIns="0" rtlCol="0">
            <a:spAutoFit/>
          </a:bodyPr>
          <a:lstStyle/>
          <a:p>
            <a:pPr marL="12700">
              <a:lnSpc>
                <a:spcPct val="100000"/>
              </a:lnSpc>
              <a:spcBef>
                <a:spcPts val="100"/>
              </a:spcBef>
            </a:pPr>
            <a:r>
              <a:rPr lang="es-ES" sz="3200" dirty="0">
                <a:solidFill>
                  <a:schemeClr val="bg1"/>
                </a:solidFill>
                <a:cs typeface="Microsoft Sans Serif"/>
              </a:rPr>
              <a:t>15 de noviembre</a:t>
            </a:r>
            <a:endParaRPr sz="3200" dirty="0">
              <a:solidFill>
                <a:schemeClr val="bg1"/>
              </a:solidFill>
              <a:cs typeface="Microsoft Sans Serif"/>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AD357E-5745-069C-D737-FDD705146C81}"/>
              </a:ext>
            </a:extLst>
          </p:cNvPr>
          <p:cNvSpPr>
            <a:spLocks noGrp="1"/>
          </p:cNvSpPr>
          <p:nvPr>
            <p:ph type="title"/>
          </p:nvPr>
        </p:nvSpPr>
        <p:spPr>
          <a:xfrm>
            <a:off x="1156856" y="3619500"/>
            <a:ext cx="4786744" cy="1988345"/>
          </a:xfrm>
        </p:spPr>
        <p:txBody>
          <a:bodyPr>
            <a:noAutofit/>
          </a:bodyPr>
          <a:lstStyle/>
          <a:p>
            <a:r>
              <a:rPr lang="en-US" sz="4800" b="1" kern="1200" dirty="0">
                <a:solidFill>
                  <a:schemeClr val="tx1"/>
                </a:solidFill>
                <a:latin typeface="+mj-lt"/>
                <a:ea typeface="+mj-ea"/>
                <a:cs typeface="+mj-cs"/>
              </a:rPr>
              <a:t>La </a:t>
            </a:r>
            <a:r>
              <a:rPr lang="en-US" sz="4800" b="1" kern="1200" dirty="0" err="1">
                <a:solidFill>
                  <a:schemeClr val="tx1"/>
                </a:solidFill>
                <a:latin typeface="+mj-lt"/>
                <a:ea typeface="+mj-ea"/>
                <a:cs typeface="+mj-cs"/>
              </a:rPr>
              <a:t>autoevaluación</a:t>
            </a:r>
            <a:r>
              <a:rPr lang="en-US" sz="4800" b="1" kern="1200" dirty="0">
                <a:solidFill>
                  <a:schemeClr val="tx1"/>
                </a:solidFill>
                <a:latin typeface="+mj-lt"/>
                <a:ea typeface="+mj-ea"/>
                <a:cs typeface="+mj-cs"/>
              </a:rPr>
              <a:t> </a:t>
            </a:r>
            <a:r>
              <a:rPr lang="en-US" sz="4800" b="1" kern="1200" dirty="0" err="1">
                <a:solidFill>
                  <a:schemeClr val="tx1"/>
                </a:solidFill>
                <a:latin typeface="+mj-lt"/>
                <a:ea typeface="+mj-ea"/>
                <a:cs typeface="+mj-cs"/>
              </a:rPr>
              <a:t>en</a:t>
            </a:r>
            <a:r>
              <a:rPr lang="en-US" sz="4800" b="1" kern="1200" dirty="0">
                <a:solidFill>
                  <a:schemeClr val="tx1"/>
                </a:solidFill>
                <a:latin typeface="+mj-lt"/>
                <a:ea typeface="+mj-ea"/>
                <a:cs typeface="+mj-cs"/>
              </a:rPr>
              <a:t> </a:t>
            </a:r>
            <a:r>
              <a:rPr lang="en-US" sz="4800" b="1" kern="1200" dirty="0" err="1">
                <a:solidFill>
                  <a:schemeClr val="tx1"/>
                </a:solidFill>
                <a:latin typeface="+mj-lt"/>
                <a:ea typeface="+mj-ea"/>
                <a:cs typeface="+mj-cs"/>
              </a:rPr>
              <a:t>el</a:t>
            </a:r>
            <a:r>
              <a:rPr lang="en-US" sz="4800" b="1" kern="1200" dirty="0">
                <a:solidFill>
                  <a:schemeClr val="tx1"/>
                </a:solidFill>
                <a:latin typeface="+mj-lt"/>
                <a:ea typeface="+mj-ea"/>
                <a:cs typeface="+mj-cs"/>
              </a:rPr>
              <a:t> Plan de </a:t>
            </a:r>
            <a:r>
              <a:rPr lang="en-US" sz="4800" b="1" kern="1200" dirty="0" err="1">
                <a:solidFill>
                  <a:schemeClr val="tx1"/>
                </a:solidFill>
                <a:latin typeface="+mj-lt"/>
                <a:ea typeface="+mj-ea"/>
                <a:cs typeface="+mj-cs"/>
              </a:rPr>
              <a:t>fortalecimiento</a:t>
            </a:r>
            <a:r>
              <a:rPr lang="en-US" sz="4800" b="1" kern="1200" dirty="0">
                <a:solidFill>
                  <a:schemeClr val="tx1"/>
                </a:solidFill>
                <a:latin typeface="+mj-lt"/>
                <a:ea typeface="+mj-ea"/>
                <a:cs typeface="+mj-cs"/>
              </a:rPr>
              <a:t> del </a:t>
            </a:r>
            <a:r>
              <a:rPr lang="en-US" sz="4800" b="1" kern="1200" dirty="0" err="1">
                <a:solidFill>
                  <a:schemeClr val="tx1"/>
                </a:solidFill>
                <a:latin typeface="+mj-lt"/>
                <a:ea typeface="+mj-ea"/>
                <a:cs typeface="+mj-cs"/>
              </a:rPr>
              <a:t>liderazgo</a:t>
            </a:r>
            <a:r>
              <a:rPr lang="en-US" sz="4800" b="1" kern="1200" dirty="0">
                <a:solidFill>
                  <a:schemeClr val="tx1"/>
                </a:solidFill>
                <a:latin typeface="+mj-lt"/>
                <a:ea typeface="+mj-ea"/>
                <a:cs typeface="+mj-cs"/>
              </a:rPr>
              <a:t> y </a:t>
            </a:r>
            <a:r>
              <a:rPr lang="en-US" sz="4800" b="1" kern="1200" dirty="0" err="1">
                <a:solidFill>
                  <a:schemeClr val="tx1"/>
                </a:solidFill>
                <a:latin typeface="+mj-lt"/>
                <a:ea typeface="+mj-ea"/>
                <a:cs typeface="+mj-cs"/>
              </a:rPr>
              <a:t>gestión</a:t>
            </a:r>
            <a:r>
              <a:rPr lang="en-US" sz="4800" b="1" kern="1200" dirty="0">
                <a:solidFill>
                  <a:schemeClr val="tx1"/>
                </a:solidFill>
                <a:latin typeface="+mj-lt"/>
                <a:ea typeface="+mj-ea"/>
                <a:cs typeface="+mj-cs"/>
              </a:rPr>
              <a:t> curricular </a:t>
            </a:r>
            <a:r>
              <a:rPr lang="en-US" sz="4800" b="1" kern="1200" dirty="0" err="1">
                <a:solidFill>
                  <a:schemeClr val="tx1"/>
                </a:solidFill>
                <a:latin typeface="+mj-lt"/>
                <a:ea typeface="+mj-ea"/>
                <a:cs typeface="+mj-cs"/>
              </a:rPr>
              <a:t>en</a:t>
            </a:r>
            <a:r>
              <a:rPr lang="en-US" sz="4800" b="1" kern="1200" dirty="0">
                <a:solidFill>
                  <a:schemeClr val="tx1"/>
                </a:solidFill>
                <a:latin typeface="+mj-lt"/>
                <a:ea typeface="+mj-ea"/>
                <a:cs typeface="+mj-cs"/>
              </a:rPr>
              <a:t> la EMTP</a:t>
            </a:r>
            <a:endParaRPr lang="es-CL" sz="4800" dirty="0"/>
          </a:p>
        </p:txBody>
      </p:sp>
      <p:graphicFrame>
        <p:nvGraphicFramePr>
          <p:cNvPr id="4" name="Content Placeholder 5">
            <a:extLst>
              <a:ext uri="{FF2B5EF4-FFF2-40B4-BE49-F238E27FC236}">
                <a16:creationId xmlns:a16="http://schemas.microsoft.com/office/drawing/2014/main" id="{ABF4FBE0-984E-7EA3-F6F2-19771ADF5CCF}"/>
              </a:ext>
            </a:extLst>
          </p:cNvPr>
          <p:cNvGraphicFramePr>
            <a:graphicFrameLocks/>
          </p:cNvGraphicFramePr>
          <p:nvPr>
            <p:extLst>
              <p:ext uri="{D42A27DB-BD31-4B8C-83A1-F6EECF244321}">
                <p14:modId xmlns:p14="http://schemas.microsoft.com/office/powerpoint/2010/main" val="2947990016"/>
              </p:ext>
            </p:extLst>
          </p:nvPr>
        </p:nvGraphicFramePr>
        <p:xfrm>
          <a:off x="7084949" y="1593742"/>
          <a:ext cx="10066977" cy="8485406"/>
        </p:xfrm>
        <a:graphic>
          <a:graphicData uri="http://schemas.openxmlformats.org/drawingml/2006/table">
            <a:tbl>
              <a:tblPr firstRow="1" bandRow="1">
                <a:tableStyleId>{8799B23B-EC83-4686-B30A-512413B5E67A}</a:tableStyleId>
              </a:tblPr>
              <a:tblGrid>
                <a:gridCol w="5146664">
                  <a:extLst>
                    <a:ext uri="{9D8B030D-6E8A-4147-A177-3AD203B41FA5}">
                      <a16:colId xmlns:a16="http://schemas.microsoft.com/office/drawing/2014/main" val="169238987"/>
                    </a:ext>
                  </a:extLst>
                </a:gridCol>
                <a:gridCol w="4920313">
                  <a:extLst>
                    <a:ext uri="{9D8B030D-6E8A-4147-A177-3AD203B41FA5}">
                      <a16:colId xmlns:a16="http://schemas.microsoft.com/office/drawing/2014/main" val="2900664620"/>
                    </a:ext>
                  </a:extLst>
                </a:gridCol>
              </a:tblGrid>
              <a:tr h="448176">
                <a:tc>
                  <a:txBody>
                    <a:bodyPr/>
                    <a:lstStyle/>
                    <a:p>
                      <a:r>
                        <a:rPr lang="es-CL" sz="3000"/>
                        <a:t>Paso </a:t>
                      </a:r>
                      <a:endParaRPr lang="en-US" sz="3000"/>
                    </a:p>
                  </a:txBody>
                  <a:tcPr marL="101858" marR="101858" marT="50929" marB="50929"/>
                </a:tc>
                <a:tc>
                  <a:txBody>
                    <a:bodyPr/>
                    <a:lstStyle/>
                    <a:p>
                      <a:r>
                        <a:rPr lang="es-CL" sz="3000"/>
                        <a:t>Acciones</a:t>
                      </a:r>
                      <a:endParaRPr lang="en-US" sz="3000"/>
                    </a:p>
                  </a:txBody>
                  <a:tcPr marL="101858" marR="101858" marT="50929" marB="50929"/>
                </a:tc>
                <a:extLst>
                  <a:ext uri="{0D108BD9-81ED-4DB2-BD59-A6C34878D82A}">
                    <a16:rowId xmlns:a16="http://schemas.microsoft.com/office/drawing/2014/main" val="3330294589"/>
                  </a:ext>
                </a:extLst>
              </a:tr>
              <a:tr h="1059325">
                <a:tc>
                  <a:txBody>
                    <a:bodyPr/>
                    <a:lstStyle/>
                    <a:p>
                      <a:pPr lvl="0"/>
                      <a:r>
                        <a:rPr lang="en-US" sz="3000" dirty="0" err="1"/>
                        <a:t>Desarrollar</a:t>
                      </a:r>
                      <a:r>
                        <a:rPr lang="en-US" sz="3000" dirty="0"/>
                        <a:t> un </a:t>
                      </a:r>
                      <a:r>
                        <a:rPr lang="en-US" sz="3000" dirty="0" err="1"/>
                        <a:t>marco</a:t>
                      </a:r>
                      <a:r>
                        <a:rPr lang="en-US" sz="3000" dirty="0"/>
                        <a:t> para la </a:t>
                      </a:r>
                      <a:r>
                        <a:rPr lang="en-US" sz="3000" dirty="0" err="1"/>
                        <a:t>autoevaluación</a:t>
                      </a:r>
                      <a:endParaRPr lang="en-US" sz="3000" dirty="0"/>
                    </a:p>
                    <a:p>
                      <a:endParaRPr lang="en-US" sz="3000" dirty="0"/>
                    </a:p>
                  </a:txBody>
                  <a:tcPr marL="101858" marR="101858" marT="50929" marB="50929"/>
                </a:tc>
                <a:tc>
                  <a:txBody>
                    <a:bodyPr/>
                    <a:lstStyle/>
                    <a:p>
                      <a:r>
                        <a:rPr lang="es-CL" sz="3000"/>
                        <a:t>“Mini” marcos conceptuales para el proceso de autoevaluación</a:t>
                      </a:r>
                      <a:endParaRPr lang="en-US" sz="3000"/>
                    </a:p>
                  </a:txBody>
                  <a:tcPr marL="101858" marR="101858" marT="50929" marB="50929"/>
                </a:tc>
                <a:extLst>
                  <a:ext uri="{0D108BD9-81ED-4DB2-BD59-A6C34878D82A}">
                    <a16:rowId xmlns:a16="http://schemas.microsoft.com/office/drawing/2014/main" val="3601406469"/>
                  </a:ext>
                </a:extLst>
              </a:tr>
              <a:tr h="1059325">
                <a:tc>
                  <a:txBody>
                    <a:bodyPr/>
                    <a:lstStyle/>
                    <a:p>
                      <a:pPr lvl="0"/>
                      <a:r>
                        <a:rPr lang="en-US" sz="3000"/>
                        <a:t>Desarrollar una estructura para la autoevaluación</a:t>
                      </a:r>
                    </a:p>
                    <a:p>
                      <a:endParaRPr lang="en-US" sz="3000"/>
                    </a:p>
                  </a:txBody>
                  <a:tcPr marL="101858" marR="101858" marT="50929" marB="50929"/>
                </a:tc>
                <a:tc>
                  <a:txBody>
                    <a:bodyPr/>
                    <a:lstStyle/>
                    <a:p>
                      <a:r>
                        <a:rPr lang="es-CL" sz="3000"/>
                        <a:t>Desarrollo de instrumentos y rúbricas de autoevaluación</a:t>
                      </a:r>
                      <a:endParaRPr lang="en-US" sz="3000"/>
                    </a:p>
                  </a:txBody>
                  <a:tcPr marL="101858" marR="101858" marT="50929" marB="50929"/>
                </a:tc>
                <a:extLst>
                  <a:ext uri="{0D108BD9-81ED-4DB2-BD59-A6C34878D82A}">
                    <a16:rowId xmlns:a16="http://schemas.microsoft.com/office/drawing/2014/main" val="2682523842"/>
                  </a:ext>
                </a:extLst>
              </a:tr>
              <a:tr h="448176">
                <a:tc>
                  <a:txBody>
                    <a:bodyPr/>
                    <a:lstStyle/>
                    <a:p>
                      <a:pPr lvl="0"/>
                      <a:r>
                        <a:rPr lang="en-US" sz="3000"/>
                        <a:t>Participantes en la autoevaluación</a:t>
                      </a:r>
                    </a:p>
                  </a:txBody>
                  <a:tcPr marL="101858" marR="101858" marT="50929" marB="50929"/>
                </a:tc>
                <a:tc>
                  <a:txBody>
                    <a:bodyPr/>
                    <a:lstStyle/>
                    <a:p>
                      <a:r>
                        <a:rPr lang="es-CL" sz="3000"/>
                        <a:t>Realización de la autoevaluación</a:t>
                      </a:r>
                      <a:endParaRPr lang="en-US" sz="3000"/>
                    </a:p>
                  </a:txBody>
                  <a:tcPr marL="101858" marR="101858" marT="50929" marB="50929"/>
                </a:tc>
                <a:extLst>
                  <a:ext uri="{0D108BD9-81ED-4DB2-BD59-A6C34878D82A}">
                    <a16:rowId xmlns:a16="http://schemas.microsoft.com/office/drawing/2014/main" val="899229818"/>
                  </a:ext>
                </a:extLst>
              </a:tr>
              <a:tr h="753750">
                <a:tc>
                  <a:txBody>
                    <a:bodyPr/>
                    <a:lstStyle/>
                    <a:p>
                      <a:pPr lvl="0"/>
                      <a:r>
                        <a:rPr lang="en-US" sz="3000"/>
                        <a:t>Usar datos para la autoevaluación</a:t>
                      </a:r>
                    </a:p>
                    <a:p>
                      <a:endParaRPr lang="en-US" sz="3000"/>
                    </a:p>
                  </a:txBody>
                  <a:tcPr marL="101858" marR="101858" marT="50929" marB="50929"/>
                </a:tc>
                <a:tc>
                  <a:txBody>
                    <a:bodyPr/>
                    <a:lstStyle/>
                    <a:p>
                      <a:r>
                        <a:rPr lang="es-CL" sz="3000"/>
                        <a:t>Reflexión en base a resultados</a:t>
                      </a:r>
                      <a:endParaRPr lang="en-US" sz="3000"/>
                    </a:p>
                  </a:txBody>
                  <a:tcPr marL="101858" marR="101858" marT="50929" marB="50929"/>
                </a:tc>
                <a:extLst>
                  <a:ext uri="{0D108BD9-81ED-4DB2-BD59-A6C34878D82A}">
                    <a16:rowId xmlns:a16="http://schemas.microsoft.com/office/drawing/2014/main" val="4234781860"/>
                  </a:ext>
                </a:extLst>
              </a:tr>
              <a:tr h="753750">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3000"/>
                        <a:t>Dar sentido a visiones externas en la autoevaluación</a:t>
                      </a:r>
                    </a:p>
                  </a:txBody>
                  <a:tcPr marL="101858" marR="101858" marT="50929" marB="50929"/>
                </a:tc>
                <a:tc>
                  <a:txBody>
                    <a:bodyPr/>
                    <a:lstStyle/>
                    <a:p>
                      <a:r>
                        <a:rPr lang="es-CL" sz="3000"/>
                        <a:t>Devolución de resultados</a:t>
                      </a:r>
                      <a:endParaRPr lang="en-US" sz="3000"/>
                    </a:p>
                  </a:txBody>
                  <a:tcPr marL="101858" marR="101858" marT="50929" marB="50929"/>
                </a:tc>
                <a:extLst>
                  <a:ext uri="{0D108BD9-81ED-4DB2-BD59-A6C34878D82A}">
                    <a16:rowId xmlns:a16="http://schemas.microsoft.com/office/drawing/2014/main" val="4128462470"/>
                  </a:ext>
                </a:extLst>
              </a:tr>
              <a:tr h="448176">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s-CL" sz="3000" b="1"/>
                        <a:t>Retroalimentación al proceso formativo</a:t>
                      </a:r>
                      <a:endParaRPr lang="en-US" sz="3000" b="1"/>
                    </a:p>
                  </a:txBody>
                  <a:tcPr marL="101858" marR="101858" marT="50929" marB="50929"/>
                </a:tc>
                <a:tc>
                  <a:txBody>
                    <a:bodyPr/>
                    <a:lstStyle/>
                    <a:p>
                      <a:r>
                        <a:rPr lang="es-CL" sz="3000" b="1" dirty="0"/>
                        <a:t>Ajustes al programa de acompañamiento y Diseño formativo del año siguiente </a:t>
                      </a:r>
                      <a:endParaRPr lang="en-US" sz="3000" b="1" dirty="0"/>
                    </a:p>
                  </a:txBody>
                  <a:tcPr marL="101858" marR="101858" marT="50929" marB="50929"/>
                </a:tc>
                <a:extLst>
                  <a:ext uri="{0D108BD9-81ED-4DB2-BD59-A6C34878D82A}">
                    <a16:rowId xmlns:a16="http://schemas.microsoft.com/office/drawing/2014/main" val="1785717934"/>
                  </a:ext>
                </a:extLst>
              </a:tr>
            </a:tbl>
          </a:graphicData>
        </a:graphic>
      </p:graphicFrame>
    </p:spTree>
    <p:extLst>
      <p:ext uri="{BB962C8B-B14F-4D97-AF65-F5344CB8AC3E}">
        <p14:creationId xmlns:p14="http://schemas.microsoft.com/office/powerpoint/2010/main" val="2288561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E9D54-0F94-C0BF-811F-55CAE1689D0C}"/>
              </a:ext>
            </a:extLst>
          </p:cNvPr>
          <p:cNvSpPr>
            <a:spLocks noGrp="1"/>
          </p:cNvSpPr>
          <p:nvPr>
            <p:ph type="title"/>
          </p:nvPr>
        </p:nvSpPr>
        <p:spPr>
          <a:xfrm>
            <a:off x="1676400" y="3155155"/>
            <a:ext cx="15773400" cy="1988345"/>
          </a:xfrm>
        </p:spPr>
        <p:txBody>
          <a:bodyPr>
            <a:normAutofit/>
          </a:bodyPr>
          <a:lstStyle/>
          <a:p>
            <a:r>
              <a:rPr lang="es-CL" sz="4600" b="1" dirty="0"/>
              <a:t>La autoevaluación en el Plan de fortalecimiento del liderazgo y gestión curricular en la EMTP: diversidad de aproximaciones, en función de la práctica a desarrollar. Ejemplos</a:t>
            </a:r>
            <a:endParaRPr lang="en-US" sz="4600" b="1" dirty="0"/>
          </a:p>
        </p:txBody>
      </p:sp>
    </p:spTree>
    <p:extLst>
      <p:ext uri="{BB962C8B-B14F-4D97-AF65-F5344CB8AC3E}">
        <p14:creationId xmlns:p14="http://schemas.microsoft.com/office/powerpoint/2010/main" val="719667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E9D54-0F94-C0BF-811F-55CAE1689D0C}"/>
              </a:ext>
            </a:extLst>
          </p:cNvPr>
          <p:cNvSpPr>
            <a:spLocks noGrp="1"/>
          </p:cNvSpPr>
          <p:nvPr>
            <p:ph type="title"/>
          </p:nvPr>
        </p:nvSpPr>
        <p:spPr>
          <a:xfrm>
            <a:off x="457200" y="419100"/>
            <a:ext cx="13182600" cy="1988345"/>
          </a:xfrm>
        </p:spPr>
        <p:txBody>
          <a:bodyPr>
            <a:normAutofit fontScale="90000"/>
          </a:bodyPr>
          <a:lstStyle/>
          <a:p>
            <a:pPr algn="just"/>
            <a:r>
              <a:rPr lang="es-ES" sz="4600" b="1" dirty="0"/>
              <a:t>Práctica “El director y el equipo técnico-pedagógico coordinan la implementación efectiva general de las Bases Curriculares y de los programas de estudio”. Instrumento: cuestionario autoadministrado </a:t>
            </a:r>
            <a:endParaRPr lang="en-US" sz="4600" b="1" dirty="0"/>
          </a:p>
        </p:txBody>
      </p:sp>
      <p:graphicFrame>
        <p:nvGraphicFramePr>
          <p:cNvPr id="5" name="Content Placeholder 4">
            <a:extLst>
              <a:ext uri="{FF2B5EF4-FFF2-40B4-BE49-F238E27FC236}">
                <a16:creationId xmlns:a16="http://schemas.microsoft.com/office/drawing/2014/main" id="{63F55A25-5B8D-B190-B8E8-1A442A19E75B}"/>
              </a:ext>
            </a:extLst>
          </p:cNvPr>
          <p:cNvGraphicFramePr>
            <a:graphicFrameLocks noGrp="1"/>
          </p:cNvGraphicFramePr>
          <p:nvPr>
            <p:ph idx="1"/>
            <p:extLst>
              <p:ext uri="{D42A27DB-BD31-4B8C-83A1-F6EECF244321}">
                <p14:modId xmlns:p14="http://schemas.microsoft.com/office/powerpoint/2010/main" val="3283346846"/>
              </p:ext>
            </p:extLst>
          </p:nvPr>
        </p:nvGraphicFramePr>
        <p:xfrm>
          <a:off x="1257300" y="2857500"/>
          <a:ext cx="15773400" cy="64087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3813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E9D54-0F94-C0BF-811F-55CAE1689D0C}"/>
              </a:ext>
            </a:extLst>
          </p:cNvPr>
          <p:cNvSpPr>
            <a:spLocks noGrp="1"/>
          </p:cNvSpPr>
          <p:nvPr>
            <p:ph type="title"/>
          </p:nvPr>
        </p:nvSpPr>
        <p:spPr>
          <a:xfrm>
            <a:off x="609600" y="495300"/>
            <a:ext cx="13258800" cy="1988345"/>
          </a:xfrm>
        </p:spPr>
        <p:txBody>
          <a:bodyPr>
            <a:normAutofit fontScale="90000"/>
          </a:bodyPr>
          <a:lstStyle/>
          <a:p>
            <a:r>
              <a:rPr lang="es-ES" sz="4600" b="1" dirty="0"/>
              <a:t>Práctica “El establecimiento gestiona el desarrollo profesional y técnico del personal según las necesidades pedagógicas y administrativas. ”. Instrumento: Revisión conjunta del PDPD </a:t>
            </a:r>
            <a:endParaRPr lang="en-US" sz="4600" b="1" dirty="0"/>
          </a:p>
        </p:txBody>
      </p:sp>
      <p:graphicFrame>
        <p:nvGraphicFramePr>
          <p:cNvPr id="6" name="Content Placeholder 5">
            <a:extLst>
              <a:ext uri="{FF2B5EF4-FFF2-40B4-BE49-F238E27FC236}">
                <a16:creationId xmlns:a16="http://schemas.microsoft.com/office/drawing/2014/main" id="{85BC6CEB-79D8-C38A-CBF5-8610EAD398BF}"/>
              </a:ext>
            </a:extLst>
          </p:cNvPr>
          <p:cNvGraphicFramePr>
            <a:graphicFrameLocks noGrp="1"/>
          </p:cNvGraphicFramePr>
          <p:nvPr>
            <p:ph idx="1"/>
            <p:extLst>
              <p:ext uri="{D42A27DB-BD31-4B8C-83A1-F6EECF244321}">
                <p14:modId xmlns:p14="http://schemas.microsoft.com/office/powerpoint/2010/main" val="3348753863"/>
              </p:ext>
            </p:extLst>
          </p:nvPr>
        </p:nvGraphicFramePr>
        <p:xfrm>
          <a:off x="1219200" y="2857500"/>
          <a:ext cx="15773400" cy="7137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1370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E9D54-0F94-C0BF-811F-55CAE1689D0C}"/>
              </a:ext>
            </a:extLst>
          </p:cNvPr>
          <p:cNvSpPr>
            <a:spLocks noGrp="1"/>
          </p:cNvSpPr>
          <p:nvPr>
            <p:ph type="title"/>
          </p:nvPr>
        </p:nvSpPr>
        <p:spPr>
          <a:xfrm>
            <a:off x="838200" y="1104900"/>
            <a:ext cx="12573000" cy="1378745"/>
          </a:xfrm>
        </p:spPr>
        <p:txBody>
          <a:bodyPr>
            <a:normAutofit fontScale="90000"/>
          </a:bodyPr>
          <a:lstStyle/>
          <a:p>
            <a:pPr algn="just"/>
            <a:r>
              <a:rPr lang="es-ES" sz="4600" b="1" dirty="0"/>
              <a:t>Práctica “El director y el equipo técnico pedagógico coordinan un proceso efectivo de evaluación y monitoreo de los aprendizajes para la toma de decisiones pedagógicas”. Instrumento: Autoevaluación en base a rúbrica</a:t>
            </a:r>
            <a:endParaRPr lang="en-US" sz="4600" b="1" dirty="0"/>
          </a:p>
        </p:txBody>
      </p:sp>
      <p:graphicFrame>
        <p:nvGraphicFramePr>
          <p:cNvPr id="7" name="Gráfico 1">
            <a:extLst>
              <a:ext uri="{FF2B5EF4-FFF2-40B4-BE49-F238E27FC236}">
                <a16:creationId xmlns:a16="http://schemas.microsoft.com/office/drawing/2014/main" id="{767AE1B7-7CDE-0006-435B-786ECF0424BB}"/>
              </a:ext>
            </a:extLst>
          </p:cNvPr>
          <p:cNvGraphicFramePr>
            <a:graphicFrameLocks noGrp="1"/>
          </p:cNvGraphicFramePr>
          <p:nvPr>
            <p:ph idx="1"/>
            <p:extLst>
              <p:ext uri="{D42A27DB-BD31-4B8C-83A1-F6EECF244321}">
                <p14:modId xmlns:p14="http://schemas.microsoft.com/office/powerpoint/2010/main" val="1369448395"/>
              </p:ext>
            </p:extLst>
          </p:nvPr>
        </p:nvGraphicFramePr>
        <p:xfrm>
          <a:off x="1257300" y="3416300"/>
          <a:ext cx="15773400" cy="6527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5471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E9D54-0F94-C0BF-811F-55CAE1689D0C}"/>
              </a:ext>
            </a:extLst>
          </p:cNvPr>
          <p:cNvSpPr>
            <a:spLocks noGrp="1"/>
          </p:cNvSpPr>
          <p:nvPr>
            <p:ph type="title"/>
          </p:nvPr>
        </p:nvSpPr>
        <p:spPr>
          <a:xfrm>
            <a:off x="1295400" y="1478755"/>
            <a:ext cx="15773400" cy="1378745"/>
          </a:xfrm>
        </p:spPr>
        <p:txBody>
          <a:bodyPr>
            <a:normAutofit/>
          </a:bodyPr>
          <a:lstStyle/>
          <a:p>
            <a:r>
              <a:rPr lang="es-ES" sz="4600" b="1" dirty="0"/>
              <a:t>1. Efectos de la autoevaluación en el mejoramiento de las prácticas. (ejemplos)</a:t>
            </a:r>
            <a:endParaRPr lang="en-US" sz="4600" b="1" dirty="0"/>
          </a:p>
        </p:txBody>
      </p:sp>
      <p:sp>
        <p:nvSpPr>
          <p:cNvPr id="4" name="Content Placeholder 3">
            <a:extLst>
              <a:ext uri="{FF2B5EF4-FFF2-40B4-BE49-F238E27FC236}">
                <a16:creationId xmlns:a16="http://schemas.microsoft.com/office/drawing/2014/main" id="{48951FA5-524D-CE24-CA20-7882F82B9C38}"/>
              </a:ext>
            </a:extLst>
          </p:cNvPr>
          <p:cNvSpPr>
            <a:spLocks noGrp="1"/>
          </p:cNvSpPr>
          <p:nvPr>
            <p:ph idx="1"/>
          </p:nvPr>
        </p:nvSpPr>
        <p:spPr>
          <a:xfrm>
            <a:off x="1257300" y="2738438"/>
            <a:ext cx="16116300" cy="6527007"/>
          </a:xfrm>
        </p:spPr>
        <p:txBody>
          <a:bodyPr/>
          <a:lstStyle/>
          <a:p>
            <a:pPr algn="just">
              <a:lnSpc>
                <a:spcPct val="107000"/>
              </a:lnSpc>
              <a:spcAft>
                <a:spcPts val="800"/>
              </a:spcAft>
            </a:pPr>
            <a:endParaRPr lang="es-CL" sz="3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CL"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3200" kern="100" dirty="0">
                <a:effectLst/>
                <a:latin typeface="Calibri" panose="020F0502020204030204" pitchFamily="34" charset="0"/>
                <a:ea typeface="Calibri" panose="020F0502020204030204" pitchFamily="34" charset="0"/>
                <a:cs typeface="Times New Roman" panose="02020603050405020304" pitchFamily="18" charset="0"/>
              </a:rPr>
              <a:t>La autoevaluación de prácticas de liderazgo y gestión curricular ha proporcionado una visión detallada y contextualizada de diversos aspectos esenciales. A través de ejemplos concretos , como la identificación temprana de estudiantes con vacíos de aprendizaje y necesidades educativas especiales, se ha evidenciado la importancia de la autoevaluación en el fortalecimiento de prácticas. Este proceso ha permitido a los equipos de gestión y docentes reflexionar sobre su desempeño y tomar decisiones informadas para mejorar.</a:t>
            </a:r>
          </a:p>
          <a:p>
            <a:pPr algn="just">
              <a:lnSpc>
                <a:spcPct val="107000"/>
              </a:lnSpc>
              <a:spcAft>
                <a:spcPts val="800"/>
              </a:spcAft>
            </a:pPr>
            <a:endParaRPr lang="es-CL" sz="3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71283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D638CC9-C5B4-1509-1C75-AE4615DC953B}"/>
              </a:ext>
            </a:extLst>
          </p:cNvPr>
          <p:cNvSpPr>
            <a:spLocks noGrp="1"/>
          </p:cNvSpPr>
          <p:nvPr>
            <p:ph idx="1"/>
          </p:nvPr>
        </p:nvSpPr>
        <p:spPr/>
        <p:txBody>
          <a:bodyPr>
            <a:normAutofit/>
          </a:bodyPr>
          <a:lstStyle/>
          <a:p>
            <a:pPr algn="just"/>
            <a:r>
              <a:rPr lang="es-CL" sz="3600" kern="100" dirty="0">
                <a:effectLst/>
                <a:latin typeface="Calibri" panose="020F0502020204030204" pitchFamily="34" charset="0"/>
                <a:ea typeface="Calibri" panose="020F0502020204030204" pitchFamily="34" charset="0"/>
                <a:cs typeface="Times New Roman" panose="02020603050405020304" pitchFamily="18" charset="0"/>
              </a:rPr>
              <a:t>La práctica 1, centrada en la detección temprana de NEE, ilustra cómo la autoevaluación guiada por indicadores específicos del Programa de Integración Escolar ha llevado a una mayor conciencia sobre las prioridades. El análisis de datos proporciona información valiosa sobre la efectividad de las estrategias implementadas., destacando áreas de éxito y aquellas que requieren mayor atención</a:t>
            </a:r>
          </a:p>
          <a:p>
            <a:pPr marL="0" indent="0" algn="just">
              <a:buNone/>
            </a:pPr>
            <a:endParaRPr lang="es-MX" sz="3600" b="0" i="0" dirty="0">
              <a:effectLst/>
            </a:endParaRPr>
          </a:p>
          <a:p>
            <a:pPr algn="just"/>
            <a:r>
              <a:rPr lang="es-MX" sz="3600" b="0" i="0" dirty="0">
                <a:effectLst/>
              </a:rPr>
              <a:t>En la Práctica 2, la coordinación efectiva de evaluación y monitoreo de aprendizajes, la autoevaluación se vincula con estándares y la frecuencia y calidad de los procesos asociados. Este enfoque permite una comprensión más profunda de las fortalezas y áreas de mejora en la toma de decisiones pedagógicas.</a:t>
            </a:r>
            <a:endParaRPr lang="es-CL" sz="3600" dirty="0"/>
          </a:p>
        </p:txBody>
      </p:sp>
    </p:spTree>
    <p:extLst>
      <p:ext uri="{BB962C8B-B14F-4D97-AF65-F5344CB8AC3E}">
        <p14:creationId xmlns:p14="http://schemas.microsoft.com/office/powerpoint/2010/main" val="59817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88E4BB-516C-5FE7-3886-CCAC73E3B60D}"/>
              </a:ext>
            </a:extLst>
          </p:cNvPr>
          <p:cNvSpPr>
            <a:spLocks noGrp="1"/>
          </p:cNvSpPr>
          <p:nvPr>
            <p:ph type="title"/>
          </p:nvPr>
        </p:nvSpPr>
        <p:spPr>
          <a:xfrm>
            <a:off x="1257300" y="1021555"/>
            <a:ext cx="15773400" cy="1988345"/>
          </a:xfrm>
        </p:spPr>
        <p:txBody>
          <a:bodyPr>
            <a:normAutofit/>
          </a:bodyPr>
          <a:lstStyle/>
          <a:p>
            <a:r>
              <a:rPr lang="es-ES" sz="4400" b="1" dirty="0"/>
              <a:t>2. Efectos de la autoevaluación en el diseño del proceso formativo</a:t>
            </a:r>
            <a:endParaRPr lang="es-CL" sz="4400" dirty="0"/>
          </a:p>
        </p:txBody>
      </p:sp>
      <p:sp>
        <p:nvSpPr>
          <p:cNvPr id="3" name="Marcador de contenido 2">
            <a:extLst>
              <a:ext uri="{FF2B5EF4-FFF2-40B4-BE49-F238E27FC236}">
                <a16:creationId xmlns:a16="http://schemas.microsoft.com/office/drawing/2014/main" id="{79FCA72D-C408-5AE9-0FB7-AA1EFD052922}"/>
              </a:ext>
            </a:extLst>
          </p:cNvPr>
          <p:cNvSpPr>
            <a:spLocks noGrp="1"/>
          </p:cNvSpPr>
          <p:nvPr>
            <p:ph idx="1"/>
          </p:nvPr>
        </p:nvSpPr>
        <p:spPr/>
        <p:txBody>
          <a:bodyPr/>
          <a:lstStyle/>
          <a:p>
            <a:pPr algn="just"/>
            <a:r>
              <a:rPr lang="es-MX" b="0" i="0" dirty="0">
                <a:effectLst/>
                <a:latin typeface="Söhne"/>
              </a:rPr>
              <a:t>Esta profunda autoevaluación proporciona una base sólida para la planificación y ajuste continuo del programa, asegurando que las prácticas educativas evolucionen de manera coherente con las necesidades y realidades de los establecimientos participantes.</a:t>
            </a:r>
            <a:endParaRPr lang="es-CL" dirty="0"/>
          </a:p>
        </p:txBody>
      </p:sp>
    </p:spTree>
    <p:extLst>
      <p:ext uri="{BB962C8B-B14F-4D97-AF65-F5344CB8AC3E}">
        <p14:creationId xmlns:p14="http://schemas.microsoft.com/office/powerpoint/2010/main" val="2534467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Structure molecule and communication in 2020 | Molecule art, Biology art,  Background design">
            <a:extLst>
              <a:ext uri="{FF2B5EF4-FFF2-40B4-BE49-F238E27FC236}">
                <a16:creationId xmlns:a16="http://schemas.microsoft.com/office/drawing/2014/main" id="{9046609F-98E4-4D2F-AF10-1B94BF5BD6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896" b="33344"/>
          <a:stretch/>
        </p:blipFill>
        <p:spPr bwMode="auto">
          <a:xfrm>
            <a:off x="-3" y="5718963"/>
            <a:ext cx="18288002" cy="442266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FF03F4C5-4EAD-4291-9DED-59E709A83015}"/>
              </a:ext>
            </a:extLst>
          </p:cNvPr>
          <p:cNvSpPr/>
          <p:nvPr/>
        </p:nvSpPr>
        <p:spPr>
          <a:xfrm>
            <a:off x="1576370" y="3659564"/>
            <a:ext cx="15135260" cy="47475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700" b="1" dirty="0">
                <a:solidFill>
                  <a:schemeClr val="accent5">
                    <a:lumMod val="75000"/>
                  </a:schemeClr>
                </a:solidFill>
                <a:latin typeface="PT Sans Narrow" panose="020B0604020202020204" charset="0"/>
                <a:ea typeface="Calibri" panose="020F0502020204030204" pitchFamily="34" charset="0"/>
              </a:rPr>
              <a:t>OBJETIVO GENERAL</a:t>
            </a:r>
            <a:endParaRPr lang="es-ES" sz="2700" dirty="0">
              <a:solidFill>
                <a:schemeClr val="accent5">
                  <a:lumMod val="75000"/>
                </a:schemeClr>
              </a:solidFill>
              <a:latin typeface="PT Sans Narrow" panose="020B0604020202020204" charset="0"/>
              <a:ea typeface="Calibri" panose="020F0502020204030204" pitchFamily="34" charset="0"/>
            </a:endParaRPr>
          </a:p>
          <a:p>
            <a:pPr algn="ctr">
              <a:lnSpc>
                <a:spcPct val="150000"/>
              </a:lnSpc>
            </a:pPr>
            <a:endParaRPr lang="es-ES" sz="2700" dirty="0">
              <a:solidFill>
                <a:schemeClr val="accent5">
                  <a:lumMod val="75000"/>
                </a:schemeClr>
              </a:solidFill>
              <a:latin typeface="PT Sans Narrow" panose="020B0604020202020204" charset="0"/>
              <a:ea typeface="Calibri" panose="020F0502020204030204" pitchFamily="34" charset="0"/>
            </a:endParaRPr>
          </a:p>
          <a:p>
            <a:pPr algn="ctr">
              <a:lnSpc>
                <a:spcPct val="150000"/>
              </a:lnSpc>
            </a:pPr>
            <a:r>
              <a:rPr lang="es-ES" sz="2700" dirty="0">
                <a:solidFill>
                  <a:schemeClr val="accent5">
                    <a:lumMod val="75000"/>
                  </a:schemeClr>
                </a:solidFill>
                <a:latin typeface="PT Sans Narrow" panose="020B0604020202020204" charset="0"/>
                <a:ea typeface="Calibri" panose="020F0502020204030204" pitchFamily="34" charset="0"/>
              </a:rPr>
              <a:t>Fortalecer las </a:t>
            </a:r>
            <a:r>
              <a:rPr lang="es-ES" sz="2700" b="1" dirty="0">
                <a:solidFill>
                  <a:schemeClr val="accent5">
                    <a:lumMod val="75000"/>
                  </a:schemeClr>
                </a:solidFill>
                <a:latin typeface="PT Sans Narrow" panose="020B0604020202020204" charset="0"/>
                <a:ea typeface="Calibri" panose="020F0502020204030204" pitchFamily="34" charset="0"/>
              </a:rPr>
              <a:t>capacidades de liderazgo y gestión curricular </a:t>
            </a:r>
            <a:r>
              <a:rPr lang="es-ES" sz="2700" dirty="0">
                <a:solidFill>
                  <a:schemeClr val="accent5">
                    <a:lumMod val="75000"/>
                  </a:schemeClr>
                </a:solidFill>
                <a:latin typeface="PT Sans Narrow" panose="020B0604020202020204" charset="0"/>
                <a:ea typeface="Calibri" panose="020F0502020204030204" pitchFamily="34" charset="0"/>
              </a:rPr>
              <a:t>de los equipos de gestión participantes,  a través de un ciclo de  acompañamiento que promueve</a:t>
            </a:r>
            <a:r>
              <a:rPr lang="es-ES" sz="2700" b="1" dirty="0">
                <a:solidFill>
                  <a:schemeClr val="accent5">
                    <a:lumMod val="75000"/>
                  </a:schemeClr>
                </a:solidFill>
                <a:latin typeface="PT Sans Narrow" panose="020B0604020202020204" charset="0"/>
                <a:ea typeface="Calibri" panose="020F0502020204030204" pitchFamily="34" charset="0"/>
              </a:rPr>
              <a:t> la indagación profesional en contexto, en establecimientos de especialidades afines,</a:t>
            </a:r>
            <a:r>
              <a:rPr lang="es-ES" sz="2700" dirty="0">
                <a:solidFill>
                  <a:schemeClr val="accent5">
                    <a:lumMod val="75000"/>
                  </a:schemeClr>
                </a:solidFill>
                <a:latin typeface="PT Sans Narrow" panose="020B0604020202020204" charset="0"/>
                <a:ea typeface="Calibri" panose="020F0502020204030204" pitchFamily="34" charset="0"/>
              </a:rPr>
              <a:t> para generar nuevas oportunidades de aprendizaje en la EMTP.</a:t>
            </a:r>
            <a:endParaRPr lang="es-CL" sz="2700" dirty="0">
              <a:solidFill>
                <a:schemeClr val="accent5">
                  <a:lumMod val="75000"/>
                </a:schemeClr>
              </a:solidFill>
              <a:latin typeface="PT Sans Narrow" panose="020B0604020202020204" charset="0"/>
            </a:endParaRPr>
          </a:p>
        </p:txBody>
      </p:sp>
      <p:sp>
        <p:nvSpPr>
          <p:cNvPr id="28" name="CuadroTexto 27">
            <a:extLst>
              <a:ext uri="{FF2B5EF4-FFF2-40B4-BE49-F238E27FC236}">
                <a16:creationId xmlns:a16="http://schemas.microsoft.com/office/drawing/2014/main" id="{578F41CC-AB73-42B4-83CC-5520B0B46D44}"/>
              </a:ext>
            </a:extLst>
          </p:cNvPr>
          <p:cNvSpPr txBox="1"/>
          <p:nvPr/>
        </p:nvSpPr>
        <p:spPr>
          <a:xfrm>
            <a:off x="1075466" y="522935"/>
            <a:ext cx="7071360" cy="553998"/>
          </a:xfrm>
          <a:prstGeom prst="rect">
            <a:avLst/>
          </a:prstGeom>
          <a:noFill/>
        </p:spPr>
        <p:txBody>
          <a:bodyPr wrap="square" rtlCol="0">
            <a:spAutoFit/>
          </a:bodyPr>
          <a:lstStyle/>
          <a:p>
            <a:r>
              <a:rPr lang="es-MX" sz="3000" b="1" dirty="0">
                <a:solidFill>
                  <a:schemeClr val="bg1"/>
                </a:solidFill>
                <a:latin typeface="Arial Narrow" panose="020B0606020202030204" pitchFamily="34" charset="0"/>
              </a:rPr>
              <a:t>LÍNEA 4</a:t>
            </a:r>
            <a:endParaRPr lang="es-CL" sz="3000" b="1" dirty="0">
              <a:solidFill>
                <a:schemeClr val="bg1"/>
              </a:solidFill>
              <a:latin typeface="Arial Narrow" panose="020B0606020202030204" pitchFamily="34" charset="0"/>
            </a:endParaRPr>
          </a:p>
        </p:txBody>
      </p:sp>
      <p:pic>
        <p:nvPicPr>
          <p:cNvPr id="29" name="Imagen 28" descr="Imagen que contiene dibujo, rueda&#10;&#10;Descripción generada automáticamente">
            <a:extLst>
              <a:ext uri="{FF2B5EF4-FFF2-40B4-BE49-F238E27FC236}">
                <a16:creationId xmlns:a16="http://schemas.microsoft.com/office/drawing/2014/main" id="{45E3F84D-22EC-439D-9F0D-5B036B5F483F}"/>
              </a:ext>
            </a:extLst>
          </p:cNvPr>
          <p:cNvPicPr>
            <a:picLocks noChangeAspect="1"/>
          </p:cNvPicPr>
          <p:nvPr/>
        </p:nvPicPr>
        <p:blipFill>
          <a:blip r:embed="rId4"/>
          <a:stretch>
            <a:fillRect/>
          </a:stretch>
        </p:blipFill>
        <p:spPr>
          <a:xfrm>
            <a:off x="185308" y="503099"/>
            <a:ext cx="551405" cy="639837"/>
          </a:xfrm>
          <a:prstGeom prst="rect">
            <a:avLst/>
          </a:prstGeom>
        </p:spPr>
      </p:pic>
      <p:sp>
        <p:nvSpPr>
          <p:cNvPr id="30" name="Rectángulo 29">
            <a:extLst>
              <a:ext uri="{FF2B5EF4-FFF2-40B4-BE49-F238E27FC236}">
                <a16:creationId xmlns:a16="http://schemas.microsoft.com/office/drawing/2014/main" id="{3E5A75B4-7E3C-4435-B752-70B36C0DAD10}"/>
              </a:ext>
            </a:extLst>
          </p:cNvPr>
          <p:cNvSpPr/>
          <p:nvPr/>
        </p:nvSpPr>
        <p:spPr>
          <a:xfrm>
            <a:off x="922019" y="391614"/>
            <a:ext cx="68579" cy="903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2700"/>
          </a:p>
        </p:txBody>
      </p:sp>
      <p:sp>
        <p:nvSpPr>
          <p:cNvPr id="32" name="Rectángulo 31">
            <a:extLst>
              <a:ext uri="{FF2B5EF4-FFF2-40B4-BE49-F238E27FC236}">
                <a16:creationId xmlns:a16="http://schemas.microsoft.com/office/drawing/2014/main" id="{62DFAD76-7015-477C-9166-2E398E61D82E}"/>
              </a:ext>
            </a:extLst>
          </p:cNvPr>
          <p:cNvSpPr/>
          <p:nvPr/>
        </p:nvSpPr>
        <p:spPr>
          <a:xfrm>
            <a:off x="0" y="10119360"/>
            <a:ext cx="18288000" cy="181272"/>
          </a:xfrm>
          <a:prstGeom prst="rect">
            <a:avLst/>
          </a:prstGeom>
          <a:solidFill>
            <a:srgbClr val="F3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2700"/>
          </a:p>
        </p:txBody>
      </p:sp>
      <p:sp>
        <p:nvSpPr>
          <p:cNvPr id="12" name="Rectángulo: esquinas redondeadas 11">
            <a:extLst>
              <a:ext uri="{FF2B5EF4-FFF2-40B4-BE49-F238E27FC236}">
                <a16:creationId xmlns:a16="http://schemas.microsoft.com/office/drawing/2014/main" id="{CFC4340E-5059-4FCE-A7D1-5451FC6B2386}"/>
              </a:ext>
            </a:extLst>
          </p:cNvPr>
          <p:cNvSpPr/>
          <p:nvPr/>
        </p:nvSpPr>
        <p:spPr>
          <a:xfrm>
            <a:off x="1550138" y="1698625"/>
            <a:ext cx="15065405" cy="1527236"/>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2700" dirty="0">
              <a:latin typeface="Aharoni" panose="02010803020104030203" pitchFamily="2" charset="-79"/>
              <a:cs typeface="Aharoni" panose="02010803020104030203" pitchFamily="2" charset="-79"/>
            </a:endParaRPr>
          </a:p>
          <a:p>
            <a:pPr algn="ctr"/>
            <a:endParaRPr lang="es-CL" sz="2700" dirty="0">
              <a:latin typeface="Aharoni" panose="02010803020104030203" pitchFamily="2" charset="-79"/>
              <a:cs typeface="Aharoni" panose="02010803020104030203" pitchFamily="2" charset="-79"/>
            </a:endParaRPr>
          </a:p>
          <a:p>
            <a:pPr algn="ctr"/>
            <a:endParaRPr lang="es-CL" sz="2700" dirty="0">
              <a:latin typeface="Aharoni" panose="02010803020104030203" pitchFamily="2" charset="-79"/>
              <a:cs typeface="Aharoni" panose="02010803020104030203" pitchFamily="2" charset="-79"/>
            </a:endParaRPr>
          </a:p>
          <a:p>
            <a:pPr algn="ctr"/>
            <a:r>
              <a:rPr lang="es-CL" sz="2700" dirty="0">
                <a:latin typeface="Aharoni" panose="02010803020104030203" pitchFamily="2" charset="-79"/>
                <a:cs typeface="Aharoni" panose="02010803020104030203" pitchFamily="2" charset="-79"/>
              </a:rPr>
              <a:t>PLAN DE FORTALECIMIENTO DEL LIDERAZGO Y LA GESTIÓN CURRICULAR PARA CENTROS EDUCATIVOS DE ENSEÑANZA MEDIA TÉCNICO PROFESIONAL (PLAN TP)</a:t>
            </a:r>
          </a:p>
          <a:p>
            <a:pPr algn="ctr"/>
            <a:endParaRPr lang="es-CL" sz="2700" dirty="0">
              <a:latin typeface="Aharoni" panose="02010803020104030203" pitchFamily="2" charset="-79"/>
              <a:cs typeface="Aharoni" panose="02010803020104030203" pitchFamily="2" charset="-79"/>
            </a:endParaRPr>
          </a:p>
          <a:p>
            <a:pPr algn="ctr"/>
            <a:r>
              <a:rPr lang="es-CL" sz="2700" dirty="0">
                <a:latin typeface="Aharoni" panose="02010803020104030203" pitchFamily="2" charset="-79"/>
                <a:cs typeface="Aharoni" panose="02010803020104030203" pitchFamily="2" charset="-79"/>
              </a:rPr>
              <a:t>)</a:t>
            </a:r>
          </a:p>
          <a:p>
            <a:pPr algn="ctr"/>
            <a:endParaRPr lang="es-CL" sz="27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68927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8703129" cy="10287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A7D6762C-3EFD-7547-BCC2-B3B6E5A6C0EF}"/>
              </a:ext>
            </a:extLst>
          </p:cNvPr>
          <p:cNvSpPr>
            <a:spLocks noGrp="1"/>
          </p:cNvSpPr>
          <p:nvPr>
            <p:ph type="title"/>
          </p:nvPr>
        </p:nvSpPr>
        <p:spPr>
          <a:xfrm>
            <a:off x="-34636" y="4000500"/>
            <a:ext cx="8703129" cy="3354540"/>
          </a:xfrm>
          <a:prstGeom prst="ellipse">
            <a:avLst/>
          </a:prstGeom>
        </p:spPr>
        <p:txBody>
          <a:bodyPr vert="horz" lIns="91440" tIns="45720" rIns="91440" bIns="45720" rtlCol="0" anchor="b">
            <a:noAutofit/>
          </a:bodyPr>
          <a:lstStyle/>
          <a:p>
            <a:pPr algn="ctr" defTabSz="914400"/>
            <a:r>
              <a:rPr lang="en-US" sz="4000" b="1" kern="1200" dirty="0">
                <a:solidFill>
                  <a:srgbClr val="002060"/>
                </a:solidFill>
                <a:latin typeface="+mj-lt"/>
                <a:ea typeface="+mj-ea"/>
                <a:cs typeface="+mj-cs"/>
              </a:rPr>
              <a:t>Ciclo de indagación colaborativa en el “Plan de fortalecimiento del liderazgo y la gestión curricular para centros educativos de EMTP.</a:t>
            </a:r>
          </a:p>
        </p:txBody>
      </p:sp>
      <p:pic>
        <p:nvPicPr>
          <p:cNvPr id="5" name="Imagen 4" descr="Diagrama&#10;&#10;Descripción generada automáticamente">
            <a:extLst>
              <a:ext uri="{FF2B5EF4-FFF2-40B4-BE49-F238E27FC236}">
                <a16:creationId xmlns:a16="http://schemas.microsoft.com/office/drawing/2014/main" id="{8949C857-9EF1-60E3-00E7-8C49A1224505}"/>
              </a:ext>
            </a:extLst>
          </p:cNvPr>
          <p:cNvPicPr>
            <a:picLocks noChangeAspect="1"/>
          </p:cNvPicPr>
          <p:nvPr/>
        </p:nvPicPr>
        <p:blipFill>
          <a:blip r:embed="rId2"/>
          <a:stretch>
            <a:fillRect/>
          </a:stretch>
        </p:blipFill>
        <p:spPr>
          <a:xfrm>
            <a:off x="8843626" y="2198904"/>
            <a:ext cx="8562974" cy="5844229"/>
          </a:xfrm>
          <a:prstGeom prst="rect">
            <a:avLst/>
          </a:prstGeom>
        </p:spPr>
      </p:pic>
      <p:pic>
        <p:nvPicPr>
          <p:cNvPr id="3" name="Imagen 2">
            <a:extLst>
              <a:ext uri="{FF2B5EF4-FFF2-40B4-BE49-F238E27FC236}">
                <a16:creationId xmlns:a16="http://schemas.microsoft.com/office/drawing/2014/main" id="{4E47DFF4-9087-CB27-27F5-B9BBA9A98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36755" y="220295"/>
            <a:ext cx="3569845" cy="960805"/>
          </a:xfrm>
          <a:prstGeom prst="rect">
            <a:avLst/>
          </a:prstGeom>
        </p:spPr>
      </p:pic>
    </p:spTree>
    <p:extLst>
      <p:ext uri="{BB962C8B-B14F-4D97-AF65-F5344CB8AC3E}">
        <p14:creationId xmlns:p14="http://schemas.microsoft.com/office/powerpoint/2010/main" val="2110035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dibujo, rueda&#10;&#10;Descripción generada automáticamente">
            <a:extLst>
              <a:ext uri="{FF2B5EF4-FFF2-40B4-BE49-F238E27FC236}">
                <a16:creationId xmlns:a16="http://schemas.microsoft.com/office/drawing/2014/main" id="{A41FA751-6F2D-490E-A76B-BB5E5D54BF41}"/>
              </a:ext>
            </a:extLst>
          </p:cNvPr>
          <p:cNvPicPr>
            <a:picLocks noChangeAspect="1"/>
          </p:cNvPicPr>
          <p:nvPr/>
        </p:nvPicPr>
        <p:blipFill>
          <a:blip r:embed="rId3"/>
          <a:stretch>
            <a:fillRect/>
          </a:stretch>
        </p:blipFill>
        <p:spPr>
          <a:xfrm>
            <a:off x="185308" y="503099"/>
            <a:ext cx="551405" cy="639837"/>
          </a:xfrm>
          <a:prstGeom prst="rect">
            <a:avLst/>
          </a:prstGeom>
        </p:spPr>
      </p:pic>
      <p:sp>
        <p:nvSpPr>
          <p:cNvPr id="5" name="Rectángulo 4">
            <a:extLst>
              <a:ext uri="{FF2B5EF4-FFF2-40B4-BE49-F238E27FC236}">
                <a16:creationId xmlns:a16="http://schemas.microsoft.com/office/drawing/2014/main" id="{3FBDEB8F-A2DB-45DB-A5E1-F1D653A66157}"/>
              </a:ext>
            </a:extLst>
          </p:cNvPr>
          <p:cNvSpPr/>
          <p:nvPr/>
        </p:nvSpPr>
        <p:spPr>
          <a:xfrm>
            <a:off x="922019" y="391614"/>
            <a:ext cx="68579" cy="903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2700"/>
          </a:p>
        </p:txBody>
      </p:sp>
      <p:sp>
        <p:nvSpPr>
          <p:cNvPr id="10" name="CuadroTexto 9">
            <a:extLst>
              <a:ext uri="{FF2B5EF4-FFF2-40B4-BE49-F238E27FC236}">
                <a16:creationId xmlns:a16="http://schemas.microsoft.com/office/drawing/2014/main" id="{574DD9AD-1F29-4D57-89D3-9623C6A18B6C}"/>
              </a:ext>
            </a:extLst>
          </p:cNvPr>
          <p:cNvSpPr txBox="1"/>
          <p:nvPr/>
        </p:nvSpPr>
        <p:spPr>
          <a:xfrm>
            <a:off x="4572000" y="4451003"/>
            <a:ext cx="9144000" cy="1338828"/>
          </a:xfrm>
          <a:prstGeom prst="rect">
            <a:avLst/>
          </a:prstGeom>
          <a:noFill/>
        </p:spPr>
        <p:txBody>
          <a:bodyPr wrap="square">
            <a:spAutoFit/>
          </a:bodyPr>
          <a:lstStyle/>
          <a:p>
            <a:r>
              <a:rPr lang="es-ES" sz="2700" dirty="0">
                <a:solidFill>
                  <a:schemeClr val="bg1"/>
                </a:solidFill>
                <a:ea typeface="Calibri" panose="020F0502020204030204" pitchFamily="34" charset="0"/>
              </a:rPr>
              <a:t>Proyecto plurianual que busca </a:t>
            </a:r>
            <a:r>
              <a:rPr lang="es-ES" sz="2700" b="1" dirty="0">
                <a:solidFill>
                  <a:schemeClr val="bg1"/>
                </a:solidFill>
                <a:ea typeface="Calibri" panose="020F0502020204030204" pitchFamily="34" charset="0"/>
              </a:rPr>
              <a:t>desarrollar capacidades de liderazgo y gestión curricular</a:t>
            </a:r>
            <a:r>
              <a:rPr lang="es-ES" sz="2700" dirty="0">
                <a:solidFill>
                  <a:schemeClr val="bg1"/>
                </a:solidFill>
                <a:ea typeface="Calibri" panose="020F0502020204030204" pitchFamily="34" charset="0"/>
              </a:rPr>
              <a:t> en equipos directivos,  liderazgos medios y representantes del sostenedor</a:t>
            </a:r>
            <a:endParaRPr lang="es-CL" sz="2700" dirty="0"/>
          </a:p>
        </p:txBody>
      </p:sp>
      <p:sp>
        <p:nvSpPr>
          <p:cNvPr id="19" name="CuadroTexto 18">
            <a:extLst>
              <a:ext uri="{FF2B5EF4-FFF2-40B4-BE49-F238E27FC236}">
                <a16:creationId xmlns:a16="http://schemas.microsoft.com/office/drawing/2014/main" id="{ECC5A175-5DAF-4A2B-85B1-B6092BBB2620}"/>
              </a:ext>
            </a:extLst>
          </p:cNvPr>
          <p:cNvSpPr txBox="1"/>
          <p:nvPr/>
        </p:nvSpPr>
        <p:spPr>
          <a:xfrm>
            <a:off x="10750463" y="2349713"/>
            <a:ext cx="2861391" cy="438582"/>
          </a:xfrm>
          <a:prstGeom prst="rect">
            <a:avLst/>
          </a:prstGeom>
          <a:noFill/>
        </p:spPr>
        <p:txBody>
          <a:bodyPr wrap="square">
            <a:spAutoFit/>
          </a:bodyPr>
          <a:lstStyle/>
          <a:p>
            <a:pPr algn="ctr"/>
            <a:endParaRPr lang="es-CL" sz="2250" dirty="0">
              <a:solidFill>
                <a:srgbClr val="3FB7A2"/>
              </a:solidFill>
              <a:latin typeface="Arial Narrow" panose="020B0606020202030204" pitchFamily="34" charset="0"/>
            </a:endParaRPr>
          </a:p>
        </p:txBody>
      </p:sp>
      <p:sp>
        <p:nvSpPr>
          <p:cNvPr id="22" name="Elipse 21">
            <a:extLst>
              <a:ext uri="{FF2B5EF4-FFF2-40B4-BE49-F238E27FC236}">
                <a16:creationId xmlns:a16="http://schemas.microsoft.com/office/drawing/2014/main" id="{F7280CB2-740A-423A-9CF9-01E1560093ED}"/>
              </a:ext>
            </a:extLst>
          </p:cNvPr>
          <p:cNvSpPr/>
          <p:nvPr/>
        </p:nvSpPr>
        <p:spPr>
          <a:xfrm>
            <a:off x="11083120" y="3717407"/>
            <a:ext cx="3333875" cy="3333875"/>
          </a:xfrm>
          <a:prstGeom prst="ellipse">
            <a:avLst/>
          </a:prstGeom>
          <a:solidFill>
            <a:srgbClr val="FFFFFF">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2700" dirty="0"/>
          </a:p>
        </p:txBody>
      </p:sp>
      <p:grpSp>
        <p:nvGrpSpPr>
          <p:cNvPr id="28" name="Grupo 27">
            <a:extLst>
              <a:ext uri="{FF2B5EF4-FFF2-40B4-BE49-F238E27FC236}">
                <a16:creationId xmlns:a16="http://schemas.microsoft.com/office/drawing/2014/main" id="{CDACED26-6DD9-4521-8129-A7BF9EA6A4F1}"/>
              </a:ext>
            </a:extLst>
          </p:cNvPr>
          <p:cNvGrpSpPr/>
          <p:nvPr/>
        </p:nvGrpSpPr>
        <p:grpSpPr>
          <a:xfrm>
            <a:off x="14943519" y="1814993"/>
            <a:ext cx="3046212" cy="1518516"/>
            <a:chOff x="1888719" y="2355818"/>
            <a:chExt cx="1287803" cy="772681"/>
          </a:xfrm>
        </p:grpSpPr>
        <p:sp>
          <p:nvSpPr>
            <p:cNvPr id="29" name="Rectángulo: esquinas redondeadas 28">
              <a:extLst>
                <a:ext uri="{FF2B5EF4-FFF2-40B4-BE49-F238E27FC236}">
                  <a16:creationId xmlns:a16="http://schemas.microsoft.com/office/drawing/2014/main" id="{E1608A6E-A643-42FC-9365-AC1F00B3B280}"/>
                </a:ext>
              </a:extLst>
            </p:cNvPr>
            <p:cNvSpPr/>
            <p:nvPr/>
          </p:nvSpPr>
          <p:spPr>
            <a:xfrm>
              <a:off x="1888719" y="2355818"/>
              <a:ext cx="1287803" cy="772681"/>
            </a:xfrm>
            <a:prstGeom prst="roundRect">
              <a:avLst>
                <a:gd name="adj" fmla="val 10000"/>
              </a:avLst>
            </a:prstGeom>
          </p:spPr>
          <p:style>
            <a:lnRef idx="2">
              <a:schemeClr val="lt1">
                <a:hueOff val="0"/>
                <a:satOff val="0"/>
                <a:lumOff val="0"/>
                <a:alphaOff val="0"/>
              </a:schemeClr>
            </a:lnRef>
            <a:fillRef idx="1">
              <a:schemeClr val="accent5">
                <a:hueOff val="-2534453"/>
                <a:satOff val="-6532"/>
                <a:lumOff val="-4412"/>
                <a:alphaOff val="0"/>
              </a:schemeClr>
            </a:fillRef>
            <a:effectRef idx="0">
              <a:schemeClr val="accent5">
                <a:hueOff val="-2534453"/>
                <a:satOff val="-6532"/>
                <a:lumOff val="-4412"/>
                <a:alphaOff val="0"/>
              </a:schemeClr>
            </a:effectRef>
            <a:fontRef idx="minor">
              <a:schemeClr val="lt1"/>
            </a:fontRef>
          </p:style>
          <p:txBody>
            <a:bodyPr/>
            <a:lstStyle/>
            <a:p>
              <a:endParaRPr lang="es-CL" sz="2700"/>
            </a:p>
          </p:txBody>
        </p:sp>
        <p:sp>
          <p:nvSpPr>
            <p:cNvPr id="30" name="Rectángulo: esquinas redondeadas 4">
              <a:extLst>
                <a:ext uri="{FF2B5EF4-FFF2-40B4-BE49-F238E27FC236}">
                  <a16:creationId xmlns:a16="http://schemas.microsoft.com/office/drawing/2014/main" id="{5D6A0577-479E-433C-813A-9259C8D62952}"/>
                </a:ext>
              </a:extLst>
            </p:cNvPr>
            <p:cNvSpPr txBox="1"/>
            <p:nvPr/>
          </p:nvSpPr>
          <p:spPr>
            <a:xfrm>
              <a:off x="1933981" y="2510171"/>
              <a:ext cx="1242541" cy="3637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s-CL" sz="3000" b="1" dirty="0">
                  <a:latin typeface="Arial Narrow" panose="020B0606020202030204" pitchFamily="34" charset="0"/>
                </a:rPr>
                <a:t>10 SOSTENEDORES</a:t>
              </a:r>
            </a:p>
          </p:txBody>
        </p:sp>
      </p:grpSp>
      <p:grpSp>
        <p:nvGrpSpPr>
          <p:cNvPr id="31" name="Grupo 30">
            <a:extLst>
              <a:ext uri="{FF2B5EF4-FFF2-40B4-BE49-F238E27FC236}">
                <a16:creationId xmlns:a16="http://schemas.microsoft.com/office/drawing/2014/main" id="{070AA168-8C65-452E-8E99-4E5E4486AF00}"/>
              </a:ext>
            </a:extLst>
          </p:cNvPr>
          <p:cNvGrpSpPr/>
          <p:nvPr/>
        </p:nvGrpSpPr>
        <p:grpSpPr>
          <a:xfrm>
            <a:off x="11537156" y="1814993"/>
            <a:ext cx="3253976" cy="1518516"/>
            <a:chOff x="2372" y="2355818"/>
            <a:chExt cx="1287803" cy="772681"/>
          </a:xfrm>
          <a:solidFill>
            <a:srgbClr val="33CCFF"/>
          </a:solidFill>
        </p:grpSpPr>
        <p:sp>
          <p:nvSpPr>
            <p:cNvPr id="33" name="Rectángulo: esquinas redondeadas 32">
              <a:extLst>
                <a:ext uri="{FF2B5EF4-FFF2-40B4-BE49-F238E27FC236}">
                  <a16:creationId xmlns:a16="http://schemas.microsoft.com/office/drawing/2014/main" id="{C1031213-F66C-48A0-83E3-D08B9D04DE79}"/>
                </a:ext>
              </a:extLst>
            </p:cNvPr>
            <p:cNvSpPr/>
            <p:nvPr/>
          </p:nvSpPr>
          <p:spPr>
            <a:xfrm>
              <a:off x="2372" y="2355818"/>
              <a:ext cx="1287803" cy="772681"/>
            </a:xfrm>
            <a:prstGeom prst="roundRect">
              <a:avLst>
                <a:gd name="adj" fmla="val 10000"/>
              </a:avLst>
            </a:prstGeom>
            <a:grpFill/>
          </p:spPr>
          <p:style>
            <a:lnRef idx="2">
              <a:schemeClr val="lt1">
                <a:hueOff val="0"/>
                <a:satOff val="0"/>
                <a:lumOff val="0"/>
                <a:alphaOff val="0"/>
              </a:schemeClr>
            </a:lnRef>
            <a:fillRef idx="1">
              <a:schemeClr val="accent5">
                <a:hueOff val="-1689636"/>
                <a:satOff val="-4355"/>
                <a:lumOff val="-2941"/>
                <a:alphaOff val="0"/>
              </a:schemeClr>
            </a:fillRef>
            <a:effectRef idx="0">
              <a:schemeClr val="accent5">
                <a:hueOff val="-1689636"/>
                <a:satOff val="-4355"/>
                <a:lumOff val="-2941"/>
                <a:alphaOff val="0"/>
              </a:schemeClr>
            </a:effectRef>
            <a:fontRef idx="minor">
              <a:schemeClr val="lt1"/>
            </a:fontRef>
          </p:style>
          <p:txBody>
            <a:bodyPr/>
            <a:lstStyle/>
            <a:p>
              <a:endParaRPr lang="es-CL" sz="2700"/>
            </a:p>
          </p:txBody>
        </p:sp>
        <p:sp>
          <p:nvSpPr>
            <p:cNvPr id="34" name="Rectángulo: esquinas redondeadas 4">
              <a:extLst>
                <a:ext uri="{FF2B5EF4-FFF2-40B4-BE49-F238E27FC236}">
                  <a16:creationId xmlns:a16="http://schemas.microsoft.com/office/drawing/2014/main" id="{CBE153DC-CB89-44D0-9F21-FC7AC988C964}"/>
                </a:ext>
              </a:extLst>
            </p:cNvPr>
            <p:cNvSpPr txBox="1"/>
            <p:nvPr/>
          </p:nvSpPr>
          <p:spPr>
            <a:xfrm>
              <a:off x="25003" y="2378449"/>
              <a:ext cx="1242541" cy="7274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s-CL" sz="3000" b="1" dirty="0">
                  <a:latin typeface="Arial Narrow" panose="020B0606020202030204" pitchFamily="34" charset="0"/>
                </a:rPr>
                <a:t>135 PARTICIPANTES EE</a:t>
              </a:r>
            </a:p>
          </p:txBody>
        </p:sp>
      </p:grpSp>
      <p:sp>
        <p:nvSpPr>
          <p:cNvPr id="8" name="Rectángulo: esquinas redondeadas 7">
            <a:extLst>
              <a:ext uri="{FF2B5EF4-FFF2-40B4-BE49-F238E27FC236}">
                <a16:creationId xmlns:a16="http://schemas.microsoft.com/office/drawing/2014/main" id="{2DE9B9C2-9B8B-4C00-9ACE-8C9E85110E3E}"/>
              </a:ext>
            </a:extLst>
          </p:cNvPr>
          <p:cNvSpPr/>
          <p:nvPr/>
        </p:nvSpPr>
        <p:spPr>
          <a:xfrm>
            <a:off x="623480" y="1541636"/>
            <a:ext cx="7670054" cy="8106386"/>
          </a:xfrm>
          <a:prstGeom prst="roundRect">
            <a:avLst/>
          </a:prstGeom>
          <a:solidFill>
            <a:schemeClr val="bg1">
              <a:lumMod val="9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2700" b="1" dirty="0">
                <a:solidFill>
                  <a:schemeClr val="tx1"/>
                </a:solidFill>
                <a:latin typeface="Calibri" panose="020F0502020204030204" pitchFamily="34" charset="0"/>
                <a:ea typeface="Calibri" panose="020F0502020204030204" pitchFamily="34" charset="0"/>
              </a:rPr>
              <a:t>El ciclo formativo y de acompañamiento está organizado en cuatro procesos:</a:t>
            </a:r>
            <a:endParaRPr lang="es-CL" sz="2700" dirty="0">
              <a:solidFill>
                <a:schemeClr val="tx1"/>
              </a:solidFill>
            </a:endParaRPr>
          </a:p>
        </p:txBody>
      </p:sp>
      <p:sp>
        <p:nvSpPr>
          <p:cNvPr id="35" name="CuadroTexto 34">
            <a:extLst>
              <a:ext uri="{FF2B5EF4-FFF2-40B4-BE49-F238E27FC236}">
                <a16:creationId xmlns:a16="http://schemas.microsoft.com/office/drawing/2014/main" id="{6E8468FE-36B1-4C68-AE5A-85D57F116BBE}"/>
              </a:ext>
            </a:extLst>
          </p:cNvPr>
          <p:cNvSpPr txBox="1"/>
          <p:nvPr/>
        </p:nvSpPr>
        <p:spPr>
          <a:xfrm>
            <a:off x="736712" y="2266143"/>
            <a:ext cx="7237538" cy="2585323"/>
          </a:xfrm>
          <a:prstGeom prst="rect">
            <a:avLst/>
          </a:prstGeom>
          <a:noFill/>
        </p:spPr>
        <p:txBody>
          <a:bodyPr wrap="square">
            <a:spAutoFit/>
          </a:bodyPr>
          <a:lstStyle/>
          <a:p>
            <a:pPr algn="ctr"/>
            <a:r>
              <a:rPr lang="es-ES" sz="2700" b="1" dirty="0">
                <a:ea typeface="Calibri" panose="020F0502020204030204" pitchFamily="34" charset="0"/>
              </a:rPr>
              <a:t>Ciclo formativo y de acompañamiento </a:t>
            </a:r>
            <a:r>
              <a:rPr lang="es-ES" sz="2700" dirty="0">
                <a:ea typeface="Calibri" panose="020F0502020204030204" pitchFamily="34" charset="0"/>
              </a:rPr>
              <a:t>con 15 establecimientos educacionales TP, por especialidades afines, para fortalecer </a:t>
            </a:r>
            <a:r>
              <a:rPr lang="es-ES" sz="2700" b="1" dirty="0">
                <a:ea typeface="Calibri" panose="020F0502020204030204" pitchFamily="34" charset="0"/>
              </a:rPr>
              <a:t>capacidades de liderazgo y gestión curricular</a:t>
            </a:r>
            <a:r>
              <a:rPr lang="es-ES" sz="2700" dirty="0">
                <a:ea typeface="Calibri" panose="020F0502020204030204" pitchFamily="34" charset="0"/>
              </a:rPr>
              <a:t> en equipos directivos, liderazgos medios, docentes y representantes del sostenedor.</a:t>
            </a:r>
            <a:endParaRPr lang="es-CL" sz="2700" dirty="0"/>
          </a:p>
        </p:txBody>
      </p:sp>
      <p:sp>
        <p:nvSpPr>
          <p:cNvPr id="9" name="Rectángulo 8">
            <a:extLst>
              <a:ext uri="{FF2B5EF4-FFF2-40B4-BE49-F238E27FC236}">
                <a16:creationId xmlns:a16="http://schemas.microsoft.com/office/drawing/2014/main" id="{176367AE-F0E3-4A1B-9588-1569C509FB0E}"/>
              </a:ext>
            </a:extLst>
          </p:cNvPr>
          <p:cNvSpPr/>
          <p:nvPr/>
        </p:nvSpPr>
        <p:spPr>
          <a:xfrm>
            <a:off x="1102223" y="6444685"/>
            <a:ext cx="6571515" cy="599243"/>
          </a:xfrm>
          <a:prstGeom prst="rect">
            <a:avLst/>
          </a:prstGeom>
          <a:solidFill>
            <a:srgbClr val="3D8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700" dirty="0"/>
              <a:t>FORMACIÓN</a:t>
            </a:r>
          </a:p>
        </p:txBody>
      </p:sp>
      <p:sp>
        <p:nvSpPr>
          <p:cNvPr id="36" name="Rectángulo 35">
            <a:extLst>
              <a:ext uri="{FF2B5EF4-FFF2-40B4-BE49-F238E27FC236}">
                <a16:creationId xmlns:a16="http://schemas.microsoft.com/office/drawing/2014/main" id="{8D6FD48C-48DB-46F2-91BD-1503E0492959}"/>
              </a:ext>
            </a:extLst>
          </p:cNvPr>
          <p:cNvSpPr/>
          <p:nvPr/>
        </p:nvSpPr>
        <p:spPr>
          <a:xfrm>
            <a:off x="1102223" y="7363972"/>
            <a:ext cx="6571515" cy="599243"/>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700" dirty="0"/>
              <a:t>CÍRCULOS DE APRENDIZAJE</a:t>
            </a:r>
          </a:p>
        </p:txBody>
      </p:sp>
      <p:sp>
        <p:nvSpPr>
          <p:cNvPr id="37" name="Rectángulo 36">
            <a:extLst>
              <a:ext uri="{FF2B5EF4-FFF2-40B4-BE49-F238E27FC236}">
                <a16:creationId xmlns:a16="http://schemas.microsoft.com/office/drawing/2014/main" id="{2C804749-AC7E-4E36-9627-5F9D732B4DE5}"/>
              </a:ext>
            </a:extLst>
          </p:cNvPr>
          <p:cNvSpPr/>
          <p:nvPr/>
        </p:nvSpPr>
        <p:spPr>
          <a:xfrm>
            <a:off x="1102223" y="8259545"/>
            <a:ext cx="6571515" cy="599243"/>
          </a:xfrm>
          <a:prstGeom prst="rect">
            <a:avLst/>
          </a:prstGeom>
          <a:solidFill>
            <a:srgbClr val="22C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700" dirty="0"/>
              <a:t>INDAGACIÓN COLABORATIVA ENTRE PARES</a:t>
            </a:r>
          </a:p>
        </p:txBody>
      </p:sp>
      <p:sp>
        <p:nvSpPr>
          <p:cNvPr id="38" name="Rectángulo 37">
            <a:extLst>
              <a:ext uri="{FF2B5EF4-FFF2-40B4-BE49-F238E27FC236}">
                <a16:creationId xmlns:a16="http://schemas.microsoft.com/office/drawing/2014/main" id="{23AE3C16-E10D-44B3-90CE-B4DFD465AA8B}"/>
              </a:ext>
            </a:extLst>
          </p:cNvPr>
          <p:cNvSpPr/>
          <p:nvPr/>
        </p:nvSpPr>
        <p:spPr>
          <a:xfrm>
            <a:off x="1111443" y="9064306"/>
            <a:ext cx="6571515" cy="5992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700" dirty="0"/>
              <a:t>GENERACIÓN DE SABERES</a:t>
            </a:r>
          </a:p>
        </p:txBody>
      </p:sp>
      <p:grpSp>
        <p:nvGrpSpPr>
          <p:cNvPr id="39" name="Grupo 38">
            <a:extLst>
              <a:ext uri="{FF2B5EF4-FFF2-40B4-BE49-F238E27FC236}">
                <a16:creationId xmlns:a16="http://schemas.microsoft.com/office/drawing/2014/main" id="{8E2A6416-7E9C-4005-BC58-CB23E998E597}"/>
              </a:ext>
            </a:extLst>
          </p:cNvPr>
          <p:cNvGrpSpPr/>
          <p:nvPr/>
        </p:nvGrpSpPr>
        <p:grpSpPr>
          <a:xfrm>
            <a:off x="8663655" y="1819121"/>
            <a:ext cx="2743017" cy="1478582"/>
            <a:chOff x="2310" y="353394"/>
            <a:chExt cx="1253935" cy="752361"/>
          </a:xfrm>
        </p:grpSpPr>
        <p:sp>
          <p:nvSpPr>
            <p:cNvPr id="40" name="Rectángulo: esquinas redondeadas 39">
              <a:extLst>
                <a:ext uri="{FF2B5EF4-FFF2-40B4-BE49-F238E27FC236}">
                  <a16:creationId xmlns:a16="http://schemas.microsoft.com/office/drawing/2014/main" id="{8BE2DB04-27CA-455F-A0F2-3594CD8CE309}"/>
                </a:ext>
              </a:extLst>
            </p:cNvPr>
            <p:cNvSpPr/>
            <p:nvPr/>
          </p:nvSpPr>
          <p:spPr>
            <a:xfrm>
              <a:off x="2310" y="353394"/>
              <a:ext cx="1253935" cy="752361"/>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s-CL" sz="2700"/>
            </a:p>
          </p:txBody>
        </p:sp>
        <p:sp>
          <p:nvSpPr>
            <p:cNvPr id="41" name="Rectángulo: esquinas redondeadas 4">
              <a:extLst>
                <a:ext uri="{FF2B5EF4-FFF2-40B4-BE49-F238E27FC236}">
                  <a16:creationId xmlns:a16="http://schemas.microsoft.com/office/drawing/2014/main" id="{9D665510-F516-46BD-85F7-9ED704346C6D}"/>
                </a:ext>
              </a:extLst>
            </p:cNvPr>
            <p:cNvSpPr txBox="1"/>
            <p:nvPr/>
          </p:nvSpPr>
          <p:spPr>
            <a:xfrm>
              <a:off x="24346" y="375430"/>
              <a:ext cx="1209863" cy="7082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s-CL" sz="3000" b="1" dirty="0">
                  <a:latin typeface="Arial Narrow" panose="020B0606020202030204" pitchFamily="34" charset="0"/>
                </a:rPr>
                <a:t>10 COMUNAS</a:t>
              </a:r>
            </a:p>
          </p:txBody>
        </p:sp>
      </p:grpSp>
      <p:sp>
        <p:nvSpPr>
          <p:cNvPr id="42" name="CuadroTexto 41">
            <a:extLst>
              <a:ext uri="{FF2B5EF4-FFF2-40B4-BE49-F238E27FC236}">
                <a16:creationId xmlns:a16="http://schemas.microsoft.com/office/drawing/2014/main" id="{07E367F3-0BE2-4081-8173-E18170833DC3}"/>
              </a:ext>
            </a:extLst>
          </p:cNvPr>
          <p:cNvSpPr txBox="1"/>
          <p:nvPr/>
        </p:nvSpPr>
        <p:spPr>
          <a:xfrm>
            <a:off x="10074987" y="3472100"/>
            <a:ext cx="6684606" cy="5598840"/>
          </a:xfrm>
          <a:prstGeom prst="rect">
            <a:avLst/>
          </a:prstGeom>
          <a:noFill/>
        </p:spPr>
        <p:txBody>
          <a:bodyPr wrap="square">
            <a:spAutoFit/>
          </a:bodyPr>
          <a:lstStyle/>
          <a:p>
            <a:pPr algn="ctr">
              <a:lnSpc>
                <a:spcPct val="115000"/>
              </a:lnSpc>
              <a:spcAft>
                <a:spcPts val="600"/>
              </a:spcAft>
            </a:pPr>
            <a:r>
              <a:rPr lang="es-CL" sz="5400" b="1" dirty="0">
                <a:solidFill>
                  <a:srgbClr val="2F897A"/>
                </a:solidFill>
                <a:latin typeface="Arial Narrow" panose="020B0606020202030204" pitchFamily="34" charset="0"/>
                <a:ea typeface="Calibri" panose="020F0502020204030204" pitchFamily="34" charset="0"/>
                <a:cs typeface="Calibri" panose="020F0502020204030204" pitchFamily="34" charset="0"/>
              </a:rPr>
              <a:t>AÑO 3</a:t>
            </a:r>
            <a:endParaRPr lang="es-CL" sz="5400" dirty="0">
              <a:solidFill>
                <a:srgbClr val="2F897A"/>
              </a:solidFill>
              <a:latin typeface="Arial Narrow" panose="020B0606020202030204" pitchFamily="34" charset="0"/>
              <a:ea typeface="Calibri" panose="020F0502020204030204" pitchFamily="34" charset="0"/>
              <a:cs typeface="Calibri" panose="020F0502020204030204" pitchFamily="34" charset="0"/>
            </a:endParaRPr>
          </a:p>
          <a:p>
            <a:pPr algn="ctr">
              <a:lnSpc>
                <a:spcPct val="115000"/>
              </a:lnSpc>
              <a:spcAft>
                <a:spcPts val="600"/>
              </a:spcAft>
            </a:pPr>
            <a:r>
              <a:rPr lang="es-CL" sz="2700" dirty="0">
                <a:solidFill>
                  <a:srgbClr val="000000"/>
                </a:solidFill>
                <a:latin typeface="Calibri" panose="020F0502020204030204" pitchFamily="34" charset="0"/>
                <a:ea typeface="Calibri" panose="020F0502020204030204" pitchFamily="34" charset="0"/>
                <a:cs typeface="Calibri" panose="020F0502020204030204" pitchFamily="34" charset="0"/>
              </a:rPr>
              <a:t>Centró su acción en el </a:t>
            </a:r>
            <a:r>
              <a:rPr lang="es-CL" sz="3000" b="1" dirty="0">
                <a:solidFill>
                  <a:srgbClr val="000000"/>
                </a:solidFill>
                <a:latin typeface="Calibri" panose="020F0502020204030204" pitchFamily="34" charset="0"/>
                <a:ea typeface="Calibri" panose="020F0502020204030204" pitchFamily="34" charset="0"/>
                <a:cs typeface="Calibri" panose="020F0502020204030204" pitchFamily="34" charset="0"/>
              </a:rPr>
              <a:t>cambio de prácticas específicas que fortalezcan el</a:t>
            </a:r>
            <a:endParaRPr lang="es-CL" sz="3000" b="1" dirty="0">
              <a:solidFill>
                <a:srgbClr val="00B050"/>
              </a:solidFill>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600"/>
              </a:spcAft>
            </a:pPr>
            <a:r>
              <a:rPr lang="es-CL" sz="3000" b="1" dirty="0">
                <a:solidFill>
                  <a:srgbClr val="00B050"/>
                </a:solidFill>
                <a:latin typeface="Calibri" panose="020F0502020204030204" pitchFamily="34" charset="0"/>
                <a:ea typeface="Calibri" panose="020F0502020204030204" pitchFamily="34" charset="0"/>
                <a:cs typeface="Calibri" panose="020F0502020204030204" pitchFamily="34" charset="0"/>
              </a:rPr>
              <a:t>LIDERAZGO</a:t>
            </a:r>
          </a:p>
          <a:p>
            <a:pPr algn="ctr">
              <a:lnSpc>
                <a:spcPct val="115000"/>
              </a:lnSpc>
              <a:spcAft>
                <a:spcPts val="600"/>
              </a:spcAft>
            </a:pPr>
            <a:r>
              <a:rPr lang="es-CL" sz="3000" b="1" dirty="0">
                <a:solidFill>
                  <a:srgbClr val="00B050"/>
                </a:solidFill>
                <a:latin typeface="Calibri" panose="020F0502020204030204" pitchFamily="34" charset="0"/>
                <a:ea typeface="Calibri" panose="020F0502020204030204" pitchFamily="34" charset="0"/>
                <a:cs typeface="Calibri" panose="020F0502020204030204" pitchFamily="34" charset="0"/>
              </a:rPr>
              <a:t>Y </a:t>
            </a:r>
          </a:p>
          <a:p>
            <a:pPr algn="ctr">
              <a:lnSpc>
                <a:spcPct val="115000"/>
              </a:lnSpc>
              <a:spcAft>
                <a:spcPts val="600"/>
              </a:spcAft>
            </a:pPr>
            <a:r>
              <a:rPr lang="es-CL" sz="3000" b="1" dirty="0">
                <a:solidFill>
                  <a:srgbClr val="00B050"/>
                </a:solidFill>
                <a:latin typeface="Calibri" panose="020F0502020204030204" pitchFamily="34" charset="0"/>
                <a:ea typeface="Calibri" panose="020F0502020204030204" pitchFamily="34" charset="0"/>
                <a:cs typeface="Calibri" panose="020F0502020204030204" pitchFamily="34" charset="0"/>
              </a:rPr>
              <a:t>GESTIÓN CURRICULAR</a:t>
            </a:r>
          </a:p>
          <a:p>
            <a:pPr algn="ctr">
              <a:lnSpc>
                <a:spcPct val="115000"/>
              </a:lnSpc>
              <a:spcAft>
                <a:spcPts val="600"/>
              </a:spcAft>
            </a:pPr>
            <a:r>
              <a:rPr lang="es-CL" sz="3000" b="1" dirty="0">
                <a:solidFill>
                  <a:srgbClr val="000000"/>
                </a:solidFill>
                <a:latin typeface="Calibri" panose="020F0502020204030204" pitchFamily="34" charset="0"/>
                <a:ea typeface="Calibri" panose="020F0502020204030204" pitchFamily="34" charset="0"/>
                <a:cs typeface="Calibri" panose="020F0502020204030204" pitchFamily="34" charset="0"/>
              </a:rPr>
              <a:t> y su incorporación en instrumentos y rutinas de gestión escolar</a:t>
            </a:r>
            <a:r>
              <a:rPr lang="es-CL" sz="2700" dirty="0">
                <a:solidFill>
                  <a:srgbClr val="000000"/>
                </a:solidFill>
                <a:latin typeface="Calibri" panose="020F0502020204030204" pitchFamily="34" charset="0"/>
                <a:ea typeface="Calibri" panose="020F0502020204030204" pitchFamily="34" charset="0"/>
                <a:cs typeface="Calibri" panose="020F0502020204030204" pitchFamily="34" charset="0"/>
              </a:rPr>
              <a:t>, considerando sellos y propósitos institucionales. </a:t>
            </a:r>
            <a:endParaRPr lang="es-CL" sz="3000" dirty="0">
              <a:solidFill>
                <a:srgbClr val="00000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43254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C1B01A-4B7C-CA9F-9FA9-EAB7513ADB7C}"/>
              </a:ext>
            </a:extLst>
          </p:cNvPr>
          <p:cNvSpPr>
            <a:spLocks noGrp="1"/>
          </p:cNvSpPr>
          <p:nvPr>
            <p:ph type="title"/>
          </p:nvPr>
        </p:nvSpPr>
        <p:spPr>
          <a:xfrm>
            <a:off x="2213834" y="4293230"/>
            <a:ext cx="13546823" cy="1700540"/>
          </a:xfrm>
        </p:spPr>
        <p:txBody>
          <a:bodyPr>
            <a:normAutofit/>
          </a:bodyPr>
          <a:lstStyle/>
          <a:p>
            <a:pPr algn="ctr"/>
            <a:r>
              <a:rPr lang="es-CL" sz="3600" b="1" dirty="0"/>
              <a:t>Desafíos para un liderazgo orientado a la mejora educativa en la EMTP</a:t>
            </a:r>
            <a:endParaRPr lang="es-CL" sz="3600" b="1" dirty="0">
              <a:solidFill>
                <a:srgbClr val="FF0000"/>
              </a:solidFill>
            </a:endParaRPr>
          </a:p>
        </p:txBody>
      </p:sp>
      <p:sp>
        <p:nvSpPr>
          <p:cNvPr id="7" name="CuadroTexto 6">
            <a:extLst>
              <a:ext uri="{FF2B5EF4-FFF2-40B4-BE49-F238E27FC236}">
                <a16:creationId xmlns:a16="http://schemas.microsoft.com/office/drawing/2014/main" id="{2DDC81F8-5C21-C17D-48D6-509AA32B6E9F}"/>
              </a:ext>
            </a:extLst>
          </p:cNvPr>
          <p:cNvSpPr txBox="1"/>
          <p:nvPr/>
        </p:nvSpPr>
        <p:spPr>
          <a:xfrm>
            <a:off x="13231041" y="8711447"/>
            <a:ext cx="9140733" cy="507831"/>
          </a:xfrm>
          <a:prstGeom prst="rect">
            <a:avLst/>
          </a:prstGeom>
          <a:noFill/>
        </p:spPr>
        <p:txBody>
          <a:bodyPr wrap="square">
            <a:spAutoFit/>
          </a:bodyPr>
          <a:lstStyle/>
          <a:p>
            <a:r>
              <a:rPr lang="es-CL" sz="2700" dirty="0"/>
              <a:t>Sepúlveda y Valdebenito (2019</a:t>
            </a:r>
            <a:r>
              <a:rPr lang="es-CL" sz="2400" dirty="0"/>
              <a:t>)</a:t>
            </a:r>
            <a:endParaRPr lang="es-CL" sz="2700" dirty="0"/>
          </a:p>
        </p:txBody>
      </p:sp>
      <p:graphicFrame>
        <p:nvGraphicFramePr>
          <p:cNvPr id="8" name="Diagrama 7">
            <a:extLst>
              <a:ext uri="{FF2B5EF4-FFF2-40B4-BE49-F238E27FC236}">
                <a16:creationId xmlns:a16="http://schemas.microsoft.com/office/drawing/2014/main" id="{45D814B5-A85A-9AF0-C41D-3185470BDB78}"/>
              </a:ext>
            </a:extLst>
          </p:cNvPr>
          <p:cNvGraphicFramePr/>
          <p:nvPr/>
        </p:nvGraphicFramePr>
        <p:xfrm>
          <a:off x="1586050" y="5466806"/>
          <a:ext cx="14802395" cy="3554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uadroTexto 10">
            <a:extLst>
              <a:ext uri="{FF2B5EF4-FFF2-40B4-BE49-F238E27FC236}">
                <a16:creationId xmlns:a16="http://schemas.microsoft.com/office/drawing/2014/main" id="{14971DB4-D162-C08A-9C25-DD9250C87728}"/>
              </a:ext>
            </a:extLst>
          </p:cNvPr>
          <p:cNvSpPr txBox="1"/>
          <p:nvPr/>
        </p:nvSpPr>
        <p:spPr>
          <a:xfrm>
            <a:off x="1893139" y="1821249"/>
            <a:ext cx="13874705" cy="2585323"/>
          </a:xfrm>
          <a:prstGeom prst="rect">
            <a:avLst/>
          </a:prstGeom>
          <a:noFill/>
        </p:spPr>
        <p:txBody>
          <a:bodyPr wrap="square">
            <a:spAutoFit/>
          </a:bodyPr>
          <a:lstStyle/>
          <a:p>
            <a:pPr algn="ctr"/>
            <a:r>
              <a:rPr lang="es-CL" sz="2700" dirty="0">
                <a:latin typeface="Calibri" panose="020F0502020204030204" pitchFamily="34" charset="0"/>
                <a:ea typeface="Calibri" panose="020F0502020204030204" pitchFamily="34" charset="0"/>
                <a:cs typeface="Times New Roman" panose="02020603050405020304" pitchFamily="18" charset="0"/>
              </a:rPr>
              <a:t>El contexto ejerce una influencia doble. Por un lado, el liderazgo da una respuesta para modificar el contexto y, por otro lado, el contexto influye y cambia el tipo de liderazgo. Debido a sus características y especificidades, el liderazgo en la Educación Media Técnico Profesional puede aportar al mejoramiento educativo dando relevancia a los desafíos que, particularmente, se presentan en esta modalidad.</a:t>
            </a:r>
          </a:p>
          <a:p>
            <a:pPr algn="ctr"/>
            <a:endParaRPr lang="es-CL" sz="2700" dirty="0"/>
          </a:p>
        </p:txBody>
      </p:sp>
    </p:spTree>
    <p:extLst>
      <p:ext uri="{BB962C8B-B14F-4D97-AF65-F5344CB8AC3E}">
        <p14:creationId xmlns:p14="http://schemas.microsoft.com/office/powerpoint/2010/main" val="2502272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449EE3-CD81-0A80-F93B-4EDD3E573FE6}"/>
              </a:ext>
            </a:extLst>
          </p:cNvPr>
          <p:cNvSpPr>
            <a:spLocks noGrp="1"/>
          </p:cNvSpPr>
          <p:nvPr>
            <p:ph type="title"/>
          </p:nvPr>
        </p:nvSpPr>
        <p:spPr>
          <a:xfrm>
            <a:off x="685800" y="1810644"/>
            <a:ext cx="5656514" cy="5611091"/>
          </a:xfrm>
        </p:spPr>
        <p:txBody>
          <a:bodyPr vert="horz" lIns="137160" tIns="68580" rIns="137160" bIns="68580" rtlCol="0" anchor="b">
            <a:normAutofit/>
          </a:bodyPr>
          <a:lstStyle/>
          <a:p>
            <a:r>
              <a:rPr lang="en-US" sz="4800" dirty="0">
                <a:solidFill>
                  <a:schemeClr val="accent1"/>
                </a:solidFill>
              </a:rPr>
              <a:t>Los pasos del </a:t>
            </a:r>
            <a:r>
              <a:rPr lang="en-US" sz="4800" dirty="0" err="1">
                <a:solidFill>
                  <a:schemeClr val="accent1"/>
                </a:solidFill>
              </a:rPr>
              <a:t>ciclo</a:t>
            </a:r>
            <a:r>
              <a:rPr lang="en-US" sz="4800" dirty="0">
                <a:solidFill>
                  <a:schemeClr val="accent1"/>
                </a:solidFill>
              </a:rPr>
              <a:t> de indagación (Pino, González y </a:t>
            </a:r>
            <a:r>
              <a:rPr lang="en-US" sz="4800" dirty="0" err="1">
                <a:solidFill>
                  <a:schemeClr val="accent1"/>
                </a:solidFill>
              </a:rPr>
              <a:t>Ahumada</a:t>
            </a:r>
            <a:r>
              <a:rPr lang="en-US" sz="4800" dirty="0">
                <a:solidFill>
                  <a:schemeClr val="accent1"/>
                </a:solidFill>
              </a:rPr>
              <a:t>, 2018)</a:t>
            </a:r>
          </a:p>
        </p:txBody>
      </p:sp>
      <p:pic>
        <p:nvPicPr>
          <p:cNvPr id="5" name="Imagen 4">
            <a:extLst>
              <a:ext uri="{FF2B5EF4-FFF2-40B4-BE49-F238E27FC236}">
                <a16:creationId xmlns:a16="http://schemas.microsoft.com/office/drawing/2014/main" id="{C0266F20-8D5D-B951-2AD7-660845AD6CE6}"/>
              </a:ext>
            </a:extLst>
          </p:cNvPr>
          <p:cNvPicPr>
            <a:picLocks noChangeAspect="1"/>
          </p:cNvPicPr>
          <p:nvPr/>
        </p:nvPicPr>
        <p:blipFill>
          <a:blip r:embed="rId2"/>
          <a:stretch>
            <a:fillRect/>
          </a:stretch>
        </p:blipFill>
        <p:spPr>
          <a:xfrm>
            <a:off x="6956441" y="1810644"/>
            <a:ext cx="10270593" cy="6470472"/>
          </a:xfrm>
          <a:prstGeom prst="rect">
            <a:avLst/>
          </a:prstGeom>
        </p:spPr>
      </p:pic>
    </p:spTree>
    <p:extLst>
      <p:ext uri="{BB962C8B-B14F-4D97-AF65-F5344CB8AC3E}">
        <p14:creationId xmlns:p14="http://schemas.microsoft.com/office/powerpoint/2010/main" val="3418630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6D90389-3549-814F-D130-5786238EF8C1}"/>
              </a:ext>
            </a:extLst>
          </p:cNvPr>
          <p:cNvPicPr>
            <a:picLocks noChangeAspect="1"/>
          </p:cNvPicPr>
          <p:nvPr/>
        </p:nvPicPr>
        <p:blipFill>
          <a:blip r:embed="rId2"/>
          <a:stretch>
            <a:fillRect/>
          </a:stretch>
        </p:blipFill>
        <p:spPr>
          <a:xfrm>
            <a:off x="34636" y="1745239"/>
            <a:ext cx="3114675" cy="2362200"/>
          </a:xfrm>
          <a:prstGeom prst="rect">
            <a:avLst/>
          </a:prstGeom>
        </p:spPr>
      </p:pic>
      <p:sp>
        <p:nvSpPr>
          <p:cNvPr id="7" name="CuadroTexto 6">
            <a:extLst>
              <a:ext uri="{FF2B5EF4-FFF2-40B4-BE49-F238E27FC236}">
                <a16:creationId xmlns:a16="http://schemas.microsoft.com/office/drawing/2014/main" id="{E6A7E80C-E862-B479-3756-DBA778B65F9E}"/>
              </a:ext>
            </a:extLst>
          </p:cNvPr>
          <p:cNvSpPr txBox="1"/>
          <p:nvPr/>
        </p:nvSpPr>
        <p:spPr>
          <a:xfrm>
            <a:off x="491836" y="4612449"/>
            <a:ext cx="2657475" cy="3970318"/>
          </a:xfrm>
          <a:prstGeom prst="rect">
            <a:avLst/>
          </a:prstGeom>
          <a:noFill/>
        </p:spPr>
        <p:txBody>
          <a:bodyPr wrap="square">
            <a:spAutoFit/>
          </a:bodyPr>
          <a:lstStyle/>
          <a:p>
            <a:pPr algn="just"/>
            <a:endParaRPr lang="es-MX" sz="2800" b="1" dirty="0">
              <a:solidFill>
                <a:srgbClr val="002060"/>
              </a:solidFill>
            </a:endParaRPr>
          </a:p>
          <a:p>
            <a:pPr marL="457200" indent="-457200" algn="just">
              <a:buFont typeface="Arial" panose="020B0604020202020204" pitchFamily="34" charset="0"/>
              <a:buChar char="•"/>
            </a:pPr>
            <a:r>
              <a:rPr lang="es-MX" sz="2800" dirty="0">
                <a:solidFill>
                  <a:srgbClr val="002060"/>
                </a:solidFill>
              </a:rPr>
              <a:t>Identificación y análisis de problemas vividas en el propio contexto</a:t>
            </a:r>
            <a:r>
              <a:rPr lang="es-CL" sz="2800" dirty="0">
                <a:solidFill>
                  <a:srgbClr val="002060"/>
                </a:solidFill>
              </a:rPr>
              <a:t>.</a:t>
            </a:r>
          </a:p>
          <a:p>
            <a:pPr marL="457200" indent="-457200" algn="just">
              <a:buFont typeface="Arial" panose="020B0604020202020204" pitchFamily="34" charset="0"/>
              <a:buChar char="•"/>
            </a:pPr>
            <a:r>
              <a:rPr lang="es-CL" sz="2800" dirty="0">
                <a:solidFill>
                  <a:srgbClr val="002060"/>
                </a:solidFill>
              </a:rPr>
              <a:t>Momentos formativos.</a:t>
            </a:r>
            <a:endParaRPr lang="es-MX" sz="2800" dirty="0">
              <a:solidFill>
                <a:srgbClr val="002060"/>
              </a:solidFill>
            </a:endParaRPr>
          </a:p>
        </p:txBody>
      </p:sp>
      <p:pic>
        <p:nvPicPr>
          <p:cNvPr id="9" name="Imagen 8">
            <a:extLst>
              <a:ext uri="{FF2B5EF4-FFF2-40B4-BE49-F238E27FC236}">
                <a16:creationId xmlns:a16="http://schemas.microsoft.com/office/drawing/2014/main" id="{4AA46481-31D1-D9EE-8D0E-9D947FD8FB5C}"/>
              </a:ext>
            </a:extLst>
          </p:cNvPr>
          <p:cNvPicPr>
            <a:picLocks noChangeAspect="1"/>
          </p:cNvPicPr>
          <p:nvPr/>
        </p:nvPicPr>
        <p:blipFill>
          <a:blip r:embed="rId3"/>
          <a:stretch>
            <a:fillRect/>
          </a:stretch>
        </p:blipFill>
        <p:spPr>
          <a:xfrm>
            <a:off x="3674918" y="1921451"/>
            <a:ext cx="3409950" cy="2009775"/>
          </a:xfrm>
          <a:prstGeom prst="rect">
            <a:avLst/>
          </a:prstGeom>
        </p:spPr>
      </p:pic>
      <p:sp>
        <p:nvSpPr>
          <p:cNvPr id="10" name="Rectángulo 9">
            <a:extLst>
              <a:ext uri="{FF2B5EF4-FFF2-40B4-BE49-F238E27FC236}">
                <a16:creationId xmlns:a16="http://schemas.microsoft.com/office/drawing/2014/main" id="{D90669C8-9A1F-BD33-A8DD-7A24010A84EA}"/>
              </a:ext>
            </a:extLst>
          </p:cNvPr>
          <p:cNvSpPr/>
          <p:nvPr/>
        </p:nvSpPr>
        <p:spPr>
          <a:xfrm>
            <a:off x="4424361" y="3698049"/>
            <a:ext cx="2657474" cy="914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CuadroTexto 10">
            <a:extLst>
              <a:ext uri="{FF2B5EF4-FFF2-40B4-BE49-F238E27FC236}">
                <a16:creationId xmlns:a16="http://schemas.microsoft.com/office/drawing/2014/main" id="{BE8454A4-BA95-2AA3-DC3F-80642E2A03C0}"/>
              </a:ext>
            </a:extLst>
          </p:cNvPr>
          <p:cNvSpPr txBox="1"/>
          <p:nvPr/>
        </p:nvSpPr>
        <p:spPr>
          <a:xfrm>
            <a:off x="4427393" y="4612449"/>
            <a:ext cx="2657475" cy="5693866"/>
          </a:xfrm>
          <a:prstGeom prst="rect">
            <a:avLst/>
          </a:prstGeom>
          <a:noFill/>
        </p:spPr>
        <p:txBody>
          <a:bodyPr wrap="square">
            <a:spAutoFit/>
          </a:bodyPr>
          <a:lstStyle/>
          <a:p>
            <a:pPr algn="just"/>
            <a:endParaRPr lang="es-MX" sz="2800" b="1" dirty="0">
              <a:solidFill>
                <a:srgbClr val="002060"/>
              </a:solidFill>
            </a:endParaRPr>
          </a:p>
          <a:p>
            <a:pPr marL="457200" indent="-457200" algn="just">
              <a:buFont typeface="Arial" panose="020B0604020202020204" pitchFamily="34" charset="0"/>
              <a:buChar char="•"/>
            </a:pPr>
            <a:r>
              <a:rPr lang="es-MX" sz="2800" dirty="0">
                <a:solidFill>
                  <a:srgbClr val="002060"/>
                </a:solidFill>
              </a:rPr>
              <a:t>Definiendo focos de indagación.</a:t>
            </a:r>
          </a:p>
          <a:p>
            <a:pPr marL="457200" indent="-457200" algn="just">
              <a:buFont typeface="Arial" panose="020B0604020202020204" pitchFamily="34" charset="0"/>
              <a:buChar char="•"/>
            </a:pPr>
            <a:r>
              <a:rPr lang="es-MX" sz="2800" dirty="0">
                <a:solidFill>
                  <a:srgbClr val="002060"/>
                </a:solidFill>
              </a:rPr>
              <a:t>Diseñando instrumentos de indagación.</a:t>
            </a:r>
          </a:p>
          <a:p>
            <a:pPr marL="457200" indent="-457200" algn="just">
              <a:buFont typeface="Arial" panose="020B0604020202020204" pitchFamily="34" charset="0"/>
              <a:buChar char="•"/>
            </a:pPr>
            <a:r>
              <a:rPr lang="es-MX" sz="2800" dirty="0">
                <a:solidFill>
                  <a:srgbClr val="002060"/>
                </a:solidFill>
              </a:rPr>
              <a:t>Organizando la experiencia de indagación.</a:t>
            </a:r>
          </a:p>
          <a:p>
            <a:pPr marL="457200" indent="-457200" algn="just">
              <a:buFont typeface="Arial" panose="020B0604020202020204" pitchFamily="34" charset="0"/>
              <a:buChar char="•"/>
            </a:pPr>
            <a:endParaRPr lang="es-MX" sz="2800" b="1" dirty="0">
              <a:solidFill>
                <a:srgbClr val="002060"/>
              </a:solidFill>
            </a:endParaRPr>
          </a:p>
        </p:txBody>
      </p:sp>
      <p:pic>
        <p:nvPicPr>
          <p:cNvPr id="13" name="Imagen 12">
            <a:extLst>
              <a:ext uri="{FF2B5EF4-FFF2-40B4-BE49-F238E27FC236}">
                <a16:creationId xmlns:a16="http://schemas.microsoft.com/office/drawing/2014/main" id="{0172F4DC-4753-67E8-80B0-72AE29E3B086}"/>
              </a:ext>
            </a:extLst>
          </p:cNvPr>
          <p:cNvPicPr>
            <a:picLocks noChangeAspect="1"/>
          </p:cNvPicPr>
          <p:nvPr/>
        </p:nvPicPr>
        <p:blipFill>
          <a:blip r:embed="rId4"/>
          <a:stretch>
            <a:fillRect/>
          </a:stretch>
        </p:blipFill>
        <p:spPr>
          <a:xfrm>
            <a:off x="7356333" y="1897206"/>
            <a:ext cx="2933700" cy="2034020"/>
          </a:xfrm>
          <a:prstGeom prst="rect">
            <a:avLst/>
          </a:prstGeom>
        </p:spPr>
      </p:pic>
      <p:sp>
        <p:nvSpPr>
          <p:cNvPr id="15" name="CuadroTexto 14">
            <a:extLst>
              <a:ext uri="{FF2B5EF4-FFF2-40B4-BE49-F238E27FC236}">
                <a16:creationId xmlns:a16="http://schemas.microsoft.com/office/drawing/2014/main" id="{0874C4AF-4682-8962-498C-BC6759BE7AB7}"/>
              </a:ext>
            </a:extLst>
          </p:cNvPr>
          <p:cNvSpPr txBox="1"/>
          <p:nvPr/>
        </p:nvSpPr>
        <p:spPr>
          <a:xfrm>
            <a:off x="7815262" y="4914900"/>
            <a:ext cx="2657475" cy="1815882"/>
          </a:xfrm>
          <a:prstGeom prst="rect">
            <a:avLst/>
          </a:prstGeom>
          <a:noFill/>
        </p:spPr>
        <p:txBody>
          <a:bodyPr wrap="square">
            <a:spAutoFit/>
          </a:bodyPr>
          <a:lstStyle/>
          <a:p>
            <a:pPr marL="457200" indent="-457200" algn="just">
              <a:buFont typeface="Arial" panose="020B0604020202020204" pitchFamily="34" charset="0"/>
              <a:buChar char="•"/>
            </a:pPr>
            <a:r>
              <a:rPr lang="es-MX" sz="2800" dirty="0">
                <a:solidFill>
                  <a:srgbClr val="002060"/>
                </a:solidFill>
              </a:rPr>
              <a:t>Ciclos de visitas entre establecimientos. </a:t>
            </a:r>
          </a:p>
        </p:txBody>
      </p:sp>
      <p:pic>
        <p:nvPicPr>
          <p:cNvPr id="17" name="Imagen 16">
            <a:extLst>
              <a:ext uri="{FF2B5EF4-FFF2-40B4-BE49-F238E27FC236}">
                <a16:creationId xmlns:a16="http://schemas.microsoft.com/office/drawing/2014/main" id="{233BD539-F95C-2006-5E64-D8BFCDBE30CD}"/>
              </a:ext>
            </a:extLst>
          </p:cNvPr>
          <p:cNvPicPr>
            <a:picLocks noChangeAspect="1"/>
          </p:cNvPicPr>
          <p:nvPr/>
        </p:nvPicPr>
        <p:blipFill>
          <a:blip r:embed="rId5"/>
          <a:stretch>
            <a:fillRect/>
          </a:stretch>
        </p:blipFill>
        <p:spPr>
          <a:xfrm>
            <a:off x="10472737" y="1921451"/>
            <a:ext cx="3971925" cy="2009775"/>
          </a:xfrm>
          <a:prstGeom prst="rect">
            <a:avLst/>
          </a:prstGeom>
        </p:spPr>
      </p:pic>
      <p:sp>
        <p:nvSpPr>
          <p:cNvPr id="18" name="CuadroTexto 17">
            <a:extLst>
              <a:ext uri="{FF2B5EF4-FFF2-40B4-BE49-F238E27FC236}">
                <a16:creationId xmlns:a16="http://schemas.microsoft.com/office/drawing/2014/main" id="{4B94D56F-66E4-A6A3-FBAD-5C3DE2391B28}"/>
              </a:ext>
            </a:extLst>
          </p:cNvPr>
          <p:cNvSpPr txBox="1"/>
          <p:nvPr/>
        </p:nvSpPr>
        <p:spPr>
          <a:xfrm>
            <a:off x="11203132" y="4966422"/>
            <a:ext cx="2657475" cy="2677656"/>
          </a:xfrm>
          <a:prstGeom prst="rect">
            <a:avLst/>
          </a:prstGeom>
          <a:noFill/>
        </p:spPr>
        <p:txBody>
          <a:bodyPr wrap="square">
            <a:spAutoFit/>
          </a:bodyPr>
          <a:lstStyle/>
          <a:p>
            <a:pPr marL="457200" indent="-457200" algn="just">
              <a:buFont typeface="Arial" panose="020B0604020202020204" pitchFamily="34" charset="0"/>
              <a:buChar char="•"/>
            </a:pPr>
            <a:r>
              <a:rPr lang="es-MX" sz="2800" dirty="0">
                <a:solidFill>
                  <a:srgbClr val="002060"/>
                </a:solidFill>
              </a:rPr>
              <a:t>Encuentro entre duplas.</a:t>
            </a:r>
          </a:p>
          <a:p>
            <a:pPr marL="457200" indent="-457200" algn="just">
              <a:buFont typeface="Arial" panose="020B0604020202020204" pitchFamily="34" charset="0"/>
              <a:buChar char="•"/>
            </a:pPr>
            <a:r>
              <a:rPr lang="es-MX" sz="2800" dirty="0">
                <a:solidFill>
                  <a:srgbClr val="002060"/>
                </a:solidFill>
              </a:rPr>
              <a:t>Hallazgos de la indagación.</a:t>
            </a:r>
          </a:p>
          <a:p>
            <a:pPr marL="457200" indent="-457200" algn="just">
              <a:buFont typeface="Arial" panose="020B0604020202020204" pitchFamily="34" charset="0"/>
              <a:buChar char="•"/>
            </a:pPr>
            <a:r>
              <a:rPr lang="es-MX" sz="2800" dirty="0">
                <a:solidFill>
                  <a:srgbClr val="002060"/>
                </a:solidFill>
              </a:rPr>
              <a:t>Retroalimentación</a:t>
            </a:r>
          </a:p>
        </p:txBody>
      </p:sp>
      <p:pic>
        <p:nvPicPr>
          <p:cNvPr id="20" name="Imagen 19">
            <a:extLst>
              <a:ext uri="{FF2B5EF4-FFF2-40B4-BE49-F238E27FC236}">
                <a16:creationId xmlns:a16="http://schemas.microsoft.com/office/drawing/2014/main" id="{AB98F64C-7437-0FBF-7A10-5DD2844F8E9C}"/>
              </a:ext>
            </a:extLst>
          </p:cNvPr>
          <p:cNvPicPr>
            <a:picLocks noChangeAspect="1"/>
          </p:cNvPicPr>
          <p:nvPr/>
        </p:nvPicPr>
        <p:blipFill>
          <a:blip r:embed="rId6"/>
          <a:stretch>
            <a:fillRect/>
          </a:stretch>
        </p:blipFill>
        <p:spPr>
          <a:xfrm>
            <a:off x="14647718" y="1897206"/>
            <a:ext cx="3095625" cy="2009775"/>
          </a:xfrm>
          <a:prstGeom prst="rect">
            <a:avLst/>
          </a:prstGeom>
        </p:spPr>
      </p:pic>
      <p:sp>
        <p:nvSpPr>
          <p:cNvPr id="21" name="CuadroTexto 20">
            <a:extLst>
              <a:ext uri="{FF2B5EF4-FFF2-40B4-BE49-F238E27FC236}">
                <a16:creationId xmlns:a16="http://schemas.microsoft.com/office/drawing/2014/main" id="{22E2AA53-7CE7-830C-93AE-1273270B0F62}"/>
              </a:ext>
            </a:extLst>
          </p:cNvPr>
          <p:cNvSpPr txBox="1"/>
          <p:nvPr/>
        </p:nvSpPr>
        <p:spPr>
          <a:xfrm>
            <a:off x="15051232" y="4914900"/>
            <a:ext cx="2657475" cy="1384995"/>
          </a:xfrm>
          <a:prstGeom prst="rect">
            <a:avLst/>
          </a:prstGeom>
          <a:noFill/>
        </p:spPr>
        <p:txBody>
          <a:bodyPr wrap="square">
            <a:spAutoFit/>
          </a:bodyPr>
          <a:lstStyle/>
          <a:p>
            <a:pPr marL="457200" indent="-457200" algn="just">
              <a:buFont typeface="Arial" panose="020B0604020202020204" pitchFamily="34" charset="0"/>
              <a:buChar char="•"/>
            </a:pPr>
            <a:r>
              <a:rPr lang="es-MX" sz="2800" dirty="0">
                <a:solidFill>
                  <a:srgbClr val="002060"/>
                </a:solidFill>
              </a:rPr>
              <a:t>Espacios de reflexión y proyección</a:t>
            </a:r>
          </a:p>
        </p:txBody>
      </p:sp>
    </p:spTree>
    <p:extLst>
      <p:ext uri="{BB962C8B-B14F-4D97-AF65-F5344CB8AC3E}">
        <p14:creationId xmlns:p14="http://schemas.microsoft.com/office/powerpoint/2010/main" val="3884684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E9D54-0F94-C0BF-811F-55CAE1689D0C}"/>
              </a:ext>
            </a:extLst>
          </p:cNvPr>
          <p:cNvSpPr>
            <a:spLocks noGrp="1"/>
          </p:cNvSpPr>
          <p:nvPr>
            <p:ph type="title"/>
          </p:nvPr>
        </p:nvSpPr>
        <p:spPr>
          <a:xfrm>
            <a:off x="1066800" y="1031648"/>
            <a:ext cx="15773400" cy="1988345"/>
          </a:xfrm>
        </p:spPr>
        <p:txBody>
          <a:bodyPr>
            <a:normAutofit/>
          </a:bodyPr>
          <a:lstStyle/>
          <a:p>
            <a:r>
              <a:rPr lang="es-CL" sz="4600" b="1" dirty="0"/>
              <a:t>La autoevaluación y sus fortalezas (Bolívar, 2006)</a:t>
            </a:r>
            <a:endParaRPr lang="en-US" sz="4600" b="1" dirty="0"/>
          </a:p>
        </p:txBody>
      </p:sp>
      <p:graphicFrame>
        <p:nvGraphicFramePr>
          <p:cNvPr id="7" name="Diagrama 2">
            <a:extLst>
              <a:ext uri="{FF2B5EF4-FFF2-40B4-BE49-F238E27FC236}">
                <a16:creationId xmlns:a16="http://schemas.microsoft.com/office/drawing/2014/main" id="{F8534791-D140-DE6F-ED86-8D825D5365FF}"/>
              </a:ext>
            </a:extLst>
          </p:cNvPr>
          <p:cNvGraphicFramePr/>
          <p:nvPr>
            <p:extLst>
              <p:ext uri="{D42A27DB-BD31-4B8C-83A1-F6EECF244321}">
                <p14:modId xmlns:p14="http://schemas.microsoft.com/office/powerpoint/2010/main" val="2971373302"/>
              </p:ext>
            </p:extLst>
          </p:nvPr>
        </p:nvGraphicFramePr>
        <p:xfrm>
          <a:off x="1905000" y="2628900"/>
          <a:ext cx="14782800" cy="693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3124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E9D54-0F94-C0BF-811F-55CAE1689D0C}"/>
              </a:ext>
            </a:extLst>
          </p:cNvPr>
          <p:cNvSpPr>
            <a:spLocks noGrp="1"/>
          </p:cNvSpPr>
          <p:nvPr>
            <p:ph type="title"/>
          </p:nvPr>
        </p:nvSpPr>
        <p:spPr>
          <a:xfrm>
            <a:off x="1066800" y="1031648"/>
            <a:ext cx="15773400" cy="1988345"/>
          </a:xfrm>
        </p:spPr>
        <p:txBody>
          <a:bodyPr>
            <a:normAutofit/>
          </a:bodyPr>
          <a:lstStyle/>
          <a:p>
            <a:r>
              <a:rPr lang="es-CL" sz="4600" b="1" dirty="0"/>
              <a:t>Una autoevaluación para la mejora (Chapman y </a:t>
            </a:r>
            <a:r>
              <a:rPr lang="es-CL" sz="4600" b="1" dirty="0" err="1"/>
              <a:t>Sammons</a:t>
            </a:r>
            <a:r>
              <a:rPr lang="es-CL" sz="4600" b="1" dirty="0"/>
              <a:t>, 2020)</a:t>
            </a:r>
            <a:endParaRPr lang="en-US" sz="4600" b="1" dirty="0"/>
          </a:p>
        </p:txBody>
      </p:sp>
      <p:graphicFrame>
        <p:nvGraphicFramePr>
          <p:cNvPr id="4" name="Content Placeholder 3">
            <a:extLst>
              <a:ext uri="{FF2B5EF4-FFF2-40B4-BE49-F238E27FC236}">
                <a16:creationId xmlns:a16="http://schemas.microsoft.com/office/drawing/2014/main" id="{A857465F-B563-AD1F-1A1E-6F61BBE56725}"/>
              </a:ext>
            </a:extLst>
          </p:cNvPr>
          <p:cNvGraphicFramePr>
            <a:graphicFrameLocks noGrp="1"/>
          </p:cNvGraphicFramePr>
          <p:nvPr>
            <p:ph idx="1"/>
          </p:nvPr>
        </p:nvGraphicFramePr>
        <p:xfrm>
          <a:off x="1257300" y="2738438"/>
          <a:ext cx="15773400" cy="652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177533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1224</TotalTime>
  <Words>1026</Words>
  <Application>Microsoft Office PowerPoint</Application>
  <PresentationFormat>Personalizado</PresentationFormat>
  <Paragraphs>98</Paragraphs>
  <Slides>17</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17</vt:i4>
      </vt:variant>
    </vt:vector>
  </HeadingPairs>
  <TitlesOfParts>
    <vt:vector size="25" baseType="lpstr">
      <vt:lpstr>Aharoni</vt:lpstr>
      <vt:lpstr>Arial</vt:lpstr>
      <vt:lpstr>Arial Narrow</vt:lpstr>
      <vt:lpstr>Calibri</vt:lpstr>
      <vt:lpstr>Calibri Light</vt:lpstr>
      <vt:lpstr>PT Sans Narrow</vt:lpstr>
      <vt:lpstr>Söhne</vt:lpstr>
      <vt:lpstr>Tema de Office</vt:lpstr>
      <vt:lpstr>Presentación de PowerPoint</vt:lpstr>
      <vt:lpstr>Presentación de PowerPoint</vt:lpstr>
      <vt:lpstr>Ciclo de indagación colaborativa en el “Plan de fortalecimiento del liderazgo y la gestión curricular para centros educativos de EMTP.</vt:lpstr>
      <vt:lpstr>Presentación de PowerPoint</vt:lpstr>
      <vt:lpstr>Desafíos para un liderazgo orientado a la mejora educativa en la EMTP</vt:lpstr>
      <vt:lpstr>Los pasos del ciclo de indagación (Pino, González y Ahumada, 2018)</vt:lpstr>
      <vt:lpstr>Presentación de PowerPoint</vt:lpstr>
      <vt:lpstr>La autoevaluación y sus fortalezas (Bolívar, 2006)</vt:lpstr>
      <vt:lpstr>Una autoevaluación para la mejora (Chapman y Sammons, 2020)</vt:lpstr>
      <vt:lpstr>La autoevaluación en el Plan de fortalecimiento del liderazgo y gestión curricular en la EMTP</vt:lpstr>
      <vt:lpstr>La autoevaluación en el Plan de fortalecimiento del liderazgo y gestión curricular en la EMTP: diversidad de aproximaciones, en función de la práctica a desarrollar. Ejemplos</vt:lpstr>
      <vt:lpstr>Práctica “El director y el equipo técnico-pedagógico coordinan la implementación efectiva general de las Bases Curriculares y de los programas de estudio”. Instrumento: cuestionario autoadministrado </vt:lpstr>
      <vt:lpstr>Práctica “El establecimiento gestiona el desarrollo profesional y técnico del personal según las necesidades pedagógicas y administrativas. ”. Instrumento: Revisión conjunta del PDPD </vt:lpstr>
      <vt:lpstr>Práctica “El director y el equipo técnico pedagógico coordinan un proceso efectivo de evaluación y monitoreo de los aprendizajes para la toma de decisiones pedagógicas”. Instrumento: Autoevaluación en base a rúbrica</vt:lpstr>
      <vt:lpstr>1. Efectos de la autoevaluación en el mejoramiento de las prácticas. (ejemplos)</vt:lpstr>
      <vt:lpstr>Presentación de PowerPoint</vt:lpstr>
      <vt:lpstr>2. Efectos de la autoevaluación en el diseño del proceso formativo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CHARLES ALBORNOZ</cp:lastModifiedBy>
  <cp:revision>48</cp:revision>
  <dcterms:created xsi:type="dcterms:W3CDTF">2021-05-25T16:53:21Z</dcterms:created>
  <dcterms:modified xsi:type="dcterms:W3CDTF">2023-11-15T12:52:57Z</dcterms:modified>
</cp:coreProperties>
</file>