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310" r:id="rId3"/>
    <p:sldId id="1582" r:id="rId4"/>
    <p:sldId id="1578" r:id="rId5"/>
    <p:sldId id="1576" r:id="rId6"/>
    <p:sldId id="1579" r:id="rId7"/>
    <p:sldId id="1577" r:id="rId8"/>
    <p:sldId id="1580"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5143500" type="screen16x9"/>
  <p:notesSz cx="6858000" cy="9144000"/>
  <p:embeddedFontLst>
    <p:embeddedFont>
      <p:font typeface="Montserrat" pitchFamily="2" charset="77"/>
      <p:regular r:id="rId27"/>
      <p:bold r:id="rId28"/>
      <p:italic r:id="rId29"/>
      <p:boldItalic r:id="rId30"/>
    </p:embeddedFont>
    <p:embeddedFont>
      <p:font typeface="Montserrat ExtraBold" panose="020F0502020204030204" pitchFamily="34" charset="0"/>
      <p:bold r:id="rId31"/>
      <p:italic r:id="rId32"/>
      <p:boldItalic r:id="rId33"/>
    </p:embeddedFont>
    <p:embeddedFont>
      <p:font typeface="Montserrat Medium" panose="020F0502020204030204" pitchFamily="34" charset="0"/>
      <p:regular r:id="rId34"/>
      <p:bold r:id="rId35"/>
      <p:italic r:id="rId36"/>
      <p:boldItalic r:id="rId37"/>
    </p:embeddedFont>
    <p:embeddedFont>
      <p:font typeface="Montserrat SemiBold" panose="020F0502020204030204" pitchFamily="34" charset="0"/>
      <p:regular r:id="rId38"/>
      <p:bold r:id="rId39"/>
      <p:italic r:id="rId40"/>
      <p:boldItalic r:id="rId41"/>
    </p:embeddedFont>
    <p:embeddedFont>
      <p:font typeface="Nunito" pitchFamily="2" charset="77"/>
      <p:regular r:id="rId42"/>
      <p:bold r:id="rId43"/>
      <p:italic r:id="rId44"/>
      <p:boldItalic r:id="rId45"/>
    </p:embeddedFont>
    <p:embeddedFont>
      <p:font typeface="Nunito SemiBold"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j7rpgN+TQB6aQ1h7wU7w4IEBTv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49EE05-60F4-49E1-B672-9CB707CA03A4}">
  <a:tblStyle styleId="{7449EE05-60F4-49E1-B672-9CB707CA03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40FFC2-6E87-4923-8459-6B1BD6CB9B7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160" d="100"/>
          <a:sy n="160" d="100"/>
        </p:scale>
        <p:origin x="2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74"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77"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2b713fe553d9ac0/%5e.Documents/Articulaci&#243;n%20Ed%20SUP%20EMT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2b713fe553d9ac0/%5e.Documents/Articulaci&#243;n%20Ed%20SUP%20EMT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Hoja1!$J$14</c:f>
              <c:strCache>
                <c:ptCount val="1"/>
                <c:pt idx="0">
                  <c:v>Ingresa Ed Sup</c:v>
                </c:pt>
              </c:strCache>
            </c:strRef>
          </c:tx>
          <c:spPr>
            <a:ln w="19050" cap="rnd">
              <a:solidFill>
                <a:schemeClr val="accent3">
                  <a:lumMod val="75000"/>
                </a:schemeClr>
              </a:solidFill>
              <a:round/>
            </a:ln>
            <a:effectLst/>
          </c:spPr>
          <c:marker>
            <c:symbol val="circle"/>
            <c:size val="6"/>
            <c:spPr>
              <a:solidFill>
                <a:schemeClr val="lt1"/>
              </a:solidFill>
              <a:ln w="38100">
                <a:solidFill>
                  <a:schemeClr val="accent3">
                    <a:lumMod val="75000"/>
                  </a:schemeClr>
                </a:solidFill>
              </a:ln>
              <a:effectLst/>
            </c:spPr>
          </c:marker>
          <c:xVal>
            <c:numRef>
              <c:f>Hoja1!$I$15:$I$25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Hoja1!$J$15:$J$25</c:f>
              <c:numCache>
                <c:formatCode>0%</c:formatCode>
                <c:ptCount val="11"/>
                <c:pt idx="0">
                  <c:v>0.53247416247858692</c:v>
                </c:pt>
                <c:pt idx="1">
                  <c:v>0.54946226481407723</c:v>
                </c:pt>
                <c:pt idx="2">
                  <c:v>0.57623069498069501</c:v>
                </c:pt>
                <c:pt idx="3">
                  <c:v>0.59227718745233615</c:v>
                </c:pt>
                <c:pt idx="4">
                  <c:v>0.61286273058829743</c:v>
                </c:pt>
                <c:pt idx="5">
                  <c:v>0.63531618791660571</c:v>
                </c:pt>
                <c:pt idx="6">
                  <c:v>0.65397088249499757</c:v>
                </c:pt>
                <c:pt idx="7">
                  <c:v>0.66574212260299048</c:v>
                </c:pt>
                <c:pt idx="8">
                  <c:v>0.65776954489959161</c:v>
                </c:pt>
                <c:pt idx="9">
                  <c:v>0.64948512341371012</c:v>
                </c:pt>
                <c:pt idx="10">
                  <c:v>0.64555474738432272</c:v>
                </c:pt>
              </c:numCache>
            </c:numRef>
          </c:yVal>
          <c:smooth val="0"/>
          <c:extLst>
            <c:ext xmlns:c16="http://schemas.microsoft.com/office/drawing/2014/chart" uri="{C3380CC4-5D6E-409C-BE32-E72D297353CC}">
              <c16:uniqueId val="{00000000-1E73-DD49-804B-FB0AC239164F}"/>
            </c:ext>
          </c:extLst>
        </c:ser>
        <c:ser>
          <c:idx val="1"/>
          <c:order val="1"/>
          <c:tx>
            <c:strRef>
              <c:f>Hoja1!$K$14</c:f>
              <c:strCache>
                <c:ptCount val="1"/>
                <c:pt idx="0">
                  <c:v>NO</c:v>
                </c:pt>
              </c:strCache>
            </c:strRef>
          </c:tx>
          <c:spPr>
            <a:ln w="19050" cap="rnd">
              <a:solidFill>
                <a:schemeClr val="accent4"/>
              </a:solidFill>
              <a:round/>
            </a:ln>
            <a:effectLst/>
          </c:spPr>
          <c:marker>
            <c:symbol val="circle"/>
            <c:size val="6"/>
            <c:spPr>
              <a:solidFill>
                <a:schemeClr val="lt1"/>
              </a:solidFill>
              <a:ln w="38100">
                <a:solidFill>
                  <a:schemeClr val="accent4">
                    <a:alpha val="60000"/>
                  </a:schemeClr>
                </a:solidFill>
              </a:ln>
              <a:effectLst/>
            </c:spPr>
          </c:marker>
          <c:xVal>
            <c:numRef>
              <c:f>Hoja1!$I$15:$I$25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Hoja1!$K$15:$K$25</c:f>
              <c:numCache>
                <c:formatCode>0%</c:formatCode>
                <c:ptCount val="11"/>
                <c:pt idx="0">
                  <c:v>0.46752583752141308</c:v>
                </c:pt>
                <c:pt idx="1">
                  <c:v>0.45053773518592283</c:v>
                </c:pt>
                <c:pt idx="2">
                  <c:v>0.42376930501930504</c:v>
                </c:pt>
                <c:pt idx="3">
                  <c:v>0.40772281254766385</c:v>
                </c:pt>
                <c:pt idx="4">
                  <c:v>0.38713726941170251</c:v>
                </c:pt>
                <c:pt idx="5">
                  <c:v>0.36468381208339429</c:v>
                </c:pt>
                <c:pt idx="6">
                  <c:v>0.34602911750500243</c:v>
                </c:pt>
                <c:pt idx="7">
                  <c:v>0.33425787739700957</c:v>
                </c:pt>
                <c:pt idx="8">
                  <c:v>0.34223045510040839</c:v>
                </c:pt>
                <c:pt idx="9">
                  <c:v>0.35051487658628988</c:v>
                </c:pt>
                <c:pt idx="10">
                  <c:v>0.35444525261567728</c:v>
                </c:pt>
              </c:numCache>
            </c:numRef>
          </c:yVal>
          <c:smooth val="0"/>
          <c:extLst>
            <c:ext xmlns:c16="http://schemas.microsoft.com/office/drawing/2014/chart" uri="{C3380CC4-5D6E-409C-BE32-E72D297353CC}">
              <c16:uniqueId val="{00000001-1E73-DD49-804B-FB0AC239164F}"/>
            </c:ext>
          </c:extLst>
        </c:ser>
        <c:dLbls>
          <c:showLegendKey val="0"/>
          <c:showVal val="0"/>
          <c:showCatName val="0"/>
          <c:showSerName val="0"/>
          <c:showPercent val="0"/>
          <c:showBubbleSize val="0"/>
        </c:dLbls>
        <c:axId val="1556836895"/>
        <c:axId val="402696224"/>
      </c:scatterChart>
      <c:valAx>
        <c:axId val="1556836895"/>
        <c:scaling>
          <c:orientation val="minMax"/>
          <c:max val="2020"/>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L"/>
          </a:p>
        </c:txPr>
        <c:crossAx val="402696224"/>
        <c:crosses val="autoZero"/>
        <c:crossBetween val="midCat"/>
      </c:valAx>
      <c:valAx>
        <c:axId val="402696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L"/>
          </a:p>
        </c:txPr>
        <c:crossAx val="155683689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Hoja1!$C$15</c:f>
              <c:strCache>
                <c:ptCount val="1"/>
                <c:pt idx="0">
                  <c:v>CFT</c:v>
                </c:pt>
              </c:strCache>
            </c:strRef>
          </c:tx>
          <c:spPr>
            <a:ln w="19050" cap="rnd">
              <a:solidFill>
                <a:schemeClr val="dk1">
                  <a:tint val="88500"/>
                  <a:alpha val="60000"/>
                </a:schemeClr>
              </a:solidFill>
              <a:round/>
            </a:ln>
            <a:effectLst/>
          </c:spPr>
          <c:marker>
            <c:symbol val="circle"/>
            <c:size val="6"/>
            <c:spPr>
              <a:solidFill>
                <a:schemeClr val="lt1"/>
              </a:solidFill>
              <a:ln w="38100">
                <a:solidFill>
                  <a:schemeClr val="accent3">
                    <a:lumMod val="75000"/>
                  </a:schemeClr>
                </a:solidFill>
              </a:ln>
              <a:effectLst/>
            </c:spPr>
          </c:marker>
          <c:xVal>
            <c:numRef>
              <c:f>Hoja1!$B$16:$B$26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Hoja1!$C$16:$C$26</c:f>
              <c:numCache>
                <c:formatCode>0%</c:formatCode>
                <c:ptCount val="11"/>
                <c:pt idx="0">
                  <c:v>0.26627748423385034</c:v>
                </c:pt>
                <c:pt idx="1">
                  <c:v>0.27317114773672202</c:v>
                </c:pt>
                <c:pt idx="2">
                  <c:v>0.27205913145441601</c:v>
                </c:pt>
                <c:pt idx="3">
                  <c:v>0.27501180308167733</c:v>
                </c:pt>
                <c:pt idx="4">
                  <c:v>0.27242933224088489</c:v>
                </c:pt>
                <c:pt idx="5">
                  <c:v>0.2581935456849071</c:v>
                </c:pt>
                <c:pt idx="6">
                  <c:v>0.27296898079763665</c:v>
                </c:pt>
                <c:pt idx="7">
                  <c:v>0.26636354023474673</c:v>
                </c:pt>
                <c:pt idx="8">
                  <c:v>0.26625704045058884</c:v>
                </c:pt>
                <c:pt idx="9">
                  <c:v>0.26492840069296725</c:v>
                </c:pt>
                <c:pt idx="10">
                  <c:v>0.24629485179407176</c:v>
                </c:pt>
              </c:numCache>
            </c:numRef>
          </c:yVal>
          <c:smooth val="0"/>
          <c:extLst>
            <c:ext xmlns:c16="http://schemas.microsoft.com/office/drawing/2014/chart" uri="{C3380CC4-5D6E-409C-BE32-E72D297353CC}">
              <c16:uniqueId val="{00000000-E837-BD42-8DBE-BD3D44FF8240}"/>
            </c:ext>
          </c:extLst>
        </c:ser>
        <c:ser>
          <c:idx val="1"/>
          <c:order val="1"/>
          <c:tx>
            <c:strRef>
              <c:f>Hoja1!$D$15</c:f>
              <c:strCache>
                <c:ptCount val="1"/>
                <c:pt idx="0">
                  <c:v>IP</c:v>
                </c:pt>
              </c:strCache>
            </c:strRef>
          </c:tx>
          <c:spPr>
            <a:ln w="19050" cap="rnd">
              <a:solidFill>
                <a:schemeClr val="accent4"/>
              </a:solidFill>
              <a:round/>
            </a:ln>
            <a:effectLst/>
          </c:spPr>
          <c:marker>
            <c:symbol val="circle"/>
            <c:size val="6"/>
            <c:spPr>
              <a:solidFill>
                <a:schemeClr val="lt1"/>
              </a:solidFill>
              <a:ln w="38100">
                <a:solidFill>
                  <a:schemeClr val="accent4">
                    <a:alpha val="60000"/>
                  </a:schemeClr>
                </a:solidFill>
              </a:ln>
              <a:effectLst/>
            </c:spPr>
          </c:marker>
          <c:xVal>
            <c:numRef>
              <c:f>Hoja1!$B$16:$B$26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Hoja1!$D$16:$D$26</c:f>
              <c:numCache>
                <c:formatCode>0%</c:formatCode>
                <c:ptCount val="11"/>
                <c:pt idx="0">
                  <c:v>0.41716379751150501</c:v>
                </c:pt>
                <c:pt idx="1">
                  <c:v>0.43024668983603759</c:v>
                </c:pt>
                <c:pt idx="2">
                  <c:v>0.4405963398802295</c:v>
                </c:pt>
                <c:pt idx="3">
                  <c:v>0.43886003691145542</c:v>
                </c:pt>
                <c:pt idx="4">
                  <c:v>0.43131589728109704</c:v>
                </c:pt>
                <c:pt idx="5">
                  <c:v>0.41906975770140942</c:v>
                </c:pt>
                <c:pt idx="6">
                  <c:v>0.4195188858408947</c:v>
                </c:pt>
                <c:pt idx="7">
                  <c:v>0.42028127313101404</c:v>
                </c:pt>
                <c:pt idx="8">
                  <c:v>0.42816606929510154</c:v>
                </c:pt>
                <c:pt idx="9">
                  <c:v>0.43466152058068902</c:v>
                </c:pt>
                <c:pt idx="10">
                  <c:v>0.43148725949037964</c:v>
                </c:pt>
              </c:numCache>
            </c:numRef>
          </c:yVal>
          <c:smooth val="0"/>
          <c:extLst>
            <c:ext xmlns:c16="http://schemas.microsoft.com/office/drawing/2014/chart" uri="{C3380CC4-5D6E-409C-BE32-E72D297353CC}">
              <c16:uniqueId val="{00000001-E837-BD42-8DBE-BD3D44FF8240}"/>
            </c:ext>
          </c:extLst>
        </c:ser>
        <c:ser>
          <c:idx val="2"/>
          <c:order val="2"/>
          <c:tx>
            <c:strRef>
              <c:f>Hoja1!$E$15</c:f>
              <c:strCache>
                <c:ptCount val="1"/>
                <c:pt idx="0">
                  <c:v>UES</c:v>
                </c:pt>
              </c:strCache>
            </c:strRef>
          </c:tx>
          <c:spPr>
            <a:ln w="19050" cap="rnd">
              <a:solidFill>
                <a:schemeClr val="dk1">
                  <a:tint val="75000"/>
                  <a:alpha val="60000"/>
                </a:schemeClr>
              </a:solidFill>
              <a:round/>
            </a:ln>
            <a:effectLst/>
          </c:spPr>
          <c:marker>
            <c:symbol val="circle"/>
            <c:size val="6"/>
            <c:spPr>
              <a:solidFill>
                <a:schemeClr val="lt1"/>
              </a:solidFill>
              <a:ln w="38100">
                <a:solidFill>
                  <a:schemeClr val="dk1">
                    <a:tint val="75000"/>
                    <a:alpha val="60000"/>
                  </a:schemeClr>
                </a:solidFill>
              </a:ln>
              <a:effectLst/>
            </c:spPr>
          </c:marker>
          <c:xVal>
            <c:numRef>
              <c:f>Hoja1!$B$16:$B$26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Hoja1!$E$16:$E$26</c:f>
              <c:numCache>
                <c:formatCode>0%</c:formatCode>
                <c:ptCount val="11"/>
                <c:pt idx="0">
                  <c:v>0.3165587182546446</c:v>
                </c:pt>
                <c:pt idx="1">
                  <c:v>0.29658216242724034</c:v>
                </c:pt>
                <c:pt idx="2">
                  <c:v>0.28734452866535448</c:v>
                </c:pt>
                <c:pt idx="3">
                  <c:v>0.28612816000686725</c:v>
                </c:pt>
                <c:pt idx="4">
                  <c:v>0.29625477047801807</c:v>
                </c:pt>
                <c:pt idx="5">
                  <c:v>0.32273669661368348</c:v>
                </c:pt>
                <c:pt idx="6">
                  <c:v>0.30751213336146865</c:v>
                </c:pt>
                <c:pt idx="7">
                  <c:v>0.31335518663423917</c:v>
                </c:pt>
                <c:pt idx="8">
                  <c:v>0.30557689025430962</c:v>
                </c:pt>
                <c:pt idx="9">
                  <c:v>0.30041007872634373</c:v>
                </c:pt>
                <c:pt idx="10">
                  <c:v>0.32221788871554863</c:v>
                </c:pt>
              </c:numCache>
            </c:numRef>
          </c:yVal>
          <c:smooth val="0"/>
          <c:extLst>
            <c:ext xmlns:c16="http://schemas.microsoft.com/office/drawing/2014/chart" uri="{C3380CC4-5D6E-409C-BE32-E72D297353CC}">
              <c16:uniqueId val="{00000002-E837-BD42-8DBE-BD3D44FF8240}"/>
            </c:ext>
          </c:extLst>
        </c:ser>
        <c:dLbls>
          <c:showLegendKey val="0"/>
          <c:showVal val="0"/>
          <c:showCatName val="0"/>
          <c:showSerName val="0"/>
          <c:showPercent val="0"/>
          <c:showBubbleSize val="0"/>
        </c:dLbls>
        <c:axId val="1556836895"/>
        <c:axId val="402696224"/>
      </c:scatterChart>
      <c:valAx>
        <c:axId val="1556836895"/>
        <c:scaling>
          <c:orientation val="minMax"/>
          <c:max val="2020"/>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L"/>
          </a:p>
        </c:txPr>
        <c:crossAx val="402696224"/>
        <c:crosses val="autoZero"/>
        <c:crossBetween val="midCat"/>
      </c:valAx>
      <c:valAx>
        <c:axId val="402696224"/>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L"/>
          </a:p>
        </c:txPr>
        <c:crossAx val="155683689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c0235bcc7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8c0235bcc7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37d7d5223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37d7d5223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a7324153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8a7324153b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Nunito"/>
              <a:ea typeface="Nunito"/>
              <a:cs typeface="Nunito"/>
              <a:sym typeface="Nuni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a7324153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8a7324153b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Nunito"/>
              <a:ea typeface="Nunito"/>
              <a:cs typeface="Nunito"/>
              <a:sym typeface="Nuni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a7324153b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8a7324153b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Nunito"/>
              <a:ea typeface="Nunito"/>
              <a:cs typeface="Nunito"/>
              <a:sym typeface="Nuni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4de9dffee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4de9dffee6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s" sz="1200">
                <a:solidFill>
                  <a:schemeClr val="dk1"/>
                </a:solidFill>
                <a:latin typeface="Nunito"/>
                <a:ea typeface="Nunito"/>
                <a:cs typeface="Nunito"/>
                <a:sym typeface="Nunito"/>
              </a:rPr>
              <a:t>Se creó la variable “Trayectoria” en base a la EM de egreso (TP o HC) y la ES de ingreso (U o TP), así se obtuvo un indicador para cada estudiante que indica qué trayectoria siguió.</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En base a esto se llevó a cabo un análisis multinomial que arrojara el efecto de cada una de nuestras variables independientes en la probabilidad de que un estudiante siguiera alguna de las trayectorias posibles. </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Así obtuvimos el efecto de cada variable para cada trayectoria, y pudimos comparar dicho efecto entre EMTP y HC.</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Edad: Estudiantes mayores priorizan una educación más inmediata</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Educación padres: Padres con mayor educación buscan que sus hijos estudien más</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Sexo: </a:t>
            </a:r>
            <a:endParaRPr sz="1200">
              <a:solidFill>
                <a:schemeClr val="dk1"/>
              </a:solidFill>
              <a:latin typeface="Nunito"/>
              <a:ea typeface="Nunito"/>
              <a:cs typeface="Nunito"/>
              <a:sym typeface="Nuni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7d7d5223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37d7d52234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s" sz="1200">
                <a:solidFill>
                  <a:schemeClr val="dk1"/>
                </a:solidFill>
                <a:latin typeface="Nunito"/>
                <a:ea typeface="Nunito"/>
                <a:cs typeface="Nunito"/>
                <a:sym typeface="Nunito"/>
              </a:rPr>
              <a:t>Se creó la variable “Trayectoria” en base a la EM de egreso (TP o HC) y la ES de ingreso (U o TP), así se obtuvo un indicador para cada estudiante que indica qué trayectoria siguió.</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En base a esto se llevó a cabo un análisis multinomial que arrojara el efecto de cada una de nuestras variables independientes en la probabilidad de que un estudiante siguiera alguna de las trayectorias posibles. </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Así obtuvimos el efecto de cada variable para cada trayectoria, y pudimos comparar dicho efecto entre EMTP y HC.</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Edad: Estudiantes mayores priorizan una educación más inmediata</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Educación padres: Padres con mayor educación buscan que sus hijos estudien más</a:t>
            </a:r>
            <a:endParaRPr sz="1200">
              <a:solidFill>
                <a:schemeClr val="dk1"/>
              </a:solidFill>
              <a:latin typeface="Nunito"/>
              <a:ea typeface="Nunito"/>
              <a:cs typeface="Nunito"/>
              <a:sym typeface="Nunito"/>
            </a:endParaRPr>
          </a:p>
          <a:p>
            <a:pPr marL="0" lvl="0" indent="0" algn="l" rtl="0">
              <a:spcBef>
                <a:spcPts val="0"/>
              </a:spcBef>
              <a:spcAft>
                <a:spcPts val="0"/>
              </a:spcAft>
              <a:buSzPts val="1100"/>
              <a:buNone/>
            </a:pPr>
            <a:r>
              <a:rPr lang="es" sz="1200">
                <a:solidFill>
                  <a:schemeClr val="dk1"/>
                </a:solidFill>
                <a:latin typeface="Nunito"/>
                <a:ea typeface="Nunito"/>
                <a:cs typeface="Nunito"/>
                <a:sym typeface="Nunito"/>
              </a:rPr>
              <a:t>Sexo: </a:t>
            </a:r>
            <a:endParaRPr sz="1200">
              <a:solidFill>
                <a:schemeClr val="dk1"/>
              </a:solidFill>
              <a:latin typeface="Nunito"/>
              <a:ea typeface="Nunito"/>
              <a:cs typeface="Nunito"/>
              <a:sym typeface="Nuni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a7324153b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28a7324153b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400">
                <a:solidFill>
                  <a:schemeClr val="dk1"/>
                </a:solidFill>
                <a:latin typeface="Nunito"/>
                <a:ea typeface="Nunito"/>
                <a:cs typeface="Nunito"/>
                <a:sym typeface="Nunito"/>
              </a:rPr>
              <a:t>Dado que los estudiantes que buscan ingresar a la ESTP no deben rendir la prueba de admisión para matricularse, sería un error incluir las variables de puntaje PSU/PDT en el modelo completo pues eliminaría a todos aquellos que no rindieron la prueba. Es por ello que el análisis se lleva a cabo con dos modelos.</a:t>
            </a:r>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c128b5ada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25c128b5ada_3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493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de9dffee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4de9dffee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Edad</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La variable edad no fue significativa para explicar la trayectoria de los egresados de la EMTP, y en el caso de los egresados de EMHC sólo explica la trayectoria de aquellos que ingresan a la educación superior TP, esto puede deberse a que los egresados de la EMTP buscan seguir diversas trayectorias aparte del ingreso a la educación superior, por lo que la cantidad de años que pasen antes de ingresar a la misma es irrelevante, mientras que al egresar de la EMHC hay menos posibilidades aparte de continuar estudiando, y dicha necesidad se hace más latente a medida que pasan los años.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Educación de la madre</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Nos sorprendió encontrar que al salir de la EMTP tener una madre con estudios en la educación superior disminuye la probabilidad de ingresar a la misma tanto TP como universitaria. Nuestra hipótesis es que, si bien la madre tiene estudios en educación superior estos son probablemente del tipo técnico profesional, lo que contrastaría con el caso de los egresados de la EMHC cuyas madres pueden tener estudios universitarios o mayor. Esto, sin embargo, es meramente una hipótesis, y sería interesante que podamos indagar un poco más en eso en el futuro.</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rgbClr val="FF0000"/>
                </a:solidFill>
                <a:latin typeface="Nunito"/>
                <a:ea typeface="Nunito"/>
                <a:cs typeface="Nunito"/>
                <a:sym typeface="Nunito"/>
              </a:rPr>
              <a:t>Sexo (mujeres)</a:t>
            </a:r>
            <a:endParaRPr b="1">
              <a:solidFill>
                <a:srgbClr val="FF0000"/>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observa que las mujeres tienen más probabilidades de entrar a la ESTP ya sea viniendo de la EMTP o HC, y, al contrario, tienen menos probabilidades de entrar a la ESU. Esto puede deberse a que …</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Movilidad</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El entrar a estudiar en la misma región donde se egresó de la EM aumenta tus posibilidades de ingresar a la ESTP tanto habiendo salido de la EMTP como HC, esto debido a que hay más disponibilidad de ESTP en regiones, por lo que aquellos que no son de la RM pueden acceder a la misma sin alejarse de sus hogares. Al contrario, respecto del ingreso a la ESU los egresados de EMTP se sospecha que son. en su mayoría,  de la RM, lo que explicaría que aumenten sus probabilidades de ingresar a la ESU, mientras que los egresados de EMHC tienen menos posibilidades de ingresar debido a la falta de disponibilidad de universidades en la regiones de Chile, pues la mayoría se concentra en la RM.</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Trabajo</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Al haber egresado de la EMTP el tener trabajo remunerado aumenta tus probabilidades de ingresar a la ES, esto puede deberse a que, en primer lugar, las personas que salen de la EMTP ya tienen conocimientos y experiencia en un campo laboral en particular, y probablemente su trabajo se relacione con el mismo, por lo que una forma de continuar avanzando en esa línea sería continuar estudiando algo similar. A diferencia de los egresados de la EMHC donde tener trabajo sí aumenta la probabilidad de estudiar en la ESTP, probablemente por la compatibilidad de esta con el mundo del trabajo, pero disminuye en un 6% las de ingresar a la universidad.</a:t>
            </a:r>
            <a:endParaRPr sz="1200">
              <a:solidFill>
                <a:schemeClr val="dk1"/>
              </a:solidFill>
              <a:latin typeface="Nunito"/>
              <a:ea typeface="Nunito"/>
              <a:cs typeface="Nunito"/>
              <a:sym typeface="Nuni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de9dffee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24de9dffee6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b="1">
                <a:solidFill>
                  <a:srgbClr val="FF0000"/>
                </a:solidFill>
                <a:latin typeface="Nunito"/>
                <a:ea typeface="Nunito"/>
                <a:cs typeface="Nunito"/>
                <a:sym typeface="Nunito"/>
              </a:rPr>
              <a:t>Dependencia</a:t>
            </a:r>
            <a:endParaRPr b="1">
              <a:solidFill>
                <a:srgbClr val="FF0000"/>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Haber egresado de un colegio público de la EMTP disminuye considerablemente las probabilidades de ingresar a la educación superior, en especial a la universitaria (un 10%), mientras que habiendo egresado de un colegio público de la EMHC aumenta las probabilidades de ingresar a la ES, sobretodo a la universitaria. </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FALTA HIPÓTESIS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rgbClr val="FF0000"/>
                </a:solidFill>
                <a:latin typeface="Nunito"/>
                <a:ea typeface="Nunito"/>
                <a:cs typeface="Nunito"/>
                <a:sym typeface="Nunito"/>
              </a:rPr>
              <a:t>Rural</a:t>
            </a:r>
            <a:endParaRPr b="1">
              <a:solidFill>
                <a:srgbClr val="FF0000"/>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Haber egresado de un colegio rural de la EMTP aumenta las probabilidades de ingresar a la ES tanto TP como universitaria, esto puede deberse a la relación de la zona rural con la especialidad que el estudiante haya obtenido en la EMTP, lo que lo motivaría a seguir especializándose para poder continuar trabajando en su zona. Por el contrario, se observa un efecto negativo en la probabilidad de ingresar a ambos tipos de ES habiendo egresado de la HC en un colegio rural.  </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rgbClr val="FF0000"/>
                </a:solidFill>
                <a:latin typeface="Nunito"/>
                <a:ea typeface="Nunito"/>
                <a:cs typeface="Nunito"/>
                <a:sym typeface="Nunito"/>
              </a:rPr>
              <a:t>SNED</a:t>
            </a:r>
            <a:endParaRPr b="1">
              <a:solidFill>
                <a:srgbClr val="FF0000"/>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Por cada punto más en el puntaje del Sistema Nacional de Evaluación del Desempeño, si se egresa de la EMTP disminuye la probabilidad de ingresar a la educación superior. </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FALTA HIPÓTESIS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Mientras que habiendo salido de la EMHC este efecto negativo sólo se da si se busca entrar a la ESTP, por el contrario, si se busca entrar a la ESU se tienen más probabilidades.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FALTA HIPÓTESIS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b="1">
              <a:solidFill>
                <a:srgbClr val="FF0000"/>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IVE</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Por cada punto porcentual más en el indice de vulnerabilidad escolar, si se egresó de EMTP aumentan en un 27 y 66% la probabilidad de ingresar a la ESTP y ESU respectivamente, mientras que si se egresó de la EMHC disminuye dicha probabilidad en un 5 y 88% respectivamente. </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el caso de los egresados de EMHC sucede un fenómeno más cercano a lo que esperábamos, que a mayor vulnerabilidad menos probabilidades de ingresar a la ES, pero en EMTP sucede lo contrario. La hipotesis propuesta para explicar esto es que el rango de IVE es menor en EMTP que en EMHC, siendo 88% el mínimo en EMTP, lo que puede sesgar el análisis.</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Además cabe considerar que las personas más vulnerables pueden acceder a más beneficios para continuar estudiando, lo que puede fomentar el acceso de las personas en la EMTP, pero nos deja la pregunta de cómo entonces ese no es el caso para los egresados de EMHC.</a:t>
            </a:r>
            <a:endParaRPr sz="1200">
              <a:solidFill>
                <a:schemeClr val="dk1"/>
              </a:solidFill>
              <a:latin typeface="Nunito"/>
              <a:ea typeface="Nunito"/>
              <a:cs typeface="Nunito"/>
              <a:sym typeface="Nuni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4de9dffee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4de9dffee6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Promedio notas</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Si se busca ingresar a la ESTP, por cada décima más en el promedio de notas que tengan los egresados de EMTP tienen menos probabilidad de lograrlo, mientras que de los que buscan entrar a la universidad, si salieron de la EMTP sus notas no son relevantes, pero si salieron de la EMHC por cada décima más tienen más probabilidades de lograrlo. Esto se debe a la importancia del NEM en la postulacion, a diferencia de aquellos que entran a la ESTP donde no se les pide puntaje NEM para ingresar.</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Por cada décima más en el promedio de notas los egresados de EMTP tienen menos probabilidades de ingresar a la ESTP, probablemente dado que un mayor puntaje da más oportunidades de ingresar a la ESU, así que quienes tengan mejor notas preferirán esta modalidad de estudios superiores, sin embargo, las notas no fueron significativas en el caso de los egresados de EMTP que van a la ESU.</a:t>
            </a: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PSU</a:t>
            </a:r>
            <a:endParaRPr b="1">
              <a:solidFill>
                <a:schemeClr val="dk1"/>
              </a:solidFill>
              <a:latin typeface="Nunito"/>
              <a:ea typeface="Nunito"/>
              <a:cs typeface="Nunito"/>
              <a:sym typeface="Nunito"/>
            </a:endParaRPr>
          </a:p>
          <a:p>
            <a:pPr marL="0" lvl="0" indent="0" algn="just"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Por cada punto más en la psu de comprensión lectora disminuye la probabilidad de ingresar a la ESTP tanto si se egresa de la EMTP como HC, esto debe deberse a que mientras mejor les vaya en la prueba tendrás más posibilidades de ingresar a la universidad antes que a la ESTP, mientras que disminuye la probabilidad de ingresar a la ESU si se viene de la ESTP, probablemente porque aquellos puntajes, si bien aumentan, no son lo suficientemente altos como para quedar en la universidad, y aumenta la probabilidad de ingresar si se viene de la EMHC, lo que va el la línea de lo esperado de los estudiantes que egresan de EMHC. </a:t>
            </a:r>
            <a:endParaRPr sz="1200">
              <a:solidFill>
                <a:schemeClr val="dk1"/>
              </a:solidFill>
              <a:latin typeface="Nunito"/>
              <a:ea typeface="Nunito"/>
              <a:cs typeface="Nunito"/>
              <a:sym typeface="Nuni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5c128b5ada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25c128b5ada_3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4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5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04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9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23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8ce10b139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8ce10b139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7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37d7d5223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237d7d5223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5"/>
          <p:cNvSpPr/>
          <p:nvPr/>
        </p:nvSpPr>
        <p:spPr>
          <a:xfrm rot="10800000">
            <a:off x="1317646" y="2039685"/>
            <a:ext cx="813300" cy="15012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5"/>
          <p:cNvPicPr preferRelativeResize="0"/>
          <p:nvPr/>
        </p:nvPicPr>
        <p:blipFill rotWithShape="1">
          <a:blip r:embed="rId3">
            <a:alphaModFix/>
          </a:blip>
          <a:srcRect/>
          <a:stretch/>
        </p:blipFill>
        <p:spPr>
          <a:xfrm>
            <a:off x="581000" y="934531"/>
            <a:ext cx="1370126" cy="1943674"/>
          </a:xfrm>
          <a:prstGeom prst="rect">
            <a:avLst/>
          </a:prstGeom>
          <a:noFill/>
          <a:ln>
            <a:noFill/>
          </a:ln>
        </p:spPr>
      </p:pic>
      <p:pic>
        <p:nvPicPr>
          <p:cNvPr id="56" name="Google Shape;56;p5"/>
          <p:cNvPicPr preferRelativeResize="0"/>
          <p:nvPr/>
        </p:nvPicPr>
        <p:blipFill rotWithShape="1">
          <a:blip r:embed="rId4">
            <a:alphaModFix/>
          </a:blip>
          <a:srcRect/>
          <a:stretch/>
        </p:blipFill>
        <p:spPr>
          <a:xfrm rot="10800000">
            <a:off x="-1" y="806498"/>
            <a:ext cx="1560751" cy="3232527"/>
          </a:xfrm>
          <a:prstGeom prst="rect">
            <a:avLst/>
          </a:prstGeom>
          <a:noFill/>
          <a:ln>
            <a:noFill/>
          </a:ln>
        </p:spPr>
      </p:pic>
      <p:pic>
        <p:nvPicPr>
          <p:cNvPr id="57" name="Google Shape;57;p5" descr="Text&#10;&#10;Description automatically generated"/>
          <p:cNvPicPr preferRelativeResize="0"/>
          <p:nvPr/>
        </p:nvPicPr>
        <p:blipFill rotWithShape="1">
          <a:blip r:embed="rId5">
            <a:alphaModFix/>
          </a:blip>
          <a:srcRect/>
          <a:stretch/>
        </p:blipFill>
        <p:spPr>
          <a:xfrm>
            <a:off x="5585247" y="4593627"/>
            <a:ext cx="1242012" cy="332291"/>
          </a:xfrm>
          <a:prstGeom prst="rect">
            <a:avLst/>
          </a:prstGeom>
          <a:noFill/>
          <a:ln>
            <a:noFill/>
          </a:ln>
        </p:spPr>
      </p:pic>
      <p:pic>
        <p:nvPicPr>
          <p:cNvPr id="58" name="Google Shape;58;p5"/>
          <p:cNvPicPr preferRelativeResize="0"/>
          <p:nvPr/>
        </p:nvPicPr>
        <p:blipFill rotWithShape="1">
          <a:blip r:embed="rId6">
            <a:alphaModFix/>
          </a:blip>
          <a:srcRect/>
          <a:stretch/>
        </p:blipFill>
        <p:spPr>
          <a:xfrm>
            <a:off x="2078160" y="4582043"/>
            <a:ext cx="1017283" cy="332291"/>
          </a:xfrm>
          <a:prstGeom prst="rect">
            <a:avLst/>
          </a:prstGeom>
          <a:noFill/>
          <a:ln>
            <a:noFill/>
          </a:ln>
        </p:spPr>
      </p:pic>
      <p:pic>
        <p:nvPicPr>
          <p:cNvPr id="59" name="Google Shape;59;p5" descr="Logo&#10;&#10;Description automatically generated"/>
          <p:cNvPicPr preferRelativeResize="0"/>
          <p:nvPr/>
        </p:nvPicPr>
        <p:blipFill rotWithShape="1">
          <a:blip r:embed="rId7">
            <a:alphaModFix/>
          </a:blip>
          <a:srcRect/>
          <a:stretch/>
        </p:blipFill>
        <p:spPr>
          <a:xfrm>
            <a:off x="7183528" y="4570815"/>
            <a:ext cx="1468322" cy="354741"/>
          </a:xfrm>
          <a:prstGeom prst="rect">
            <a:avLst/>
          </a:prstGeom>
          <a:noFill/>
          <a:ln>
            <a:noFill/>
          </a:ln>
        </p:spPr>
      </p:pic>
      <p:pic>
        <p:nvPicPr>
          <p:cNvPr id="60" name="Google Shape;60;p5"/>
          <p:cNvPicPr preferRelativeResize="0"/>
          <p:nvPr/>
        </p:nvPicPr>
        <p:blipFill rotWithShape="1">
          <a:blip r:embed="rId8">
            <a:alphaModFix/>
          </a:blip>
          <a:srcRect/>
          <a:stretch/>
        </p:blipFill>
        <p:spPr>
          <a:xfrm>
            <a:off x="492150" y="4335436"/>
            <a:ext cx="825505" cy="825503"/>
          </a:xfrm>
          <a:prstGeom prst="rect">
            <a:avLst/>
          </a:prstGeom>
          <a:noFill/>
          <a:ln>
            <a:noFill/>
          </a:ln>
        </p:spPr>
      </p:pic>
      <p:sp>
        <p:nvSpPr>
          <p:cNvPr id="61" name="Google Shape;61;p5"/>
          <p:cNvSpPr txBox="1"/>
          <p:nvPr/>
        </p:nvSpPr>
        <p:spPr>
          <a:xfrm>
            <a:off x="2947650" y="1971113"/>
            <a:ext cx="5942400" cy="90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2400">
                <a:solidFill>
                  <a:srgbClr val="1E1E1E"/>
                </a:solidFill>
                <a:latin typeface="Montserrat Medium"/>
                <a:ea typeface="Montserrat Medium"/>
                <a:cs typeface="Montserrat Medium"/>
                <a:sym typeface="Montserrat Medium"/>
              </a:rPr>
              <a:t>Trayectorias Educativas:</a:t>
            </a:r>
            <a:endParaRPr sz="2400" b="0" i="0" u="none" strike="noStrike" cap="none">
              <a:solidFill>
                <a:srgbClr val="1E1E1E"/>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chemeClr val="dk1"/>
              </a:buClr>
              <a:buSzPts val="1100"/>
              <a:buFont typeface="Arial"/>
              <a:buNone/>
            </a:pPr>
            <a:r>
              <a:rPr lang="es" sz="2400" b="1">
                <a:solidFill>
                  <a:srgbClr val="1E1E1E"/>
                </a:solidFill>
                <a:latin typeface="Montserrat"/>
                <a:ea typeface="Montserrat"/>
                <a:cs typeface="Montserrat"/>
                <a:sym typeface="Montserrat"/>
              </a:rPr>
              <a:t>De la EMTP a la educación superior</a:t>
            </a:r>
            <a:endParaRPr sz="3500" b="0" i="0" u="none" strike="noStrike" cap="none">
              <a:solidFill>
                <a:srgbClr val="000000"/>
              </a:solidFill>
              <a:latin typeface="Montserrat ExtraBold"/>
              <a:ea typeface="Montserrat ExtraBold"/>
              <a:cs typeface="Montserrat ExtraBold"/>
              <a:sym typeface="Montserrat ExtraBold"/>
            </a:endParaRPr>
          </a:p>
        </p:txBody>
      </p:sp>
      <p:sp>
        <p:nvSpPr>
          <p:cNvPr id="62" name="Google Shape;62;p5"/>
          <p:cNvSpPr txBox="1"/>
          <p:nvPr/>
        </p:nvSpPr>
        <p:spPr>
          <a:xfrm>
            <a:off x="6635250" y="2992325"/>
            <a:ext cx="2016600" cy="985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Andrea Bonnaud</a:t>
            </a:r>
            <a:endParaRPr sz="1300" b="1">
              <a:solidFill>
                <a:srgbClr val="1E1E1E"/>
              </a:solidFill>
              <a:latin typeface="Nunito"/>
              <a:ea typeface="Nunito"/>
              <a:cs typeface="Nunito"/>
              <a:sym typeface="Nunito"/>
            </a:endParaRPr>
          </a:p>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Mauricio Bravo</a:t>
            </a:r>
            <a:endParaRPr sz="1300" b="1">
              <a:solidFill>
                <a:srgbClr val="1E1E1E"/>
              </a:solidFill>
              <a:latin typeface="Nunito"/>
              <a:ea typeface="Nunito"/>
              <a:cs typeface="Nunito"/>
              <a:sym typeface="Nunito"/>
            </a:endParaRPr>
          </a:p>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Hugo Contreras</a:t>
            </a:r>
            <a:endParaRPr sz="1300" b="1">
              <a:solidFill>
                <a:srgbClr val="1E1E1E"/>
              </a:solidFill>
              <a:latin typeface="Nunito"/>
              <a:ea typeface="Nunito"/>
              <a:cs typeface="Nunito"/>
              <a:sym typeface="Nunito"/>
            </a:endParaRPr>
          </a:p>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Isaac Fierro</a:t>
            </a:r>
            <a:endParaRPr sz="1300" b="1">
              <a:solidFill>
                <a:srgbClr val="1E1E1E"/>
              </a:solidFill>
              <a:latin typeface="Nunito"/>
              <a:ea typeface="Nunito"/>
              <a:cs typeface="Nunito"/>
              <a:sym typeface="Nunito"/>
            </a:endParaRPr>
          </a:p>
        </p:txBody>
      </p:sp>
      <p:pic>
        <p:nvPicPr>
          <p:cNvPr id="63" name="Google Shape;63;p5"/>
          <p:cNvPicPr preferRelativeResize="0"/>
          <p:nvPr/>
        </p:nvPicPr>
        <p:blipFill rotWithShape="1">
          <a:blip r:embed="rId9">
            <a:alphaModFix/>
          </a:blip>
          <a:srcRect/>
          <a:stretch/>
        </p:blipFill>
        <p:spPr>
          <a:xfrm>
            <a:off x="3788773" y="4631135"/>
            <a:ext cx="1299477" cy="234100"/>
          </a:xfrm>
          <a:prstGeom prst="rect">
            <a:avLst/>
          </a:prstGeom>
          <a:noFill/>
          <a:ln>
            <a:noFill/>
          </a:ln>
        </p:spPr>
      </p:pic>
      <p:pic>
        <p:nvPicPr>
          <p:cNvPr id="64" name="Google Shape;64;p5" descr="Text&#10;&#10;Description automatically generated with medium confidence"/>
          <p:cNvPicPr preferRelativeResize="0"/>
          <p:nvPr/>
        </p:nvPicPr>
        <p:blipFill rotWithShape="1">
          <a:blip r:embed="rId10">
            <a:alphaModFix/>
          </a:blip>
          <a:srcRect/>
          <a:stretch/>
        </p:blipFill>
        <p:spPr>
          <a:xfrm>
            <a:off x="6187550" y="286367"/>
            <a:ext cx="1078609" cy="796251"/>
          </a:xfrm>
          <a:prstGeom prst="rect">
            <a:avLst/>
          </a:prstGeom>
          <a:noFill/>
          <a:ln>
            <a:noFill/>
          </a:ln>
        </p:spPr>
      </p:pic>
      <p:pic>
        <p:nvPicPr>
          <p:cNvPr id="65" name="Google Shape;65;p5"/>
          <p:cNvPicPr preferRelativeResize="0"/>
          <p:nvPr/>
        </p:nvPicPr>
        <p:blipFill rotWithShape="1">
          <a:blip r:embed="rId11">
            <a:alphaModFix/>
          </a:blip>
          <a:srcRect/>
          <a:stretch/>
        </p:blipFill>
        <p:spPr>
          <a:xfrm>
            <a:off x="7266161" y="179325"/>
            <a:ext cx="1814290" cy="903299"/>
          </a:xfrm>
          <a:prstGeom prst="rect">
            <a:avLst/>
          </a:prstGeom>
          <a:noFill/>
          <a:ln>
            <a:noFill/>
          </a:ln>
        </p:spPr>
      </p:pic>
      <p:sp>
        <p:nvSpPr>
          <p:cNvPr id="66" name="Google Shape;66;p5"/>
          <p:cNvSpPr txBox="1"/>
          <p:nvPr/>
        </p:nvSpPr>
        <p:spPr>
          <a:xfrm>
            <a:off x="3343650" y="2992325"/>
            <a:ext cx="2456700" cy="985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Línea Investigación y Políticas Públicas</a:t>
            </a:r>
            <a:endParaRPr sz="1300" b="1">
              <a:solidFill>
                <a:srgbClr val="1E1E1E"/>
              </a:solidFill>
              <a:latin typeface="Nunito"/>
              <a:ea typeface="Nunito"/>
              <a:cs typeface="Nunito"/>
              <a:sym typeface="Nunito"/>
            </a:endParaRPr>
          </a:p>
          <a:p>
            <a:pPr marL="0" marR="0" lvl="0" indent="0" algn="r" rtl="0">
              <a:lnSpc>
                <a:spcPct val="100000"/>
              </a:lnSpc>
              <a:spcBef>
                <a:spcPts val="0"/>
              </a:spcBef>
              <a:spcAft>
                <a:spcPts val="0"/>
              </a:spcAft>
              <a:buClr>
                <a:srgbClr val="000000"/>
              </a:buClr>
              <a:buSzPts val="1400"/>
              <a:buFont typeface="Arial"/>
              <a:buNone/>
            </a:pPr>
            <a:r>
              <a:rPr lang="es" sz="1300" b="1">
                <a:solidFill>
                  <a:srgbClr val="1E1E1E"/>
                </a:solidFill>
                <a:latin typeface="Nunito"/>
                <a:ea typeface="Nunito"/>
                <a:cs typeface="Nunito"/>
                <a:sym typeface="Nunito"/>
              </a:rPr>
              <a:t>Centro de Innovación en Liderazgo Educativo</a:t>
            </a:r>
            <a:endParaRPr sz="1300" b="1">
              <a:solidFill>
                <a:srgbClr val="1E1E1E"/>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p:nvPr/>
        </p:nvSpPr>
        <p:spPr>
          <a:xfrm>
            <a:off x="858150" y="2077900"/>
            <a:ext cx="2030400" cy="159600"/>
          </a:xfrm>
          <a:prstGeom prst="rect">
            <a:avLst/>
          </a:prstGeom>
          <a:solidFill>
            <a:srgbClr val="FED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
          <p:cNvSpPr/>
          <p:nvPr/>
        </p:nvSpPr>
        <p:spPr>
          <a:xfrm>
            <a:off x="908850" y="1196525"/>
            <a:ext cx="1887300" cy="159600"/>
          </a:xfrm>
          <a:prstGeom prst="rect">
            <a:avLst/>
          </a:prstGeom>
          <a:solidFill>
            <a:srgbClr val="9646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
          <p:cNvSpPr/>
          <p:nvPr/>
        </p:nvSpPr>
        <p:spPr>
          <a:xfrm>
            <a:off x="908850" y="1374800"/>
            <a:ext cx="774600" cy="159600"/>
          </a:xfrm>
          <a:prstGeom prst="rect">
            <a:avLst/>
          </a:prstGeom>
          <a:solidFill>
            <a:srgbClr val="9646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
          <p:cNvSpPr/>
          <p:nvPr/>
        </p:nvSpPr>
        <p:spPr>
          <a:xfrm>
            <a:off x="858150" y="4142600"/>
            <a:ext cx="2639400" cy="159600"/>
          </a:xfrm>
          <a:prstGeom prst="rect">
            <a:avLst/>
          </a:prstGeom>
          <a:solidFill>
            <a:srgbClr val="5BAB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
          <p:cNvSpPr/>
          <p:nvPr/>
        </p:nvSpPr>
        <p:spPr>
          <a:xfrm>
            <a:off x="858150" y="4330400"/>
            <a:ext cx="1199400" cy="159600"/>
          </a:xfrm>
          <a:prstGeom prst="rect">
            <a:avLst/>
          </a:prstGeom>
          <a:solidFill>
            <a:srgbClr val="5BAB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
          <p:cNvSpPr/>
          <p:nvPr/>
        </p:nvSpPr>
        <p:spPr>
          <a:xfrm>
            <a:off x="858150" y="3075800"/>
            <a:ext cx="2639400" cy="1596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
          <p:cNvSpPr/>
          <p:nvPr/>
        </p:nvSpPr>
        <p:spPr>
          <a:xfrm>
            <a:off x="858150" y="3262650"/>
            <a:ext cx="2382900" cy="1596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
          <p:cNvSpPr/>
          <p:nvPr/>
        </p:nvSpPr>
        <p:spPr>
          <a:xfrm>
            <a:off x="858150" y="2272050"/>
            <a:ext cx="1430400" cy="159600"/>
          </a:xfrm>
          <a:prstGeom prst="rect">
            <a:avLst/>
          </a:prstGeom>
          <a:solidFill>
            <a:srgbClr val="FED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
          <p:cNvSpPr txBox="1"/>
          <p:nvPr/>
        </p:nvSpPr>
        <p:spPr>
          <a:xfrm>
            <a:off x="807450" y="2002000"/>
            <a:ext cx="22776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a:latin typeface="Montserrat ExtraBold"/>
                <a:ea typeface="Montserrat ExtraBold"/>
                <a:cs typeface="Montserrat ExtraBold"/>
                <a:sym typeface="Montserrat ExtraBold"/>
              </a:rPr>
              <a:t>Educación superior como movilizador social</a:t>
            </a:r>
            <a:endParaRPr sz="1100">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1100"/>
              <a:buFont typeface="Arial"/>
              <a:buNone/>
            </a:pPr>
            <a:endParaRPr sz="1100">
              <a:latin typeface="Montserrat ExtraBold"/>
              <a:ea typeface="Montserrat ExtraBold"/>
              <a:cs typeface="Montserrat ExtraBold"/>
              <a:sym typeface="Montserrat ExtraBold"/>
            </a:endParaRPr>
          </a:p>
        </p:txBody>
      </p:sp>
      <p:sp>
        <p:nvSpPr>
          <p:cNvPr id="91" name="Google Shape;91;p6"/>
          <p:cNvSpPr txBox="1"/>
          <p:nvPr/>
        </p:nvSpPr>
        <p:spPr>
          <a:xfrm>
            <a:off x="807450" y="2967275"/>
            <a:ext cx="2975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1100">
                <a:latin typeface="Montserrat ExtraBold"/>
                <a:ea typeface="Montserrat ExtraBold"/>
                <a:cs typeface="Montserrat ExtraBold"/>
                <a:sym typeface="Montserrat ExtraBold"/>
              </a:rPr>
              <a:t>Desventaja de los estudiantes de EMTP respecto de los de EMHC</a:t>
            </a:r>
            <a:endParaRPr sz="1100">
              <a:latin typeface="Montserrat ExtraBold"/>
              <a:ea typeface="Montserrat ExtraBold"/>
              <a:cs typeface="Montserrat ExtraBold"/>
              <a:sym typeface="Montserrat ExtraBold"/>
            </a:endParaRPr>
          </a:p>
        </p:txBody>
      </p:sp>
      <p:sp>
        <p:nvSpPr>
          <p:cNvPr id="92" name="Google Shape;92;p6"/>
          <p:cNvSpPr txBox="1"/>
          <p:nvPr/>
        </p:nvSpPr>
        <p:spPr>
          <a:xfrm>
            <a:off x="807450" y="4051050"/>
            <a:ext cx="272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100">
                <a:solidFill>
                  <a:schemeClr val="dk1"/>
                </a:solidFill>
                <a:latin typeface="Montserrat ExtraBold"/>
                <a:ea typeface="Montserrat ExtraBold"/>
                <a:cs typeface="Montserrat ExtraBold"/>
                <a:sym typeface="Montserrat ExtraBold"/>
              </a:rPr>
              <a:t>Factores que explican el ingreso a la universidad</a:t>
            </a:r>
            <a:endParaRPr sz="1100">
              <a:solidFill>
                <a:schemeClr val="dk1"/>
              </a:solidFill>
              <a:latin typeface="Montserrat ExtraBold"/>
              <a:ea typeface="Montserrat ExtraBold"/>
              <a:cs typeface="Montserrat ExtraBold"/>
              <a:sym typeface="Montserrat ExtraBold"/>
            </a:endParaRPr>
          </a:p>
        </p:txBody>
      </p:sp>
      <p:sp>
        <p:nvSpPr>
          <p:cNvPr id="93" name="Google Shape;93;p6"/>
          <p:cNvSpPr txBox="1"/>
          <p:nvPr/>
        </p:nvSpPr>
        <p:spPr>
          <a:xfrm>
            <a:off x="858150" y="1116925"/>
            <a:ext cx="3193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100">
                <a:solidFill>
                  <a:srgbClr val="FFFFFF"/>
                </a:solidFill>
                <a:latin typeface="Montserrat ExtraBold"/>
                <a:ea typeface="Montserrat ExtraBold"/>
                <a:cs typeface="Montserrat ExtraBold"/>
                <a:sym typeface="Montserrat ExtraBold"/>
              </a:rPr>
              <a:t>Trayectorias que ofrece</a:t>
            </a:r>
            <a:endParaRPr sz="1100">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Clr>
                <a:schemeClr val="dk1"/>
              </a:buClr>
              <a:buSzPts val="1100"/>
              <a:buFont typeface="Arial"/>
              <a:buNone/>
            </a:pPr>
            <a:r>
              <a:rPr lang="es" sz="1100">
                <a:solidFill>
                  <a:srgbClr val="FFFFFF"/>
                </a:solidFill>
                <a:latin typeface="Montserrat ExtraBold"/>
                <a:ea typeface="Montserrat ExtraBold"/>
                <a:cs typeface="Montserrat ExtraBold"/>
                <a:sym typeface="Montserrat ExtraBold"/>
              </a:rPr>
              <a:t>la EMTP</a:t>
            </a:r>
            <a:endParaRPr sz="1100">
              <a:solidFill>
                <a:srgbClr val="FFFFFF"/>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Montserrat ExtraBold"/>
              <a:ea typeface="Montserrat ExtraBold"/>
              <a:cs typeface="Montserrat ExtraBold"/>
              <a:sym typeface="Montserrat ExtraBold"/>
            </a:endParaRPr>
          </a:p>
        </p:txBody>
      </p:sp>
      <p:sp>
        <p:nvSpPr>
          <p:cNvPr id="94" name="Google Shape;94;p6"/>
          <p:cNvSpPr txBox="1"/>
          <p:nvPr/>
        </p:nvSpPr>
        <p:spPr>
          <a:xfrm>
            <a:off x="4152200" y="2007675"/>
            <a:ext cx="4613400" cy="7164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None/>
            </a:pPr>
            <a:r>
              <a:rPr lang="es" sz="1100">
                <a:solidFill>
                  <a:schemeClr val="dk1"/>
                </a:solidFill>
                <a:latin typeface="Nunito"/>
                <a:ea typeface="Nunito"/>
                <a:cs typeface="Nunito"/>
                <a:sym typeface="Nunito"/>
              </a:rPr>
              <a:t>La educación superior se caracteriza por ser un medio común para lograr la movilidad social (López et al, 2018), a la que la mayoría de los estudiantes de EM aspiran llegar, tanto de HC como de TP. </a:t>
            </a:r>
            <a:endParaRPr sz="1100" b="0" i="0" u="none" strike="noStrike" cap="none">
              <a:solidFill>
                <a:srgbClr val="000000"/>
              </a:solidFill>
              <a:latin typeface="Nunito"/>
              <a:ea typeface="Nunito"/>
              <a:cs typeface="Nunito"/>
              <a:sym typeface="Nunito"/>
            </a:endParaRPr>
          </a:p>
        </p:txBody>
      </p:sp>
      <p:sp>
        <p:nvSpPr>
          <p:cNvPr id="95" name="Google Shape;95;p6"/>
          <p:cNvSpPr txBox="1"/>
          <p:nvPr/>
        </p:nvSpPr>
        <p:spPr>
          <a:xfrm>
            <a:off x="4152100" y="2998275"/>
            <a:ext cx="4613400" cy="7164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None/>
            </a:pPr>
            <a:r>
              <a:rPr lang="es" sz="1100">
                <a:solidFill>
                  <a:schemeClr val="dk1"/>
                </a:solidFill>
                <a:latin typeface="Nunito"/>
                <a:ea typeface="Nunito"/>
                <a:cs typeface="Nunito"/>
                <a:sym typeface="Nunito"/>
              </a:rPr>
              <a:t>Relativo a la modalidad de estudios “Los estudiantes egresados de la EMTP no tienen las mismas oportunidades de continuar estudios superiores que los egresados de EMHC” (Antivilo-Bruna, 2017) </a:t>
            </a:r>
            <a:endParaRPr sz="1100" b="0" i="0" u="none" strike="noStrike" cap="none">
              <a:solidFill>
                <a:schemeClr val="dk1"/>
              </a:solidFill>
              <a:latin typeface="Nunito"/>
              <a:ea typeface="Nunito"/>
              <a:cs typeface="Nunito"/>
              <a:sym typeface="Nunito"/>
            </a:endParaRPr>
          </a:p>
        </p:txBody>
      </p:sp>
      <p:sp>
        <p:nvSpPr>
          <p:cNvPr id="96" name="Google Shape;96;p6"/>
          <p:cNvSpPr txBox="1"/>
          <p:nvPr/>
        </p:nvSpPr>
        <p:spPr>
          <a:xfrm>
            <a:off x="4152200" y="4036275"/>
            <a:ext cx="4526400" cy="1031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s" sz="1100">
                <a:solidFill>
                  <a:schemeClr val="dk1"/>
                </a:solidFill>
                <a:latin typeface="Nunito"/>
                <a:ea typeface="Nunito"/>
                <a:cs typeface="Nunito"/>
                <a:sym typeface="Nunito"/>
              </a:rPr>
              <a:t>Variables sociodemográficas (edad del alumno, educación de la madre, género, movilidad regional, trabajar, etc.), institucionales (dependencia, ruralidad, índice SNED, IVE, entre otros) e individuales (promedio de notas, puntaje PSU/PDT, etc.) (Antivilo-Bruna, 2017)</a:t>
            </a:r>
            <a:endParaRPr sz="1100">
              <a:solidFill>
                <a:schemeClr val="dk1"/>
              </a:solidFill>
              <a:latin typeface="Nunito"/>
              <a:ea typeface="Nunito"/>
              <a:cs typeface="Nunito"/>
              <a:sym typeface="Nunito"/>
            </a:endParaRPr>
          </a:p>
          <a:p>
            <a:pPr marL="0" marR="0" lvl="0" indent="0" algn="just" rtl="0">
              <a:lnSpc>
                <a:spcPct val="100000"/>
              </a:lnSpc>
              <a:spcBef>
                <a:spcPts val="1200"/>
              </a:spcBef>
              <a:spcAft>
                <a:spcPts val="0"/>
              </a:spcAft>
              <a:buClr>
                <a:srgbClr val="000000"/>
              </a:buClr>
              <a:buSzPts val="1100"/>
              <a:buFont typeface="Arial"/>
              <a:buNone/>
            </a:pPr>
            <a:endParaRPr sz="1100">
              <a:solidFill>
                <a:schemeClr val="dk1"/>
              </a:solidFill>
              <a:latin typeface="Nunito"/>
              <a:ea typeface="Nunito"/>
              <a:cs typeface="Nunito"/>
              <a:sym typeface="Nunito"/>
            </a:endParaRPr>
          </a:p>
        </p:txBody>
      </p:sp>
      <p:sp>
        <p:nvSpPr>
          <p:cNvPr id="97" name="Google Shape;97;p6"/>
          <p:cNvSpPr txBox="1"/>
          <p:nvPr/>
        </p:nvSpPr>
        <p:spPr>
          <a:xfrm>
            <a:off x="4202900" y="1054750"/>
            <a:ext cx="4578900" cy="716400"/>
          </a:xfrm>
          <a:prstGeom prst="rect">
            <a:avLst/>
          </a:prstGeom>
          <a:noFill/>
          <a:ln>
            <a:noFill/>
          </a:ln>
        </p:spPr>
        <p:txBody>
          <a:bodyPr spcFirstLastPara="1" wrap="square" lIns="91425" tIns="91425" rIns="91425" bIns="91425" anchor="t" anchorCtr="0">
            <a:spAutoFit/>
          </a:bodyPr>
          <a:lstStyle/>
          <a:p>
            <a:pPr marL="0" lvl="0" indent="0" algn="just" rtl="0">
              <a:lnSpc>
                <a:spcPct val="107000"/>
              </a:lnSpc>
              <a:spcBef>
                <a:spcPts val="0"/>
              </a:spcBef>
              <a:spcAft>
                <a:spcPts val="0"/>
              </a:spcAft>
              <a:buClr>
                <a:schemeClr val="dk1"/>
              </a:buClr>
              <a:buSzPts val="1100"/>
              <a:buFont typeface="Arial"/>
              <a:buNone/>
            </a:pPr>
            <a:r>
              <a:rPr lang="es" sz="1100">
                <a:solidFill>
                  <a:schemeClr val="dk1"/>
                </a:solidFill>
                <a:latin typeface="Nunito"/>
                <a:ea typeface="Nunito"/>
                <a:cs typeface="Nunito"/>
                <a:sym typeface="Nunito"/>
              </a:rPr>
              <a:t>Hay diversos factores que determinan las trayectorias de los estudiante de EMTP, la cual se articula tanto con el mundo del trabajo como con la educación superior.</a:t>
            </a:r>
            <a:endParaRPr sz="1100" b="0" i="0" u="none" strike="noStrike" cap="none">
              <a:solidFill>
                <a:schemeClr val="dk1"/>
              </a:solidFill>
              <a:latin typeface="Nunito"/>
              <a:ea typeface="Nunito"/>
              <a:cs typeface="Nunito"/>
              <a:sym typeface="Nunito"/>
            </a:endParaRPr>
          </a:p>
        </p:txBody>
      </p:sp>
      <p:sp>
        <p:nvSpPr>
          <p:cNvPr id="98" name="Google Shape;98;p6"/>
          <p:cNvSpPr txBox="1"/>
          <p:nvPr/>
        </p:nvSpPr>
        <p:spPr>
          <a:xfrm>
            <a:off x="346250" y="1063275"/>
            <a:ext cx="23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C2C2C2"/>
                </a:solidFill>
                <a:latin typeface="Montserrat ExtraBold"/>
                <a:ea typeface="Montserrat ExtraBold"/>
                <a:cs typeface="Montserrat ExtraBold"/>
                <a:sym typeface="Montserrat ExtraBold"/>
              </a:rPr>
              <a:t>1</a:t>
            </a:r>
            <a:endParaRPr sz="1800" b="0" i="0" u="none" strike="noStrike" cap="none">
              <a:solidFill>
                <a:srgbClr val="C2C2C2"/>
              </a:solidFill>
              <a:latin typeface="Montserrat ExtraBold"/>
              <a:ea typeface="Montserrat ExtraBold"/>
              <a:cs typeface="Montserrat ExtraBold"/>
              <a:sym typeface="Montserrat ExtraBold"/>
            </a:endParaRPr>
          </a:p>
        </p:txBody>
      </p:sp>
      <p:sp>
        <p:nvSpPr>
          <p:cNvPr id="99" name="Google Shape;99;p6"/>
          <p:cNvSpPr txBox="1"/>
          <p:nvPr/>
        </p:nvSpPr>
        <p:spPr>
          <a:xfrm>
            <a:off x="301925" y="1977675"/>
            <a:ext cx="23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C2C2C2"/>
                </a:solidFill>
                <a:latin typeface="Montserrat ExtraBold"/>
                <a:ea typeface="Montserrat ExtraBold"/>
                <a:cs typeface="Montserrat ExtraBold"/>
                <a:sym typeface="Montserrat ExtraBold"/>
              </a:rPr>
              <a:t>2</a:t>
            </a:r>
            <a:endParaRPr sz="1800" b="0" i="0" u="none" strike="noStrike" cap="none">
              <a:solidFill>
                <a:srgbClr val="C2C2C2"/>
              </a:solidFill>
              <a:latin typeface="Montserrat ExtraBold"/>
              <a:ea typeface="Montserrat ExtraBold"/>
              <a:cs typeface="Montserrat ExtraBold"/>
              <a:sym typeface="Montserrat ExtraBold"/>
            </a:endParaRPr>
          </a:p>
        </p:txBody>
      </p:sp>
      <p:sp>
        <p:nvSpPr>
          <p:cNvPr id="100" name="Google Shape;100;p6"/>
          <p:cNvSpPr txBox="1"/>
          <p:nvPr/>
        </p:nvSpPr>
        <p:spPr>
          <a:xfrm>
            <a:off x="301925" y="2968275"/>
            <a:ext cx="23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C2C2C2"/>
                </a:solidFill>
                <a:latin typeface="Montserrat ExtraBold"/>
                <a:ea typeface="Montserrat ExtraBold"/>
                <a:cs typeface="Montserrat ExtraBold"/>
                <a:sym typeface="Montserrat ExtraBold"/>
              </a:rPr>
              <a:t>3</a:t>
            </a:r>
            <a:endParaRPr sz="1800" b="0" i="0" u="none" strike="noStrike" cap="none">
              <a:solidFill>
                <a:srgbClr val="C2C2C2"/>
              </a:solidFill>
              <a:latin typeface="Montserrat ExtraBold"/>
              <a:ea typeface="Montserrat ExtraBold"/>
              <a:cs typeface="Montserrat ExtraBold"/>
              <a:sym typeface="Montserrat ExtraBold"/>
            </a:endParaRPr>
          </a:p>
        </p:txBody>
      </p:sp>
      <p:sp>
        <p:nvSpPr>
          <p:cNvPr id="101" name="Google Shape;101;p6"/>
          <p:cNvSpPr txBox="1"/>
          <p:nvPr/>
        </p:nvSpPr>
        <p:spPr>
          <a:xfrm>
            <a:off x="301925" y="3996750"/>
            <a:ext cx="23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C2C2C2"/>
                </a:solidFill>
                <a:latin typeface="Montserrat ExtraBold"/>
                <a:ea typeface="Montserrat ExtraBold"/>
                <a:cs typeface="Montserrat ExtraBold"/>
                <a:sym typeface="Montserrat ExtraBold"/>
              </a:rPr>
              <a:t>4</a:t>
            </a:r>
            <a:endParaRPr sz="1800" b="0" i="0" u="none" strike="noStrike" cap="none">
              <a:solidFill>
                <a:srgbClr val="C2C2C2"/>
              </a:solidFill>
              <a:latin typeface="Montserrat ExtraBold"/>
              <a:ea typeface="Montserrat ExtraBold"/>
              <a:cs typeface="Montserrat ExtraBold"/>
              <a:sym typeface="Montserrat ExtraBold"/>
            </a:endParaRPr>
          </a:p>
        </p:txBody>
      </p:sp>
      <p:pic>
        <p:nvPicPr>
          <p:cNvPr id="102" name="Google Shape;102;p6"/>
          <p:cNvPicPr preferRelativeResize="0"/>
          <p:nvPr/>
        </p:nvPicPr>
        <p:blipFill rotWithShape="1">
          <a:blip r:embed="rId3">
            <a:alphaModFix/>
          </a:blip>
          <a:srcRect/>
          <a:stretch/>
        </p:blipFill>
        <p:spPr>
          <a:xfrm>
            <a:off x="7367851" y="65425"/>
            <a:ext cx="1692900" cy="692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c0235bcc7_1_58"/>
          <p:cNvSpPr/>
          <p:nvPr/>
        </p:nvSpPr>
        <p:spPr>
          <a:xfrm>
            <a:off x="-15225" y="-15212"/>
            <a:ext cx="9159300" cy="51588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28c0235bcc7_1_58"/>
          <p:cNvSpPr txBox="1"/>
          <p:nvPr/>
        </p:nvSpPr>
        <p:spPr>
          <a:xfrm>
            <a:off x="795550" y="2202125"/>
            <a:ext cx="43386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 sz="3200">
                <a:solidFill>
                  <a:schemeClr val="lt1"/>
                </a:solidFill>
                <a:latin typeface="Montserrat ExtraBold"/>
                <a:ea typeface="Montserrat ExtraBold"/>
                <a:cs typeface="Montserrat ExtraBold"/>
                <a:sym typeface="Montserrat ExtraBold"/>
              </a:rPr>
              <a:t>Planteamiento de la investigación</a:t>
            </a:r>
            <a:endParaRPr sz="3200" b="0" i="0" u="none" strike="noStrike" cap="none">
              <a:solidFill>
                <a:schemeClr val="lt1"/>
              </a:solidFill>
              <a:latin typeface="Montserrat ExtraBold"/>
              <a:ea typeface="Montserrat ExtraBold"/>
              <a:cs typeface="Montserrat ExtraBold"/>
              <a:sym typeface="Montserrat ExtraBold"/>
            </a:endParaRPr>
          </a:p>
        </p:txBody>
      </p:sp>
      <p:sp>
        <p:nvSpPr>
          <p:cNvPr id="109" name="Google Shape;109;g28c0235bcc7_1_58"/>
          <p:cNvSpPr txBox="1"/>
          <p:nvPr/>
        </p:nvSpPr>
        <p:spPr>
          <a:xfrm>
            <a:off x="784400" y="2743525"/>
            <a:ext cx="56919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100" b="0" i="0" u="none" strike="noStrike" cap="none">
              <a:solidFill>
                <a:schemeClr val="lt1"/>
              </a:solidFill>
              <a:latin typeface="Montserrat"/>
              <a:ea typeface="Montserrat"/>
              <a:cs typeface="Montserrat"/>
              <a:sym typeface="Montserrat"/>
            </a:endParaRPr>
          </a:p>
        </p:txBody>
      </p:sp>
      <p:pic>
        <p:nvPicPr>
          <p:cNvPr id="110" name="Google Shape;110;g28c0235bcc7_1_58"/>
          <p:cNvPicPr preferRelativeResize="0"/>
          <p:nvPr/>
        </p:nvPicPr>
        <p:blipFill rotWithShape="1">
          <a:blip r:embed="rId3">
            <a:alphaModFix/>
          </a:blip>
          <a:srcRect/>
          <a:stretch/>
        </p:blipFill>
        <p:spPr>
          <a:xfrm>
            <a:off x="282725" y="252050"/>
            <a:ext cx="1836325" cy="912825"/>
          </a:xfrm>
          <a:prstGeom prst="rect">
            <a:avLst/>
          </a:prstGeom>
          <a:noFill/>
          <a:ln>
            <a:noFill/>
          </a:ln>
        </p:spPr>
      </p:pic>
      <p:sp>
        <p:nvSpPr>
          <p:cNvPr id="111" name="Google Shape;111;g28c0235bcc7_1_58"/>
          <p:cNvSpPr/>
          <p:nvPr/>
        </p:nvSpPr>
        <p:spPr>
          <a:xfrm>
            <a:off x="6595776" y="991375"/>
            <a:ext cx="1195200" cy="24018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g28c0235bcc7_1_58"/>
          <p:cNvPicPr preferRelativeResize="0"/>
          <p:nvPr/>
        </p:nvPicPr>
        <p:blipFill rotWithShape="1">
          <a:blip r:embed="rId4">
            <a:alphaModFix/>
          </a:blip>
          <a:srcRect/>
          <a:stretch/>
        </p:blipFill>
        <p:spPr>
          <a:xfrm rot="-5400000">
            <a:off x="6338771" y="1349602"/>
            <a:ext cx="322668" cy="657140"/>
          </a:xfrm>
          <a:prstGeom prst="rect">
            <a:avLst/>
          </a:prstGeom>
          <a:noFill/>
          <a:ln>
            <a:noFill/>
          </a:ln>
        </p:spPr>
      </p:pic>
      <p:pic>
        <p:nvPicPr>
          <p:cNvPr id="113" name="Google Shape;113;g28c0235bcc7_1_58"/>
          <p:cNvPicPr preferRelativeResize="0"/>
          <p:nvPr/>
        </p:nvPicPr>
        <p:blipFill rotWithShape="1">
          <a:blip r:embed="rId5">
            <a:alphaModFix/>
          </a:blip>
          <a:srcRect/>
          <a:stretch/>
        </p:blipFill>
        <p:spPr>
          <a:xfrm rot="5400000">
            <a:off x="6384624" y="2127551"/>
            <a:ext cx="1548450" cy="219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37d7d52234_0_7"/>
          <p:cNvPicPr preferRelativeResize="0"/>
          <p:nvPr/>
        </p:nvPicPr>
        <p:blipFill rotWithShape="1">
          <a:blip r:embed="rId3">
            <a:alphaModFix/>
          </a:blip>
          <a:srcRect r="41400"/>
          <a:stretch/>
        </p:blipFill>
        <p:spPr>
          <a:xfrm rot="5400000">
            <a:off x="1166304" y="430272"/>
            <a:ext cx="1036336" cy="2511044"/>
          </a:xfrm>
          <a:prstGeom prst="rect">
            <a:avLst/>
          </a:prstGeom>
          <a:noFill/>
          <a:ln>
            <a:noFill/>
          </a:ln>
        </p:spPr>
      </p:pic>
      <p:sp>
        <p:nvSpPr>
          <p:cNvPr id="119" name="Google Shape;119;g237d7d52234_0_7"/>
          <p:cNvSpPr/>
          <p:nvPr/>
        </p:nvSpPr>
        <p:spPr>
          <a:xfrm>
            <a:off x="632925" y="1349625"/>
            <a:ext cx="6214800" cy="1036200"/>
          </a:xfrm>
          <a:prstGeom prst="rect">
            <a:avLst/>
          </a:prstGeom>
          <a:solidFill>
            <a:srgbClr val="EC7157"/>
          </a:solidFill>
          <a:ln w="38100" cap="flat" cmpd="sng">
            <a:solidFill>
              <a:srgbClr val="EC71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500">
                <a:solidFill>
                  <a:schemeClr val="dk1"/>
                </a:solidFill>
                <a:latin typeface="Nunito SemiBold"/>
                <a:ea typeface="Nunito SemiBold"/>
                <a:cs typeface="Nunito SemiBold"/>
                <a:sym typeface="Nunito SemiBold"/>
              </a:rPr>
              <a:t>Analizar el efecto que tienen factores sociodemográficos, institucionales e individuales en la probabilidad de que egresados de la EMTP ingresen a un tipo determinado de ES.</a:t>
            </a:r>
            <a:endParaRPr sz="1200" i="0" u="none" strike="noStrike" cap="none">
              <a:solidFill>
                <a:srgbClr val="FFFFFF"/>
              </a:solidFill>
              <a:latin typeface="Nunito"/>
              <a:ea typeface="Nunito"/>
              <a:cs typeface="Nunito"/>
              <a:sym typeface="Nunito"/>
            </a:endParaRPr>
          </a:p>
        </p:txBody>
      </p:sp>
      <p:sp>
        <p:nvSpPr>
          <p:cNvPr id="120" name="Google Shape;120;g237d7d52234_0_7"/>
          <p:cNvSpPr txBox="1"/>
          <p:nvPr/>
        </p:nvSpPr>
        <p:spPr>
          <a:xfrm>
            <a:off x="352750" y="221931"/>
            <a:ext cx="47298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Objetivos</a:t>
            </a:r>
            <a:endParaRPr sz="2400" b="1" i="0" u="none" strike="noStrike" cap="none">
              <a:solidFill>
                <a:srgbClr val="000000"/>
              </a:solidFill>
              <a:latin typeface="Montserrat"/>
              <a:ea typeface="Montserrat"/>
              <a:cs typeface="Montserrat"/>
              <a:sym typeface="Montserrat"/>
            </a:endParaRPr>
          </a:p>
        </p:txBody>
      </p:sp>
      <p:sp>
        <p:nvSpPr>
          <p:cNvPr id="121" name="Google Shape;121;g237d7d52234_0_7"/>
          <p:cNvSpPr txBox="1"/>
          <p:nvPr/>
        </p:nvSpPr>
        <p:spPr>
          <a:xfrm>
            <a:off x="5684756" y="2303661"/>
            <a:ext cx="2379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Nunito"/>
              <a:ea typeface="Nunito"/>
              <a:cs typeface="Nunito"/>
              <a:sym typeface="Nunito"/>
            </a:endParaRPr>
          </a:p>
        </p:txBody>
      </p:sp>
      <p:pic>
        <p:nvPicPr>
          <p:cNvPr id="122" name="Google Shape;122;g237d7d52234_0_7"/>
          <p:cNvPicPr preferRelativeResize="0"/>
          <p:nvPr/>
        </p:nvPicPr>
        <p:blipFill rotWithShape="1">
          <a:blip r:embed="rId4">
            <a:alphaModFix/>
          </a:blip>
          <a:srcRect/>
          <a:stretch/>
        </p:blipFill>
        <p:spPr>
          <a:xfrm>
            <a:off x="7155676" y="296675"/>
            <a:ext cx="1692900" cy="692976"/>
          </a:xfrm>
          <a:prstGeom prst="rect">
            <a:avLst/>
          </a:prstGeom>
          <a:noFill/>
          <a:ln>
            <a:noFill/>
          </a:ln>
        </p:spPr>
      </p:pic>
      <p:sp>
        <p:nvSpPr>
          <p:cNvPr id="123" name="Google Shape;123;g237d7d52234_0_7"/>
          <p:cNvSpPr/>
          <p:nvPr/>
        </p:nvSpPr>
        <p:spPr>
          <a:xfrm>
            <a:off x="2624075" y="2813475"/>
            <a:ext cx="5928000" cy="693000"/>
          </a:xfrm>
          <a:prstGeom prst="rect">
            <a:avLst/>
          </a:prstGeom>
          <a:solidFill>
            <a:schemeClr val="lt1"/>
          </a:solidFill>
          <a:ln w="38100" cap="flat" cmpd="sng">
            <a:solidFill>
              <a:srgbClr val="EC71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500">
                <a:solidFill>
                  <a:schemeClr val="dk1"/>
                </a:solidFill>
                <a:latin typeface="Nunito SemiBold"/>
                <a:ea typeface="Nunito SemiBold"/>
                <a:cs typeface="Nunito SemiBold"/>
                <a:sym typeface="Nunito SemiBold"/>
              </a:rPr>
              <a:t>Comparar dicho efecto entre los egresados de EMTP y EMHC.</a:t>
            </a:r>
            <a:endParaRPr sz="1200" i="0" u="none" strike="noStrike" cap="none">
              <a:solidFill>
                <a:srgbClr val="FFFFFF"/>
              </a:solidFill>
              <a:latin typeface="Nunito"/>
              <a:ea typeface="Nunito"/>
              <a:cs typeface="Nunito"/>
              <a:sym typeface="Nunito"/>
            </a:endParaRPr>
          </a:p>
        </p:txBody>
      </p:sp>
      <p:sp>
        <p:nvSpPr>
          <p:cNvPr id="124" name="Google Shape;124;g237d7d52234_0_7"/>
          <p:cNvSpPr/>
          <p:nvPr/>
        </p:nvSpPr>
        <p:spPr>
          <a:xfrm>
            <a:off x="2624075" y="3724450"/>
            <a:ext cx="5928000" cy="693000"/>
          </a:xfrm>
          <a:prstGeom prst="rect">
            <a:avLst/>
          </a:prstGeom>
          <a:solidFill>
            <a:schemeClr val="lt1"/>
          </a:solidFill>
          <a:ln w="38100" cap="flat" cmpd="sng">
            <a:solidFill>
              <a:srgbClr val="EC71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500">
                <a:solidFill>
                  <a:schemeClr val="dk1"/>
                </a:solidFill>
                <a:latin typeface="Nunito SemiBold"/>
                <a:ea typeface="Nunito SemiBold"/>
                <a:cs typeface="Nunito SemiBold"/>
                <a:sym typeface="Nunito SemiBold"/>
              </a:rPr>
              <a:t>Evaluar los efectos con el fin de comprender la posible razón de los mismos</a:t>
            </a:r>
            <a:endParaRPr sz="1200" i="0" u="none" strike="noStrike" cap="none">
              <a:solidFill>
                <a:srgbClr val="FFFFFF"/>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8a7324153b_0_271"/>
          <p:cNvSpPr/>
          <p:nvPr/>
        </p:nvSpPr>
        <p:spPr>
          <a:xfrm>
            <a:off x="0" y="533050"/>
            <a:ext cx="13044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28a7324153b_0_271"/>
          <p:cNvSpPr txBox="1"/>
          <p:nvPr/>
        </p:nvSpPr>
        <p:spPr>
          <a:xfrm>
            <a:off x="352750" y="221925"/>
            <a:ext cx="51753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Variables sociodemográficas</a:t>
            </a:r>
            <a:endParaRPr sz="2400" b="1" i="0" u="none" strike="noStrike" cap="none">
              <a:solidFill>
                <a:srgbClr val="000000"/>
              </a:solidFill>
              <a:latin typeface="Montserrat"/>
              <a:ea typeface="Montserrat"/>
              <a:cs typeface="Montserrat"/>
              <a:sym typeface="Montserrat"/>
            </a:endParaRPr>
          </a:p>
        </p:txBody>
      </p:sp>
      <p:pic>
        <p:nvPicPr>
          <p:cNvPr id="131" name="Google Shape;131;g28a7324153b_0_271"/>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132" name="Google Shape;132;g28a7324153b_0_271"/>
          <p:cNvSpPr/>
          <p:nvPr/>
        </p:nvSpPr>
        <p:spPr>
          <a:xfrm>
            <a:off x="6352275" y="1291225"/>
            <a:ext cx="257100" cy="3356400"/>
          </a:xfrm>
          <a:prstGeom prst="rightBrace">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28a7324153b_0_271"/>
          <p:cNvSpPr txBox="1"/>
          <p:nvPr/>
        </p:nvSpPr>
        <p:spPr>
          <a:xfrm>
            <a:off x="804600" y="1596017"/>
            <a:ext cx="20037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Edad</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Años de edad del alumno al minuto de egresar de la EM</a:t>
            </a:r>
            <a:endParaRPr sz="1000">
              <a:latin typeface="Nunito"/>
              <a:ea typeface="Nunito"/>
              <a:cs typeface="Nunito"/>
              <a:sym typeface="Nunito"/>
            </a:endParaRPr>
          </a:p>
        </p:txBody>
      </p:sp>
      <p:sp>
        <p:nvSpPr>
          <p:cNvPr id="134" name="Google Shape;134;g28a7324153b_0_271"/>
          <p:cNvSpPr txBox="1"/>
          <p:nvPr/>
        </p:nvSpPr>
        <p:spPr>
          <a:xfrm>
            <a:off x="211500" y="2671825"/>
            <a:ext cx="2596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Educación de la madre</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La madre del estudiante estudió en la educación superior o no</a:t>
            </a:r>
            <a:endParaRPr sz="1000">
              <a:latin typeface="Nunito"/>
              <a:ea typeface="Nunito"/>
              <a:cs typeface="Nunito"/>
              <a:sym typeface="Nunito"/>
            </a:endParaRPr>
          </a:p>
        </p:txBody>
      </p:sp>
      <p:sp>
        <p:nvSpPr>
          <p:cNvPr id="135" name="Google Shape;135;g28a7324153b_0_271"/>
          <p:cNvSpPr txBox="1"/>
          <p:nvPr/>
        </p:nvSpPr>
        <p:spPr>
          <a:xfrm>
            <a:off x="586450" y="3747625"/>
            <a:ext cx="2221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Género (mujer)</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El estudiante es mujer u hombre</a:t>
            </a:r>
            <a:endParaRPr sz="1000">
              <a:latin typeface="Nunito"/>
              <a:ea typeface="Nunito"/>
              <a:cs typeface="Nunito"/>
              <a:sym typeface="Nunito"/>
            </a:endParaRPr>
          </a:p>
        </p:txBody>
      </p:sp>
      <p:sp>
        <p:nvSpPr>
          <p:cNvPr id="136" name="Google Shape;136;g28a7324153b_0_271"/>
          <p:cNvSpPr txBox="1"/>
          <p:nvPr/>
        </p:nvSpPr>
        <p:spPr>
          <a:xfrm>
            <a:off x="3410450" y="2134075"/>
            <a:ext cx="26607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Movilidad</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El estudiante ingresó a la ES en la misma región de donde egresó de la EM o  no</a:t>
            </a:r>
            <a:endParaRPr sz="1000">
              <a:latin typeface="Nunito"/>
              <a:ea typeface="Nunito"/>
              <a:cs typeface="Nunito"/>
              <a:sym typeface="Nunito"/>
            </a:endParaRPr>
          </a:p>
        </p:txBody>
      </p:sp>
      <p:sp>
        <p:nvSpPr>
          <p:cNvPr id="137" name="Google Shape;137;g28a7324153b_0_271"/>
          <p:cNvSpPr txBox="1"/>
          <p:nvPr/>
        </p:nvSpPr>
        <p:spPr>
          <a:xfrm>
            <a:off x="3474350" y="3204475"/>
            <a:ext cx="2596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Trabajo</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El estudiante tiene trabajo remunerado a la hora de ingresar a la ES o no</a:t>
            </a:r>
            <a:endParaRPr sz="1000">
              <a:latin typeface="Nunito"/>
              <a:ea typeface="Nunito"/>
              <a:cs typeface="Nunito"/>
              <a:sym typeface="Nunito"/>
            </a:endParaRPr>
          </a:p>
        </p:txBody>
      </p:sp>
      <p:sp>
        <p:nvSpPr>
          <p:cNvPr id="138" name="Google Shape;138;g28a7324153b_0_271"/>
          <p:cNvSpPr txBox="1"/>
          <p:nvPr/>
        </p:nvSpPr>
        <p:spPr>
          <a:xfrm>
            <a:off x="6721275" y="2522275"/>
            <a:ext cx="2127300" cy="10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b="1">
                <a:latin typeface="Nunito"/>
                <a:ea typeface="Nunito"/>
                <a:cs typeface="Nunito"/>
                <a:sym typeface="Nunito"/>
              </a:rPr>
              <a:t>Trayectoria</a:t>
            </a:r>
            <a:endParaRPr b="1">
              <a:latin typeface="Nunito"/>
              <a:ea typeface="Nunito"/>
              <a:cs typeface="Nunito"/>
              <a:sym typeface="Nunito"/>
            </a:endParaRPr>
          </a:p>
          <a:p>
            <a:pPr marL="0" lvl="0" indent="0" algn="l" rtl="0">
              <a:lnSpc>
                <a:spcPct val="100000"/>
              </a:lnSpc>
              <a:spcBef>
                <a:spcPts val="0"/>
              </a:spcBef>
              <a:spcAft>
                <a:spcPts val="0"/>
              </a:spcAft>
              <a:buNone/>
            </a:pPr>
            <a:r>
              <a:rPr lang="es" sz="1000">
                <a:latin typeface="Nunito"/>
                <a:ea typeface="Nunito"/>
                <a:cs typeface="Nunito"/>
                <a:sym typeface="Nunito"/>
              </a:rPr>
              <a:t>Variable cualitativa que puede tomar los valores: TPTP, TPU, HCTP y HCU, que indican la trayectoria que siguió la persona.</a:t>
            </a:r>
            <a:endParaRPr sz="1000">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8a7324153b_0_286"/>
          <p:cNvSpPr/>
          <p:nvPr/>
        </p:nvSpPr>
        <p:spPr>
          <a:xfrm>
            <a:off x="0" y="533050"/>
            <a:ext cx="13044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8a7324153b_0_286"/>
          <p:cNvSpPr txBox="1"/>
          <p:nvPr/>
        </p:nvSpPr>
        <p:spPr>
          <a:xfrm>
            <a:off x="352750" y="221925"/>
            <a:ext cx="51753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Variables Institucionales</a:t>
            </a:r>
            <a:endParaRPr sz="2400" b="1" i="0" u="none" strike="noStrike" cap="none">
              <a:solidFill>
                <a:srgbClr val="000000"/>
              </a:solidFill>
              <a:latin typeface="Montserrat"/>
              <a:ea typeface="Montserrat"/>
              <a:cs typeface="Montserrat"/>
              <a:sym typeface="Montserrat"/>
            </a:endParaRPr>
          </a:p>
        </p:txBody>
      </p:sp>
      <p:pic>
        <p:nvPicPr>
          <p:cNvPr id="145" name="Google Shape;145;g28a7324153b_0_286"/>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146" name="Google Shape;146;g28a7324153b_0_286"/>
          <p:cNvSpPr/>
          <p:nvPr/>
        </p:nvSpPr>
        <p:spPr>
          <a:xfrm>
            <a:off x="6352275" y="1291225"/>
            <a:ext cx="257100" cy="3356400"/>
          </a:xfrm>
          <a:prstGeom prst="rightBrace">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8a7324153b_0_286"/>
          <p:cNvSpPr txBox="1"/>
          <p:nvPr/>
        </p:nvSpPr>
        <p:spPr>
          <a:xfrm>
            <a:off x="1039800" y="2134067"/>
            <a:ext cx="20037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Dependencia</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El establecimiento de egreso es público (Municipal o SLEP) o no</a:t>
            </a:r>
            <a:endParaRPr sz="1000">
              <a:latin typeface="Nunito"/>
              <a:ea typeface="Nunito"/>
              <a:cs typeface="Nunito"/>
              <a:sym typeface="Nunito"/>
            </a:endParaRPr>
          </a:p>
        </p:txBody>
      </p:sp>
      <p:sp>
        <p:nvSpPr>
          <p:cNvPr id="148" name="Google Shape;148;g28a7324153b_0_286"/>
          <p:cNvSpPr txBox="1"/>
          <p:nvPr/>
        </p:nvSpPr>
        <p:spPr>
          <a:xfrm>
            <a:off x="3447888" y="2134075"/>
            <a:ext cx="2596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Ruralidad</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El establecimiento de egreso se encuentra en zona rural o no</a:t>
            </a:r>
            <a:endParaRPr sz="1000">
              <a:latin typeface="Nunito"/>
              <a:ea typeface="Nunito"/>
              <a:cs typeface="Nunito"/>
              <a:sym typeface="Nunito"/>
            </a:endParaRPr>
          </a:p>
        </p:txBody>
      </p:sp>
      <p:sp>
        <p:nvSpPr>
          <p:cNvPr id="149" name="Google Shape;149;g28a7324153b_0_286"/>
          <p:cNvSpPr txBox="1"/>
          <p:nvPr/>
        </p:nvSpPr>
        <p:spPr>
          <a:xfrm>
            <a:off x="182675" y="3204475"/>
            <a:ext cx="2860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Índice del Sistema Nacional de Evaluación del Desempeño</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Puntaje obtenido en el Sistema Nacional de Evaluación del Desempeño</a:t>
            </a:r>
            <a:endParaRPr sz="1000">
              <a:latin typeface="Nunito"/>
              <a:ea typeface="Nunito"/>
              <a:cs typeface="Nunito"/>
              <a:sym typeface="Nunito"/>
            </a:endParaRPr>
          </a:p>
        </p:txBody>
      </p:sp>
      <p:sp>
        <p:nvSpPr>
          <p:cNvPr id="150" name="Google Shape;150;g28a7324153b_0_286"/>
          <p:cNvSpPr txBox="1"/>
          <p:nvPr/>
        </p:nvSpPr>
        <p:spPr>
          <a:xfrm>
            <a:off x="3474350" y="3204475"/>
            <a:ext cx="2596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Índice de Vulnerabilidad Estudiantil</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Índice de vulnerabilidad del establecimiento de egreso</a:t>
            </a:r>
            <a:endParaRPr sz="1000">
              <a:latin typeface="Nunito"/>
              <a:ea typeface="Nunito"/>
              <a:cs typeface="Nunito"/>
              <a:sym typeface="Nunito"/>
            </a:endParaRPr>
          </a:p>
        </p:txBody>
      </p:sp>
      <p:sp>
        <p:nvSpPr>
          <p:cNvPr id="151" name="Google Shape;151;g28a7324153b_0_286"/>
          <p:cNvSpPr txBox="1"/>
          <p:nvPr/>
        </p:nvSpPr>
        <p:spPr>
          <a:xfrm>
            <a:off x="6769350" y="2571750"/>
            <a:ext cx="2127300" cy="10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b="1">
                <a:latin typeface="Nunito"/>
                <a:ea typeface="Nunito"/>
                <a:cs typeface="Nunito"/>
                <a:sym typeface="Nunito"/>
              </a:rPr>
              <a:t>Trayectoria</a:t>
            </a:r>
            <a:endParaRPr b="1">
              <a:latin typeface="Nunito"/>
              <a:ea typeface="Nunito"/>
              <a:cs typeface="Nunito"/>
              <a:sym typeface="Nunito"/>
            </a:endParaRPr>
          </a:p>
          <a:p>
            <a:pPr marL="0" lvl="0" indent="0" algn="l" rtl="0">
              <a:lnSpc>
                <a:spcPct val="100000"/>
              </a:lnSpc>
              <a:spcBef>
                <a:spcPts val="0"/>
              </a:spcBef>
              <a:spcAft>
                <a:spcPts val="0"/>
              </a:spcAft>
              <a:buNone/>
            </a:pPr>
            <a:r>
              <a:rPr lang="es" sz="1000">
                <a:latin typeface="Nunito"/>
                <a:ea typeface="Nunito"/>
                <a:cs typeface="Nunito"/>
                <a:sym typeface="Nunito"/>
              </a:rPr>
              <a:t>Variable cualitativa que puede tomar los valores: TPTP, TPU, HCTP y HCU, que indican la trayectoria que siguió la persona.</a:t>
            </a:r>
            <a:endParaRPr sz="100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8a7324153b_0_299"/>
          <p:cNvSpPr/>
          <p:nvPr/>
        </p:nvSpPr>
        <p:spPr>
          <a:xfrm>
            <a:off x="0" y="533050"/>
            <a:ext cx="13044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28a7324153b_0_299"/>
          <p:cNvSpPr txBox="1"/>
          <p:nvPr/>
        </p:nvSpPr>
        <p:spPr>
          <a:xfrm>
            <a:off x="352750" y="221925"/>
            <a:ext cx="51753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Variables Individuales</a:t>
            </a:r>
            <a:endParaRPr sz="2400" b="1" i="0" u="none" strike="noStrike" cap="none">
              <a:solidFill>
                <a:srgbClr val="000000"/>
              </a:solidFill>
              <a:latin typeface="Montserrat"/>
              <a:ea typeface="Montserrat"/>
              <a:cs typeface="Montserrat"/>
              <a:sym typeface="Montserrat"/>
            </a:endParaRPr>
          </a:p>
        </p:txBody>
      </p:sp>
      <p:pic>
        <p:nvPicPr>
          <p:cNvPr id="158" name="Google Shape;158;g28a7324153b_0_299"/>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159" name="Google Shape;159;g28a7324153b_0_299"/>
          <p:cNvSpPr/>
          <p:nvPr/>
        </p:nvSpPr>
        <p:spPr>
          <a:xfrm>
            <a:off x="6352275" y="1291225"/>
            <a:ext cx="257100" cy="3356400"/>
          </a:xfrm>
          <a:prstGeom prst="rightBrace">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28a7324153b_0_299"/>
          <p:cNvSpPr txBox="1"/>
          <p:nvPr/>
        </p:nvSpPr>
        <p:spPr>
          <a:xfrm>
            <a:off x="3565788" y="2661400"/>
            <a:ext cx="25968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Promedio de notas</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Promedio de notas del estudiantes</a:t>
            </a:r>
            <a:endParaRPr sz="1000">
              <a:latin typeface="Nunito"/>
              <a:ea typeface="Nunito"/>
              <a:cs typeface="Nunito"/>
              <a:sym typeface="Nunito"/>
            </a:endParaRPr>
          </a:p>
        </p:txBody>
      </p:sp>
      <p:sp>
        <p:nvSpPr>
          <p:cNvPr id="161" name="Google Shape;161;g28a7324153b_0_299"/>
          <p:cNvSpPr txBox="1"/>
          <p:nvPr/>
        </p:nvSpPr>
        <p:spPr>
          <a:xfrm>
            <a:off x="747350" y="1749100"/>
            <a:ext cx="2660700" cy="69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b="1">
                <a:latin typeface="Nunito"/>
                <a:ea typeface="Nunito"/>
                <a:cs typeface="Nunito"/>
                <a:sym typeface="Nunito"/>
              </a:rPr>
              <a:t>Puntaje PSU/PDT Comprensión Lectora</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Puntaje obtenido en la PSU/PDT de comprensión lectora*</a:t>
            </a:r>
            <a:endParaRPr sz="1000">
              <a:latin typeface="Nunito"/>
              <a:ea typeface="Nunito"/>
              <a:cs typeface="Nunito"/>
              <a:sym typeface="Nunito"/>
            </a:endParaRPr>
          </a:p>
        </p:txBody>
      </p:sp>
      <p:sp>
        <p:nvSpPr>
          <p:cNvPr id="162" name="Google Shape;162;g28a7324153b_0_299"/>
          <p:cNvSpPr txBox="1"/>
          <p:nvPr/>
        </p:nvSpPr>
        <p:spPr>
          <a:xfrm>
            <a:off x="779300" y="3242525"/>
            <a:ext cx="2596800" cy="693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b="1">
                <a:solidFill>
                  <a:schemeClr val="dk1"/>
                </a:solidFill>
                <a:latin typeface="Nunito"/>
                <a:ea typeface="Nunito"/>
                <a:cs typeface="Nunito"/>
                <a:sym typeface="Nunito"/>
              </a:rPr>
              <a:t>Puntaje PSU/PDT Matemáticas</a:t>
            </a:r>
            <a:endParaRPr b="1">
              <a:latin typeface="Nunito"/>
              <a:ea typeface="Nunito"/>
              <a:cs typeface="Nunito"/>
              <a:sym typeface="Nunito"/>
            </a:endParaRPr>
          </a:p>
          <a:p>
            <a:pPr marL="0" lvl="0" indent="0" algn="r" rtl="0">
              <a:lnSpc>
                <a:spcPct val="100000"/>
              </a:lnSpc>
              <a:spcBef>
                <a:spcPts val="0"/>
              </a:spcBef>
              <a:spcAft>
                <a:spcPts val="0"/>
              </a:spcAft>
              <a:buNone/>
            </a:pPr>
            <a:r>
              <a:rPr lang="es" sz="1000">
                <a:latin typeface="Nunito"/>
                <a:ea typeface="Nunito"/>
                <a:cs typeface="Nunito"/>
                <a:sym typeface="Nunito"/>
              </a:rPr>
              <a:t>Puntaje obtenido en la PSU/PDT de matemática*</a:t>
            </a:r>
            <a:endParaRPr sz="1000">
              <a:latin typeface="Nunito"/>
              <a:ea typeface="Nunito"/>
              <a:cs typeface="Nunito"/>
              <a:sym typeface="Nunito"/>
            </a:endParaRPr>
          </a:p>
        </p:txBody>
      </p:sp>
      <p:sp>
        <p:nvSpPr>
          <p:cNvPr id="163" name="Google Shape;163;g28a7324153b_0_299"/>
          <p:cNvSpPr txBox="1"/>
          <p:nvPr/>
        </p:nvSpPr>
        <p:spPr>
          <a:xfrm>
            <a:off x="6721275" y="2522275"/>
            <a:ext cx="2127300" cy="10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b="1">
                <a:latin typeface="Nunito"/>
                <a:ea typeface="Nunito"/>
                <a:cs typeface="Nunito"/>
                <a:sym typeface="Nunito"/>
              </a:rPr>
              <a:t>Trayectoria</a:t>
            </a:r>
            <a:endParaRPr b="1">
              <a:latin typeface="Nunito"/>
              <a:ea typeface="Nunito"/>
              <a:cs typeface="Nunito"/>
              <a:sym typeface="Nunito"/>
            </a:endParaRPr>
          </a:p>
          <a:p>
            <a:pPr marL="0" lvl="0" indent="0" algn="l" rtl="0">
              <a:lnSpc>
                <a:spcPct val="100000"/>
              </a:lnSpc>
              <a:spcBef>
                <a:spcPts val="0"/>
              </a:spcBef>
              <a:spcAft>
                <a:spcPts val="0"/>
              </a:spcAft>
              <a:buNone/>
            </a:pPr>
            <a:r>
              <a:rPr lang="es" sz="1000">
                <a:latin typeface="Nunito"/>
                <a:ea typeface="Nunito"/>
                <a:cs typeface="Nunito"/>
                <a:sym typeface="Nunito"/>
              </a:rPr>
              <a:t>Variable cualitativa que puede tomar los valores: TPTP, TPU, HCTP y HCU, que indican la trayectoria que siguió la persona.</a:t>
            </a:r>
            <a:endParaRPr sz="1000">
              <a:latin typeface="Nunito"/>
              <a:ea typeface="Nunito"/>
              <a:cs typeface="Nunito"/>
              <a:sym typeface="Nunito"/>
            </a:endParaRPr>
          </a:p>
        </p:txBody>
      </p:sp>
      <p:sp>
        <p:nvSpPr>
          <p:cNvPr id="164" name="Google Shape;164;g28a7324153b_0_299"/>
          <p:cNvSpPr txBox="1"/>
          <p:nvPr/>
        </p:nvSpPr>
        <p:spPr>
          <a:xfrm>
            <a:off x="72175" y="4400075"/>
            <a:ext cx="4196400" cy="69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s" sz="1000">
                <a:latin typeface="Nunito"/>
                <a:ea typeface="Nunito"/>
                <a:cs typeface="Nunito"/>
                <a:sym typeface="Nunito"/>
              </a:rPr>
              <a:t>* Escala estandarizada a la utilizada en la PSU (de 150 a 850 puntos)</a:t>
            </a:r>
            <a:endParaRPr sz="1000">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4de9dffee6_0_227"/>
          <p:cNvSpPr/>
          <p:nvPr/>
        </p:nvSpPr>
        <p:spPr>
          <a:xfrm>
            <a:off x="0" y="533050"/>
            <a:ext cx="13044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4de9dffee6_0_227"/>
          <p:cNvSpPr txBox="1"/>
          <p:nvPr/>
        </p:nvSpPr>
        <p:spPr>
          <a:xfrm>
            <a:off x="352750" y="221931"/>
            <a:ext cx="47298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Datos</a:t>
            </a:r>
            <a:endParaRPr sz="2400" b="1" i="0" u="none" strike="noStrike" cap="none">
              <a:solidFill>
                <a:srgbClr val="000000"/>
              </a:solidFill>
              <a:latin typeface="Montserrat"/>
              <a:ea typeface="Montserrat"/>
              <a:cs typeface="Montserrat"/>
              <a:sym typeface="Montserrat"/>
            </a:endParaRPr>
          </a:p>
        </p:txBody>
      </p:sp>
      <p:pic>
        <p:nvPicPr>
          <p:cNvPr id="171" name="Google Shape;171;g24de9dffee6_0_227"/>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172" name="Google Shape;172;g24de9dffee6_0_227"/>
          <p:cNvSpPr txBox="1"/>
          <p:nvPr/>
        </p:nvSpPr>
        <p:spPr>
          <a:xfrm>
            <a:off x="352750" y="1228775"/>
            <a:ext cx="7467300" cy="10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a:latin typeface="Nunito"/>
                <a:ea typeface="Nunito"/>
                <a:cs typeface="Nunito"/>
                <a:sym typeface="Nunito"/>
              </a:rPr>
              <a:t>Se utilizaron datos del Ministerio de Educación de matriculados en EM de los años 2019 al 2021, matriculados en ES del 2020 al 2022.</a:t>
            </a:r>
            <a:endParaRPr sz="1800">
              <a:latin typeface="Nunito"/>
              <a:ea typeface="Nunito"/>
              <a:cs typeface="Nunito"/>
              <a:sym typeface="Nunito"/>
            </a:endParaRPr>
          </a:p>
          <a:p>
            <a:pPr marL="0" lvl="0" indent="0" algn="l" rtl="0">
              <a:lnSpc>
                <a:spcPct val="100000"/>
              </a:lnSpc>
              <a:spcBef>
                <a:spcPts val="0"/>
              </a:spcBef>
              <a:spcAft>
                <a:spcPts val="0"/>
              </a:spcAft>
              <a:buNone/>
            </a:pPr>
            <a:endParaRPr sz="900">
              <a:latin typeface="Nunito"/>
              <a:ea typeface="Nunito"/>
              <a:cs typeface="Nunito"/>
              <a:sym typeface="Nunito"/>
            </a:endParaRPr>
          </a:p>
        </p:txBody>
      </p:sp>
      <p:sp>
        <p:nvSpPr>
          <p:cNvPr id="173" name="Google Shape;173;g24de9dffee6_0_227"/>
          <p:cNvSpPr txBox="1"/>
          <p:nvPr/>
        </p:nvSpPr>
        <p:spPr>
          <a:xfrm>
            <a:off x="500275" y="2356800"/>
            <a:ext cx="10920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Nunito"/>
                <a:ea typeface="Nunito"/>
                <a:cs typeface="Nunito"/>
                <a:sym typeface="Nunito"/>
              </a:rPr>
              <a:t>Matrícula EM</a:t>
            </a:r>
            <a:endParaRPr>
              <a:latin typeface="Nunito"/>
              <a:ea typeface="Nunito"/>
              <a:cs typeface="Nunito"/>
              <a:sym typeface="Nunito"/>
            </a:endParaRPr>
          </a:p>
        </p:txBody>
      </p:sp>
      <p:sp>
        <p:nvSpPr>
          <p:cNvPr id="174" name="Google Shape;174;g24de9dffee6_0_227"/>
          <p:cNvSpPr txBox="1"/>
          <p:nvPr/>
        </p:nvSpPr>
        <p:spPr>
          <a:xfrm>
            <a:off x="500275" y="4222275"/>
            <a:ext cx="10920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Nunito"/>
                <a:ea typeface="Nunito"/>
                <a:cs typeface="Nunito"/>
                <a:sym typeface="Nunito"/>
              </a:rPr>
              <a:t>Matrícula ES</a:t>
            </a:r>
            <a:endParaRPr>
              <a:latin typeface="Nunito"/>
              <a:ea typeface="Nunito"/>
              <a:cs typeface="Nunito"/>
              <a:sym typeface="Nunito"/>
            </a:endParaRPr>
          </a:p>
        </p:txBody>
      </p:sp>
      <p:sp>
        <p:nvSpPr>
          <p:cNvPr id="175" name="Google Shape;175;g24de9dffee6_0_227"/>
          <p:cNvSpPr/>
          <p:nvPr/>
        </p:nvSpPr>
        <p:spPr>
          <a:xfrm>
            <a:off x="2268775" y="22991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2019</a:t>
            </a:r>
            <a:endParaRPr sz="1100">
              <a:latin typeface="Nunito"/>
              <a:ea typeface="Nunito"/>
              <a:cs typeface="Nunito"/>
              <a:sym typeface="Nunito"/>
            </a:endParaRPr>
          </a:p>
        </p:txBody>
      </p:sp>
      <p:sp>
        <p:nvSpPr>
          <p:cNvPr id="176" name="Google Shape;176;g24de9dffee6_0_227"/>
          <p:cNvSpPr/>
          <p:nvPr/>
        </p:nvSpPr>
        <p:spPr>
          <a:xfrm>
            <a:off x="3727500" y="22991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2020</a:t>
            </a:r>
            <a:endParaRPr sz="1100">
              <a:latin typeface="Nunito"/>
              <a:ea typeface="Nunito"/>
              <a:cs typeface="Nunito"/>
              <a:sym typeface="Nunito"/>
            </a:endParaRPr>
          </a:p>
        </p:txBody>
      </p:sp>
      <p:sp>
        <p:nvSpPr>
          <p:cNvPr id="177" name="Google Shape;177;g24de9dffee6_0_227"/>
          <p:cNvSpPr/>
          <p:nvPr/>
        </p:nvSpPr>
        <p:spPr>
          <a:xfrm>
            <a:off x="5186225" y="22991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2021</a:t>
            </a:r>
            <a:endParaRPr sz="1100">
              <a:latin typeface="Nunito"/>
              <a:ea typeface="Nunito"/>
              <a:cs typeface="Nunito"/>
              <a:sym typeface="Nunito"/>
            </a:endParaRPr>
          </a:p>
        </p:txBody>
      </p:sp>
      <p:sp>
        <p:nvSpPr>
          <p:cNvPr id="178" name="Google Shape;178;g24de9dffee6_0_227"/>
          <p:cNvSpPr/>
          <p:nvPr/>
        </p:nvSpPr>
        <p:spPr>
          <a:xfrm>
            <a:off x="6744725" y="40650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2022</a:t>
            </a:r>
            <a:endParaRPr sz="1100">
              <a:latin typeface="Nunito"/>
              <a:ea typeface="Nunito"/>
              <a:cs typeface="Nunito"/>
              <a:sym typeface="Nunito"/>
            </a:endParaRPr>
          </a:p>
        </p:txBody>
      </p:sp>
      <p:sp>
        <p:nvSpPr>
          <p:cNvPr id="179" name="Google Shape;179;g24de9dffee6_0_227"/>
          <p:cNvSpPr/>
          <p:nvPr/>
        </p:nvSpPr>
        <p:spPr>
          <a:xfrm>
            <a:off x="3827275" y="40650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2020</a:t>
            </a:r>
            <a:endParaRPr sz="1100">
              <a:latin typeface="Nunito"/>
              <a:ea typeface="Nunito"/>
              <a:cs typeface="Nunito"/>
              <a:sym typeface="Nunito"/>
            </a:endParaRPr>
          </a:p>
        </p:txBody>
      </p:sp>
      <p:sp>
        <p:nvSpPr>
          <p:cNvPr id="180" name="Google Shape;180;g24de9dffee6_0_227"/>
          <p:cNvSpPr/>
          <p:nvPr/>
        </p:nvSpPr>
        <p:spPr>
          <a:xfrm>
            <a:off x="5286000" y="4065075"/>
            <a:ext cx="732900" cy="744300"/>
          </a:xfrm>
          <a:prstGeom prst="ellipse">
            <a:avLst/>
          </a:prstGeom>
          <a:solidFill>
            <a:srgbClr val="5BABB7">
              <a:alpha val="42410"/>
            </a:srgbClr>
          </a:solidFill>
          <a:ln w="19050" cap="flat" cmpd="sng">
            <a:solidFill>
              <a:srgbClr val="5BAB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latin typeface="Nunito"/>
                <a:ea typeface="Nunito"/>
                <a:cs typeface="Nunito"/>
                <a:sym typeface="Nunito"/>
              </a:rPr>
              <a:t>2021</a:t>
            </a:r>
            <a:endParaRPr sz="1100">
              <a:latin typeface="Nunito"/>
              <a:ea typeface="Nunito"/>
              <a:cs typeface="Nunito"/>
              <a:sym typeface="Nunito"/>
            </a:endParaRPr>
          </a:p>
        </p:txBody>
      </p:sp>
      <p:cxnSp>
        <p:nvCxnSpPr>
          <p:cNvPr id="181" name="Google Shape;181;g24de9dffee6_0_227"/>
          <p:cNvCxnSpPr>
            <a:stCxn id="175" idx="5"/>
            <a:endCxn id="179" idx="1"/>
          </p:cNvCxnSpPr>
          <p:nvPr/>
        </p:nvCxnSpPr>
        <p:spPr>
          <a:xfrm>
            <a:off x="2894344" y="2934475"/>
            <a:ext cx="1040400" cy="1239600"/>
          </a:xfrm>
          <a:prstGeom prst="straightConnector1">
            <a:avLst/>
          </a:prstGeom>
          <a:noFill/>
          <a:ln w="9525" cap="flat" cmpd="sng">
            <a:solidFill>
              <a:srgbClr val="5BABB7"/>
            </a:solidFill>
            <a:prstDash val="solid"/>
            <a:round/>
            <a:headEnd type="none" w="med" len="med"/>
            <a:tailEnd type="triangle" w="med" len="med"/>
          </a:ln>
        </p:spPr>
      </p:cxnSp>
      <p:cxnSp>
        <p:nvCxnSpPr>
          <p:cNvPr id="182" name="Google Shape;182;g24de9dffee6_0_227"/>
          <p:cNvCxnSpPr>
            <a:stCxn id="175" idx="5"/>
            <a:endCxn id="180" idx="1"/>
          </p:cNvCxnSpPr>
          <p:nvPr/>
        </p:nvCxnSpPr>
        <p:spPr>
          <a:xfrm>
            <a:off x="2894344" y="2934475"/>
            <a:ext cx="2499000" cy="1239600"/>
          </a:xfrm>
          <a:prstGeom prst="straightConnector1">
            <a:avLst/>
          </a:prstGeom>
          <a:noFill/>
          <a:ln w="9525" cap="flat" cmpd="sng">
            <a:solidFill>
              <a:srgbClr val="5BABB7"/>
            </a:solidFill>
            <a:prstDash val="solid"/>
            <a:round/>
            <a:headEnd type="none" w="med" len="med"/>
            <a:tailEnd type="triangle" w="med" len="med"/>
          </a:ln>
        </p:spPr>
      </p:cxnSp>
      <p:cxnSp>
        <p:nvCxnSpPr>
          <p:cNvPr id="183" name="Google Shape;183;g24de9dffee6_0_227"/>
          <p:cNvCxnSpPr>
            <a:stCxn id="175" idx="5"/>
            <a:endCxn id="178" idx="1"/>
          </p:cNvCxnSpPr>
          <p:nvPr/>
        </p:nvCxnSpPr>
        <p:spPr>
          <a:xfrm>
            <a:off x="2894344" y="2934475"/>
            <a:ext cx="3957600" cy="1239600"/>
          </a:xfrm>
          <a:prstGeom prst="straightConnector1">
            <a:avLst/>
          </a:prstGeom>
          <a:noFill/>
          <a:ln w="9525" cap="flat" cmpd="sng">
            <a:solidFill>
              <a:srgbClr val="5BABB7"/>
            </a:solidFill>
            <a:prstDash val="solid"/>
            <a:round/>
            <a:headEnd type="none" w="med" len="med"/>
            <a:tailEnd type="triangle" w="med" len="med"/>
          </a:ln>
        </p:spPr>
      </p:cxnSp>
      <p:cxnSp>
        <p:nvCxnSpPr>
          <p:cNvPr id="184" name="Google Shape;184;g24de9dffee6_0_227"/>
          <p:cNvCxnSpPr>
            <a:stCxn id="176" idx="5"/>
            <a:endCxn id="180" idx="1"/>
          </p:cNvCxnSpPr>
          <p:nvPr/>
        </p:nvCxnSpPr>
        <p:spPr>
          <a:xfrm>
            <a:off x="4353069" y="2934475"/>
            <a:ext cx="1040400" cy="1239600"/>
          </a:xfrm>
          <a:prstGeom prst="straightConnector1">
            <a:avLst/>
          </a:prstGeom>
          <a:noFill/>
          <a:ln w="9525" cap="flat" cmpd="sng">
            <a:solidFill>
              <a:srgbClr val="5BABB7"/>
            </a:solidFill>
            <a:prstDash val="solid"/>
            <a:round/>
            <a:headEnd type="none" w="med" len="med"/>
            <a:tailEnd type="triangle" w="med" len="med"/>
          </a:ln>
        </p:spPr>
      </p:cxnSp>
      <p:cxnSp>
        <p:nvCxnSpPr>
          <p:cNvPr id="185" name="Google Shape;185;g24de9dffee6_0_227"/>
          <p:cNvCxnSpPr>
            <a:stCxn id="176" idx="5"/>
            <a:endCxn id="178" idx="1"/>
          </p:cNvCxnSpPr>
          <p:nvPr/>
        </p:nvCxnSpPr>
        <p:spPr>
          <a:xfrm>
            <a:off x="4353069" y="2934475"/>
            <a:ext cx="2499000" cy="1239600"/>
          </a:xfrm>
          <a:prstGeom prst="straightConnector1">
            <a:avLst/>
          </a:prstGeom>
          <a:noFill/>
          <a:ln w="9525" cap="flat" cmpd="sng">
            <a:solidFill>
              <a:srgbClr val="5BABB7"/>
            </a:solidFill>
            <a:prstDash val="solid"/>
            <a:round/>
            <a:headEnd type="none" w="med" len="med"/>
            <a:tailEnd type="triangle" w="med" len="med"/>
          </a:ln>
        </p:spPr>
      </p:cxnSp>
      <p:cxnSp>
        <p:nvCxnSpPr>
          <p:cNvPr id="186" name="Google Shape;186;g24de9dffee6_0_227"/>
          <p:cNvCxnSpPr>
            <a:endCxn id="178" idx="1"/>
          </p:cNvCxnSpPr>
          <p:nvPr/>
        </p:nvCxnSpPr>
        <p:spPr>
          <a:xfrm>
            <a:off x="5811656" y="2934475"/>
            <a:ext cx="1040400" cy="1239600"/>
          </a:xfrm>
          <a:prstGeom prst="straightConnector1">
            <a:avLst/>
          </a:prstGeom>
          <a:noFill/>
          <a:ln w="9525" cap="flat" cmpd="sng">
            <a:solidFill>
              <a:srgbClr val="5BABB7"/>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37d7d52234_0_68"/>
          <p:cNvSpPr/>
          <p:nvPr/>
        </p:nvSpPr>
        <p:spPr>
          <a:xfrm>
            <a:off x="0" y="533050"/>
            <a:ext cx="13044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37d7d52234_0_68"/>
          <p:cNvSpPr txBox="1"/>
          <p:nvPr/>
        </p:nvSpPr>
        <p:spPr>
          <a:xfrm>
            <a:off x="352750" y="221931"/>
            <a:ext cx="47298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Análisis multinomial</a:t>
            </a:r>
            <a:endParaRPr sz="2400" b="1" i="0" u="none" strike="noStrike" cap="none">
              <a:solidFill>
                <a:srgbClr val="000000"/>
              </a:solidFill>
              <a:latin typeface="Montserrat"/>
              <a:ea typeface="Montserrat"/>
              <a:cs typeface="Montserrat"/>
              <a:sym typeface="Montserrat"/>
            </a:endParaRPr>
          </a:p>
        </p:txBody>
      </p:sp>
      <p:pic>
        <p:nvPicPr>
          <p:cNvPr id="193" name="Google Shape;193;g237d7d52234_0_68"/>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194" name="Google Shape;194;g237d7d52234_0_68"/>
          <p:cNvSpPr txBox="1"/>
          <p:nvPr/>
        </p:nvSpPr>
        <p:spPr>
          <a:xfrm>
            <a:off x="701050" y="1616300"/>
            <a:ext cx="7467300" cy="10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900">
                <a:latin typeface="Nunito"/>
                <a:ea typeface="Nunito"/>
                <a:cs typeface="Nunito"/>
                <a:sym typeface="Nunito"/>
              </a:rPr>
              <a:t>Permite observar el efecto de variables independientes en una variable dependiente cualitativa que puede tomar más de dos valores distintos. </a:t>
            </a:r>
            <a:endParaRPr sz="1900">
              <a:latin typeface="Nunito"/>
              <a:ea typeface="Nunito"/>
              <a:cs typeface="Nunito"/>
              <a:sym typeface="Nunito"/>
            </a:endParaRPr>
          </a:p>
          <a:p>
            <a:pPr marL="0" lvl="0" indent="0" algn="l" rtl="0">
              <a:lnSpc>
                <a:spcPct val="100000"/>
              </a:lnSpc>
              <a:spcBef>
                <a:spcPts val="0"/>
              </a:spcBef>
              <a:spcAft>
                <a:spcPts val="0"/>
              </a:spcAft>
              <a:buNone/>
            </a:pPr>
            <a:endParaRPr sz="1900">
              <a:latin typeface="Nunito"/>
              <a:ea typeface="Nunito"/>
              <a:cs typeface="Nunito"/>
              <a:sym typeface="Nunito"/>
            </a:endParaRPr>
          </a:p>
          <a:p>
            <a:pPr marL="0" lvl="0" indent="0" algn="l" rtl="0">
              <a:lnSpc>
                <a:spcPct val="100000"/>
              </a:lnSpc>
              <a:spcBef>
                <a:spcPts val="0"/>
              </a:spcBef>
              <a:spcAft>
                <a:spcPts val="0"/>
              </a:spcAft>
              <a:buNone/>
            </a:pPr>
            <a:endParaRPr sz="1900">
              <a:latin typeface="Nunito"/>
              <a:ea typeface="Nunito"/>
              <a:cs typeface="Nunito"/>
              <a:sym typeface="Nunito"/>
            </a:endParaRPr>
          </a:p>
          <a:p>
            <a:pPr marL="0" lvl="0" indent="0" algn="l" rtl="0">
              <a:lnSpc>
                <a:spcPct val="100000"/>
              </a:lnSpc>
              <a:spcBef>
                <a:spcPts val="0"/>
              </a:spcBef>
              <a:spcAft>
                <a:spcPts val="0"/>
              </a:spcAft>
              <a:buNone/>
            </a:pPr>
            <a:endParaRPr sz="1900">
              <a:latin typeface="Nunito"/>
              <a:ea typeface="Nunito"/>
              <a:cs typeface="Nunito"/>
              <a:sym typeface="Nunito"/>
            </a:endParaRPr>
          </a:p>
          <a:p>
            <a:pPr marL="0" lvl="0" indent="0" algn="l" rtl="0">
              <a:lnSpc>
                <a:spcPct val="100000"/>
              </a:lnSpc>
              <a:spcBef>
                <a:spcPts val="0"/>
              </a:spcBef>
              <a:spcAft>
                <a:spcPts val="0"/>
              </a:spcAft>
              <a:buNone/>
            </a:pPr>
            <a:r>
              <a:rPr lang="es" sz="1900">
                <a:latin typeface="Nunito"/>
                <a:ea typeface="Nunito"/>
                <a:cs typeface="Nunito"/>
                <a:sym typeface="Nunito"/>
              </a:rPr>
              <a:t>Arroja cuánto cambia la probabilidad de que la variable dependiente tome cada uno de los valores posibles al aumentar una unidad de las variables independientes</a:t>
            </a:r>
            <a:endParaRPr sz="1900">
              <a:latin typeface="Nunito"/>
              <a:ea typeface="Nunito"/>
              <a:cs typeface="Nunito"/>
              <a:sym typeface="Nunito"/>
            </a:endParaRPr>
          </a:p>
          <a:p>
            <a:pPr marL="0" lvl="0" indent="0" algn="l" rtl="0">
              <a:lnSpc>
                <a:spcPct val="100000"/>
              </a:lnSpc>
              <a:spcBef>
                <a:spcPts val="0"/>
              </a:spcBef>
              <a:spcAft>
                <a:spcPts val="0"/>
              </a:spcAft>
              <a:buNone/>
            </a:pPr>
            <a:endParaRPr sz="1000">
              <a:latin typeface="Nunito"/>
              <a:ea typeface="Nunito"/>
              <a:cs typeface="Nunito"/>
              <a:sym typeface="Nunito"/>
            </a:endParaRPr>
          </a:p>
        </p:txBody>
      </p:sp>
      <p:sp>
        <p:nvSpPr>
          <p:cNvPr id="195" name="Google Shape;195;g237d7d52234_0_68"/>
          <p:cNvSpPr/>
          <p:nvPr/>
        </p:nvSpPr>
        <p:spPr>
          <a:xfrm>
            <a:off x="-649150" y="1513089"/>
            <a:ext cx="1278000" cy="1276800"/>
          </a:xfrm>
          <a:prstGeom prst="ellipse">
            <a:avLst/>
          </a:prstGeom>
          <a:solidFill>
            <a:srgbClr val="DFE0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37d7d52234_0_68"/>
          <p:cNvSpPr/>
          <p:nvPr/>
        </p:nvSpPr>
        <p:spPr>
          <a:xfrm>
            <a:off x="-649150" y="3234989"/>
            <a:ext cx="1278000" cy="1276800"/>
          </a:xfrm>
          <a:prstGeom prst="ellipse">
            <a:avLst/>
          </a:prstGeom>
          <a:solidFill>
            <a:srgbClr val="DFE0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28a7324153b_0_313"/>
          <p:cNvPicPr preferRelativeResize="0"/>
          <p:nvPr/>
        </p:nvPicPr>
        <p:blipFill rotWithShape="1">
          <a:blip r:embed="rId3">
            <a:alphaModFix/>
          </a:blip>
          <a:srcRect r="41400"/>
          <a:stretch/>
        </p:blipFill>
        <p:spPr>
          <a:xfrm rot="5400000">
            <a:off x="2099967" y="564972"/>
            <a:ext cx="1036336" cy="2511044"/>
          </a:xfrm>
          <a:prstGeom prst="rect">
            <a:avLst/>
          </a:prstGeom>
          <a:noFill/>
          <a:ln>
            <a:noFill/>
          </a:ln>
        </p:spPr>
      </p:pic>
      <p:sp>
        <p:nvSpPr>
          <p:cNvPr id="202" name="Google Shape;202;g28a7324153b_0_313"/>
          <p:cNvSpPr/>
          <p:nvPr/>
        </p:nvSpPr>
        <p:spPr>
          <a:xfrm>
            <a:off x="1566588" y="1484325"/>
            <a:ext cx="6214800" cy="1036200"/>
          </a:xfrm>
          <a:prstGeom prst="rect">
            <a:avLst/>
          </a:prstGeom>
          <a:solidFill>
            <a:srgbClr val="EC7157"/>
          </a:solidFill>
          <a:ln w="38100" cap="flat" cmpd="sng">
            <a:solidFill>
              <a:srgbClr val="EC71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b="1">
                <a:solidFill>
                  <a:schemeClr val="dk1"/>
                </a:solidFill>
                <a:latin typeface="Montserrat"/>
                <a:ea typeface="Montserrat"/>
                <a:cs typeface="Montserrat"/>
                <a:sym typeface="Montserrat"/>
              </a:rPr>
              <a:t>Modelo 1</a:t>
            </a:r>
            <a:endParaRPr sz="1700" b="1">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s">
                <a:solidFill>
                  <a:schemeClr val="dk1"/>
                </a:solidFill>
                <a:latin typeface="Nunito SemiBold"/>
                <a:ea typeface="Nunito SemiBold"/>
                <a:cs typeface="Nunito SemiBold"/>
                <a:sym typeface="Nunito SemiBold"/>
              </a:rPr>
              <a:t>Evalúa el efecto de todas las variables sociodemográficas e institucionales y el promedio de notas</a:t>
            </a:r>
            <a:endParaRPr>
              <a:solidFill>
                <a:schemeClr val="dk1"/>
              </a:solidFill>
              <a:latin typeface="Nunito SemiBold"/>
              <a:ea typeface="Nunito SemiBold"/>
              <a:cs typeface="Nunito SemiBold"/>
              <a:sym typeface="Nunito SemiBold"/>
            </a:endParaRPr>
          </a:p>
        </p:txBody>
      </p:sp>
      <p:sp>
        <p:nvSpPr>
          <p:cNvPr id="203" name="Google Shape;203;g28a7324153b_0_313"/>
          <p:cNvSpPr txBox="1"/>
          <p:nvPr/>
        </p:nvSpPr>
        <p:spPr>
          <a:xfrm>
            <a:off x="352750" y="221931"/>
            <a:ext cx="4729800" cy="63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a:latin typeface="Montserrat"/>
                <a:ea typeface="Montserrat"/>
                <a:cs typeface="Montserrat"/>
                <a:sym typeface="Montserrat"/>
              </a:rPr>
              <a:t>Modelos</a:t>
            </a:r>
            <a:endParaRPr sz="2400" b="1" i="0" u="none" strike="noStrike" cap="none">
              <a:solidFill>
                <a:srgbClr val="000000"/>
              </a:solidFill>
              <a:latin typeface="Montserrat"/>
              <a:ea typeface="Montserrat"/>
              <a:cs typeface="Montserrat"/>
              <a:sym typeface="Montserrat"/>
            </a:endParaRPr>
          </a:p>
        </p:txBody>
      </p:sp>
      <p:sp>
        <p:nvSpPr>
          <p:cNvPr id="204" name="Google Shape;204;g28a7324153b_0_313"/>
          <p:cNvSpPr txBox="1"/>
          <p:nvPr/>
        </p:nvSpPr>
        <p:spPr>
          <a:xfrm>
            <a:off x="5684756" y="2303661"/>
            <a:ext cx="2379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Nunito"/>
              <a:ea typeface="Nunito"/>
              <a:cs typeface="Nunito"/>
              <a:sym typeface="Nunito"/>
            </a:endParaRPr>
          </a:p>
        </p:txBody>
      </p:sp>
      <p:pic>
        <p:nvPicPr>
          <p:cNvPr id="205" name="Google Shape;205;g28a7324153b_0_313"/>
          <p:cNvPicPr preferRelativeResize="0"/>
          <p:nvPr/>
        </p:nvPicPr>
        <p:blipFill rotWithShape="1">
          <a:blip r:embed="rId4">
            <a:alphaModFix/>
          </a:blip>
          <a:srcRect/>
          <a:stretch/>
        </p:blipFill>
        <p:spPr>
          <a:xfrm>
            <a:off x="7155676" y="296675"/>
            <a:ext cx="1692900" cy="692976"/>
          </a:xfrm>
          <a:prstGeom prst="rect">
            <a:avLst/>
          </a:prstGeom>
          <a:noFill/>
          <a:ln>
            <a:noFill/>
          </a:ln>
        </p:spPr>
      </p:pic>
      <p:pic>
        <p:nvPicPr>
          <p:cNvPr id="206" name="Google Shape;206;g28a7324153b_0_313"/>
          <p:cNvPicPr preferRelativeResize="0"/>
          <p:nvPr/>
        </p:nvPicPr>
        <p:blipFill rotWithShape="1">
          <a:blip r:embed="rId3">
            <a:alphaModFix/>
          </a:blip>
          <a:srcRect r="41400"/>
          <a:stretch/>
        </p:blipFill>
        <p:spPr>
          <a:xfrm rot="5400000">
            <a:off x="2099967" y="2582497"/>
            <a:ext cx="1036336" cy="2511044"/>
          </a:xfrm>
          <a:prstGeom prst="rect">
            <a:avLst/>
          </a:prstGeom>
          <a:noFill/>
          <a:ln>
            <a:noFill/>
          </a:ln>
        </p:spPr>
      </p:pic>
      <p:sp>
        <p:nvSpPr>
          <p:cNvPr id="207" name="Google Shape;207;g28a7324153b_0_313"/>
          <p:cNvSpPr/>
          <p:nvPr/>
        </p:nvSpPr>
        <p:spPr>
          <a:xfrm>
            <a:off x="1566588" y="3501850"/>
            <a:ext cx="6214800" cy="1036200"/>
          </a:xfrm>
          <a:prstGeom prst="rect">
            <a:avLst/>
          </a:prstGeom>
          <a:solidFill>
            <a:srgbClr val="EC7157"/>
          </a:solidFill>
          <a:ln w="38100" cap="flat" cmpd="sng">
            <a:solidFill>
              <a:srgbClr val="EC71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b="1">
                <a:solidFill>
                  <a:schemeClr val="dk1"/>
                </a:solidFill>
                <a:latin typeface="Montserrat"/>
                <a:ea typeface="Montserrat"/>
                <a:cs typeface="Montserrat"/>
                <a:sym typeface="Montserrat"/>
              </a:rPr>
              <a:t>Modelo 2</a:t>
            </a:r>
            <a:endParaRPr sz="1700" b="1">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s">
                <a:solidFill>
                  <a:schemeClr val="dk1"/>
                </a:solidFill>
                <a:latin typeface="Nunito SemiBold"/>
                <a:ea typeface="Nunito SemiBold"/>
                <a:cs typeface="Nunito SemiBold"/>
                <a:sym typeface="Nunito SemiBold"/>
              </a:rPr>
              <a:t>Evalúa el efecto de las variables puntaje PSU</a:t>
            </a:r>
            <a:endParaRPr>
              <a:solidFill>
                <a:schemeClr val="dk1"/>
              </a:solidFill>
              <a:latin typeface="Nunito SemiBold"/>
              <a:ea typeface="Nunito SemiBold"/>
              <a:cs typeface="Nunito SemiBold"/>
              <a:sym typeface="Nunito SemiBold"/>
            </a:endParaRPr>
          </a:p>
        </p:txBody>
      </p:sp>
      <p:sp>
        <p:nvSpPr>
          <p:cNvPr id="208" name="Google Shape;208;g28a7324153b_0_313"/>
          <p:cNvSpPr txBox="1"/>
          <p:nvPr/>
        </p:nvSpPr>
        <p:spPr>
          <a:xfrm>
            <a:off x="97225" y="1580100"/>
            <a:ext cx="1537200" cy="317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5c128b5ada_3_3"/>
          <p:cNvSpPr/>
          <p:nvPr/>
        </p:nvSpPr>
        <p:spPr>
          <a:xfrm>
            <a:off x="-15225" y="0"/>
            <a:ext cx="9159300" cy="5143500"/>
          </a:xfrm>
          <a:prstGeom prst="rect">
            <a:avLst/>
          </a:prstGeom>
          <a:solidFill>
            <a:srgbClr val="5BAB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25c128b5ada_3_3"/>
          <p:cNvSpPr txBox="1"/>
          <p:nvPr/>
        </p:nvSpPr>
        <p:spPr>
          <a:xfrm>
            <a:off x="795550" y="2202125"/>
            <a:ext cx="48963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 sz="3200">
                <a:solidFill>
                  <a:schemeClr val="lt1"/>
                </a:solidFill>
                <a:latin typeface="Montserrat ExtraBold"/>
                <a:ea typeface="Montserrat ExtraBold"/>
                <a:cs typeface="Montserrat ExtraBold"/>
                <a:sym typeface="Montserrat ExtraBold"/>
              </a:rPr>
              <a:t>Resultados</a:t>
            </a:r>
            <a:endParaRPr sz="3200" b="0" i="0" u="none" strike="noStrike" cap="none">
              <a:solidFill>
                <a:schemeClr val="lt1"/>
              </a:solidFill>
              <a:latin typeface="Montserrat ExtraBold"/>
              <a:ea typeface="Montserrat ExtraBold"/>
              <a:cs typeface="Montserrat ExtraBold"/>
              <a:sym typeface="Montserrat ExtraBold"/>
            </a:endParaRPr>
          </a:p>
        </p:txBody>
      </p:sp>
      <p:sp>
        <p:nvSpPr>
          <p:cNvPr id="215" name="Google Shape;215;g25c128b5ada_3_3"/>
          <p:cNvSpPr txBox="1"/>
          <p:nvPr/>
        </p:nvSpPr>
        <p:spPr>
          <a:xfrm>
            <a:off x="784400" y="2743525"/>
            <a:ext cx="56919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100" b="0" i="0" u="none" strike="noStrike" cap="none">
              <a:solidFill>
                <a:schemeClr val="lt1"/>
              </a:solidFill>
              <a:latin typeface="Montserrat"/>
              <a:ea typeface="Montserrat"/>
              <a:cs typeface="Montserrat"/>
              <a:sym typeface="Montserrat"/>
            </a:endParaRPr>
          </a:p>
        </p:txBody>
      </p:sp>
      <p:sp>
        <p:nvSpPr>
          <p:cNvPr id="216" name="Google Shape;216;g25c128b5ada_3_3"/>
          <p:cNvSpPr/>
          <p:nvPr/>
        </p:nvSpPr>
        <p:spPr>
          <a:xfrm>
            <a:off x="6595776" y="991375"/>
            <a:ext cx="1195200" cy="24018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g25c128b5ada_3_3"/>
          <p:cNvPicPr preferRelativeResize="0"/>
          <p:nvPr/>
        </p:nvPicPr>
        <p:blipFill rotWithShape="1">
          <a:blip r:embed="rId3">
            <a:alphaModFix/>
          </a:blip>
          <a:srcRect/>
          <a:stretch/>
        </p:blipFill>
        <p:spPr>
          <a:xfrm rot="-5400000">
            <a:off x="6338771" y="1349602"/>
            <a:ext cx="322668" cy="657140"/>
          </a:xfrm>
          <a:prstGeom prst="rect">
            <a:avLst/>
          </a:prstGeom>
          <a:noFill/>
          <a:ln>
            <a:noFill/>
          </a:ln>
        </p:spPr>
      </p:pic>
      <p:pic>
        <p:nvPicPr>
          <p:cNvPr id="218" name="Google Shape;218;g25c128b5ada_3_3"/>
          <p:cNvPicPr preferRelativeResize="0"/>
          <p:nvPr/>
        </p:nvPicPr>
        <p:blipFill rotWithShape="1">
          <a:blip r:embed="rId4">
            <a:alphaModFix/>
          </a:blip>
          <a:srcRect/>
          <a:stretch/>
        </p:blipFill>
        <p:spPr>
          <a:xfrm rot="5400000">
            <a:off x="6384624" y="2127551"/>
            <a:ext cx="1548450" cy="2198800"/>
          </a:xfrm>
          <a:prstGeom prst="rect">
            <a:avLst/>
          </a:prstGeom>
          <a:noFill/>
          <a:ln>
            <a:noFill/>
          </a:ln>
        </p:spPr>
      </p:pic>
      <p:pic>
        <p:nvPicPr>
          <p:cNvPr id="219" name="Google Shape;219;g25c128b5ada_3_3"/>
          <p:cNvPicPr preferRelativeResize="0"/>
          <p:nvPr/>
        </p:nvPicPr>
        <p:blipFill rotWithShape="1">
          <a:blip r:embed="rId5">
            <a:alphaModFix/>
          </a:blip>
          <a:srcRect/>
          <a:stretch/>
        </p:blipFill>
        <p:spPr>
          <a:xfrm>
            <a:off x="282725" y="252050"/>
            <a:ext cx="1836325" cy="91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p:nvPr/>
        </p:nvSpPr>
        <p:spPr>
          <a:xfrm>
            <a:off x="352750" y="265943"/>
            <a:ext cx="5496257"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Trayectorias Técnico-Profesionales</a:t>
            </a:r>
            <a:endParaRPr sz="2400" b="1" dirty="0">
              <a:latin typeface="Montserrat"/>
              <a:ea typeface="Montserrat"/>
              <a:cs typeface="Montserrat"/>
              <a:sym typeface="Montserrat"/>
            </a:endParaRPr>
          </a:p>
        </p:txBody>
      </p:sp>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3" name="CuadroTexto 2">
            <a:extLst>
              <a:ext uri="{FF2B5EF4-FFF2-40B4-BE49-F238E27FC236}">
                <a16:creationId xmlns:a16="http://schemas.microsoft.com/office/drawing/2014/main" id="{E48FD8B9-9D75-3A31-937C-19507501A3E7}"/>
              </a:ext>
            </a:extLst>
          </p:cNvPr>
          <p:cNvSpPr txBox="1"/>
          <p:nvPr/>
        </p:nvSpPr>
        <p:spPr>
          <a:xfrm>
            <a:off x="453259" y="1198180"/>
            <a:ext cx="3358055" cy="3624069"/>
          </a:xfrm>
          <a:prstGeom prst="rect">
            <a:avLst/>
          </a:prstGeom>
          <a:noFill/>
        </p:spPr>
        <p:txBody>
          <a:bodyPr wrap="square" rtlCol="0">
            <a:spAutoFit/>
          </a:bodyPr>
          <a:lstStyle/>
          <a:p>
            <a:pPr algn="just" defTabSz="685800">
              <a:buClrTx/>
              <a:defRPr/>
            </a:pPr>
            <a:r>
              <a:rPr lang="es-CL" sz="1350" kern="1200" dirty="0">
                <a:latin typeface="Arial" panose="020B0604020202020204" pitchFamily="34" charset="0"/>
                <a:ea typeface="Calibri" panose="020F0502020204030204" pitchFamily="34" charset="0"/>
                <a:cs typeface="+mn-cs"/>
              </a:rPr>
              <a:t>La literatura, experiencia nacional e internacional reconoce las diversas </a:t>
            </a:r>
            <a:r>
              <a:rPr lang="es-CL" sz="1350" b="1" kern="1200" dirty="0">
                <a:solidFill>
                  <a:srgbClr val="FF0000"/>
                </a:solidFill>
                <a:latin typeface="Arial" panose="020B0604020202020204" pitchFamily="34" charset="0"/>
                <a:ea typeface="Calibri" panose="020F0502020204030204" pitchFamily="34" charset="0"/>
                <a:cs typeface="+mn-cs"/>
              </a:rPr>
              <a:t>fuerzas facilitadoras y dificultades </a:t>
            </a:r>
            <a:r>
              <a:rPr lang="es-CL" sz="1350" kern="1200" dirty="0">
                <a:latin typeface="Arial" panose="020B0604020202020204" pitchFamily="34" charset="0"/>
                <a:ea typeface="Calibri" panose="020F0502020204030204" pitchFamily="34" charset="0"/>
                <a:cs typeface="+mn-cs"/>
              </a:rPr>
              <a:t>que el mismo </a:t>
            </a:r>
            <a:r>
              <a:rPr lang="es-CL" sz="1350" b="1" kern="1200" dirty="0">
                <a:latin typeface="Arial" panose="020B0604020202020204" pitchFamily="34" charset="0"/>
                <a:ea typeface="Calibri" panose="020F0502020204030204" pitchFamily="34" charset="0"/>
                <a:cs typeface="+mn-cs"/>
              </a:rPr>
              <a:t>contexto social, político, económico y tecnológico impone</a:t>
            </a:r>
            <a:r>
              <a:rPr lang="es-CL" sz="1350" kern="1200" dirty="0">
                <a:latin typeface="Arial" panose="020B0604020202020204" pitchFamily="34" charset="0"/>
                <a:ea typeface="Calibri" panose="020F0502020204030204" pitchFamily="34" charset="0"/>
                <a:cs typeface="+mn-cs"/>
              </a:rPr>
              <a:t>.</a:t>
            </a:r>
          </a:p>
          <a:p>
            <a:pPr algn="ctr" defTabSz="685800">
              <a:buClrTx/>
              <a:defRPr/>
            </a:pPr>
            <a:endParaRPr lang="es-CL" sz="1350" kern="1200" dirty="0">
              <a:latin typeface="Arial" panose="020B0604020202020204" pitchFamily="34" charset="0"/>
              <a:ea typeface="Calibri" panose="020F0502020204030204" pitchFamily="34" charset="0"/>
              <a:cs typeface="+mn-cs"/>
            </a:endParaRPr>
          </a:p>
          <a:p>
            <a:pPr algn="just" defTabSz="685800">
              <a:buClrTx/>
              <a:defRPr/>
            </a:pPr>
            <a:r>
              <a:rPr lang="es-CL" sz="1350" kern="1200" dirty="0">
                <a:latin typeface="Arial" panose="020B0604020202020204" pitchFamily="34" charset="0"/>
                <a:ea typeface="Calibri" panose="020F0502020204030204" pitchFamily="34" charset="0"/>
                <a:cs typeface="+mn-cs"/>
              </a:rPr>
              <a:t>Haciendo un símil con la física, se identifica una trayectoria como el proceso donde </a:t>
            </a:r>
            <a:r>
              <a:rPr lang="es-CL" sz="1350" b="1" kern="1200" dirty="0">
                <a:latin typeface="Arial" panose="020B0604020202020204" pitchFamily="34" charset="0"/>
                <a:ea typeface="Calibri" panose="020F0502020204030204" pitchFamily="34" charset="0"/>
                <a:cs typeface="+mn-cs"/>
              </a:rPr>
              <a:t>“Conforme va avanzando y se acerca a su lugar de destino, de acuerdo a la dirección y sentido que se le haya dado, esta se va encontrado con una serie de </a:t>
            </a:r>
            <a:r>
              <a:rPr lang="es-CL" sz="1350" b="1" kern="1200" dirty="0">
                <a:solidFill>
                  <a:srgbClr val="FF0000"/>
                </a:solidFill>
                <a:latin typeface="Arial" panose="020B0604020202020204" pitchFamily="34" charset="0"/>
                <a:ea typeface="Calibri" panose="020F0502020204030204" pitchFamily="34" charset="0"/>
                <a:cs typeface="+mn-cs"/>
              </a:rPr>
              <a:t>fuerzas contrarias, las cuales modifican su dirección y sentido</a:t>
            </a:r>
            <a:r>
              <a:rPr lang="es-CL" sz="1350" b="1" kern="1200" dirty="0">
                <a:latin typeface="Arial" panose="020B0604020202020204" pitchFamily="34" charset="0"/>
                <a:ea typeface="Calibri" panose="020F0502020204030204" pitchFamily="34" charset="0"/>
                <a:cs typeface="+mn-cs"/>
              </a:rPr>
              <a:t>” </a:t>
            </a:r>
            <a:r>
              <a:rPr lang="es-CL" sz="1350" kern="1200" dirty="0">
                <a:latin typeface="Arial" panose="020B0604020202020204" pitchFamily="34" charset="0"/>
                <a:ea typeface="Calibri" panose="020F0502020204030204" pitchFamily="34" charset="0"/>
                <a:cs typeface="+mn-cs"/>
              </a:rPr>
              <a:t>(Mendoza, 2017)</a:t>
            </a:r>
            <a:r>
              <a:rPr lang="es-CL" sz="1350" kern="1200" dirty="0">
                <a:ea typeface="+mn-ea"/>
                <a:cs typeface="+mn-cs"/>
              </a:rPr>
              <a:t> </a:t>
            </a:r>
            <a:endParaRPr lang="es-CL" sz="1350" kern="1200" dirty="0">
              <a:latin typeface="Nunito" pitchFamily="2" charset="77"/>
              <a:ea typeface="+mn-ea"/>
              <a:cs typeface="+mn-cs"/>
            </a:endParaRPr>
          </a:p>
          <a:p>
            <a:pPr algn="ctr" defTabSz="685800">
              <a:buClrTx/>
              <a:defRPr/>
            </a:pPr>
            <a:endParaRPr lang="es-CL" sz="1350" kern="1200" dirty="0">
              <a:latin typeface="Arial" panose="020B0604020202020204" pitchFamily="34" charset="0"/>
              <a:ea typeface="Calibri" panose="020F0502020204030204" pitchFamily="34" charset="0"/>
              <a:cs typeface="+mn-cs"/>
            </a:endParaRPr>
          </a:p>
          <a:p>
            <a:pPr algn="ctr" defTabSz="685800">
              <a:buClrTx/>
              <a:defRPr/>
            </a:pPr>
            <a:endParaRPr lang="es-CL" sz="1350" kern="1200" dirty="0">
              <a:latin typeface="Arial" panose="020B0604020202020204" pitchFamily="34" charset="0"/>
              <a:ea typeface="+mn-ea"/>
              <a:cs typeface="+mn-cs"/>
            </a:endParaRPr>
          </a:p>
        </p:txBody>
      </p:sp>
      <p:pic>
        <p:nvPicPr>
          <p:cNvPr id="1026" name="Picture 2" descr="Concepto de trayectoria - Definición en DeConceptos.com">
            <a:extLst>
              <a:ext uri="{FF2B5EF4-FFF2-40B4-BE49-F238E27FC236}">
                <a16:creationId xmlns:a16="http://schemas.microsoft.com/office/drawing/2014/main" id="{A6EA6F7F-8AA0-1360-E4FB-82DD6B5C9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27" y="1327102"/>
            <a:ext cx="3443693" cy="344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4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4de9dffee6_0_15"/>
          <p:cNvSpPr/>
          <p:nvPr/>
        </p:nvSpPr>
        <p:spPr>
          <a:xfrm>
            <a:off x="0" y="645575"/>
            <a:ext cx="13236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25" name="Google Shape;225;g24de9dffee6_0_15"/>
          <p:cNvGraphicFramePr/>
          <p:nvPr/>
        </p:nvGraphicFramePr>
        <p:xfrm>
          <a:off x="118213" y="506900"/>
          <a:ext cx="8771675" cy="2453430"/>
        </p:xfrm>
        <a:graphic>
          <a:graphicData uri="http://schemas.openxmlformats.org/drawingml/2006/table">
            <a:tbl>
              <a:tblPr>
                <a:noFill/>
                <a:tableStyleId>{7449EE05-60F4-49E1-B672-9CB707CA03A4}</a:tableStyleId>
              </a:tblPr>
              <a:tblGrid>
                <a:gridCol w="1351850">
                  <a:extLst>
                    <a:ext uri="{9D8B030D-6E8A-4147-A177-3AD203B41FA5}">
                      <a16:colId xmlns:a16="http://schemas.microsoft.com/office/drawing/2014/main" val="20000"/>
                    </a:ext>
                  </a:extLst>
                </a:gridCol>
                <a:gridCol w="1757225">
                  <a:extLst>
                    <a:ext uri="{9D8B030D-6E8A-4147-A177-3AD203B41FA5}">
                      <a16:colId xmlns:a16="http://schemas.microsoft.com/office/drawing/2014/main" val="20001"/>
                    </a:ext>
                  </a:extLst>
                </a:gridCol>
                <a:gridCol w="1415650">
                  <a:extLst>
                    <a:ext uri="{9D8B030D-6E8A-4147-A177-3AD203B41FA5}">
                      <a16:colId xmlns:a16="http://schemas.microsoft.com/office/drawing/2014/main" val="20002"/>
                    </a:ext>
                  </a:extLst>
                </a:gridCol>
                <a:gridCol w="1415650">
                  <a:extLst>
                    <a:ext uri="{9D8B030D-6E8A-4147-A177-3AD203B41FA5}">
                      <a16:colId xmlns:a16="http://schemas.microsoft.com/office/drawing/2014/main" val="20003"/>
                    </a:ext>
                  </a:extLst>
                </a:gridCol>
                <a:gridCol w="1415650">
                  <a:extLst>
                    <a:ext uri="{9D8B030D-6E8A-4147-A177-3AD203B41FA5}">
                      <a16:colId xmlns:a16="http://schemas.microsoft.com/office/drawing/2014/main" val="20004"/>
                    </a:ext>
                  </a:extLst>
                </a:gridCol>
                <a:gridCol w="1415650">
                  <a:extLst>
                    <a:ext uri="{9D8B030D-6E8A-4147-A177-3AD203B41FA5}">
                      <a16:colId xmlns:a16="http://schemas.microsoft.com/office/drawing/2014/main" val="20005"/>
                    </a:ext>
                  </a:extLst>
                </a:gridCol>
              </a:tblGrid>
              <a:tr h="320175">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s" sz="1100" b="1">
                          <a:latin typeface="Nunito"/>
                          <a:ea typeface="Nunito"/>
                          <a:cs typeface="Nunito"/>
                          <a:sym typeface="Nunito"/>
                        </a:rPr>
                        <a:t>EMTP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solidFill>
                  </a:tcPr>
                </a:tc>
                <a:tc hMerge="1">
                  <a:txBody>
                    <a:bodyPr/>
                    <a:lstStyle/>
                    <a:p>
                      <a:endParaRPr lang="es-CL"/>
                    </a:p>
                  </a:txBody>
                  <a:tcPr/>
                </a:tc>
                <a:tc gridSpan="2">
                  <a:txBody>
                    <a:bodyPr/>
                    <a:lstStyle/>
                    <a:p>
                      <a:pPr marL="0" lvl="0" indent="0" algn="ctr" rtl="0">
                        <a:spcBef>
                          <a:spcPts val="0"/>
                        </a:spcBef>
                        <a:spcAft>
                          <a:spcPts val="0"/>
                        </a:spcAft>
                        <a:buNone/>
                      </a:pPr>
                      <a:r>
                        <a:rPr lang="es" sz="1100" b="1">
                          <a:latin typeface="Nunito"/>
                          <a:ea typeface="Nunito"/>
                          <a:cs typeface="Nunito"/>
                          <a:sym typeface="Nunito"/>
                        </a:rPr>
                        <a:t>EMHC</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solidFill>
                  </a:tcPr>
                </a:tc>
                <a:tc hMerge="1">
                  <a:txBody>
                    <a:bodyPr/>
                    <a:lstStyle/>
                    <a:p>
                      <a:endParaRPr lang="es-CL"/>
                    </a:p>
                  </a:txBody>
                  <a:tcPr/>
                </a:tc>
                <a:extLst>
                  <a:ext uri="{0D108BD9-81ED-4DB2-BD59-A6C34878D82A}">
                    <a16:rowId xmlns:a16="http://schemas.microsoft.com/office/drawing/2014/main" val="10000"/>
                  </a:ext>
                </a:extLst>
              </a:tr>
              <a:tr h="320175">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extLst>
                  <a:ext uri="{0D108BD9-81ED-4DB2-BD59-A6C34878D82A}">
                    <a16:rowId xmlns:a16="http://schemas.microsoft.com/office/drawing/2014/main" val="10001"/>
                  </a:ext>
                </a:extLst>
              </a:tr>
              <a:tr h="348075">
                <a:tc rowSpan="5">
                  <a:txBody>
                    <a:bodyPr/>
                    <a:lstStyle/>
                    <a:p>
                      <a:pPr marL="0" lvl="0" indent="0" algn="ctr" rtl="0">
                        <a:spcBef>
                          <a:spcPts val="0"/>
                        </a:spcBef>
                        <a:spcAft>
                          <a:spcPts val="0"/>
                        </a:spcAft>
                        <a:buNone/>
                      </a:pPr>
                      <a:r>
                        <a:rPr lang="es" sz="1100">
                          <a:latin typeface="Nunito"/>
                          <a:ea typeface="Nunito"/>
                          <a:cs typeface="Nunito"/>
                          <a:sym typeface="Nunito"/>
                        </a:rPr>
                        <a:t>Sociodemográfico</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Edad</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solidFill>
                            <a:srgbClr val="B7B7B7"/>
                          </a:solidFill>
                          <a:latin typeface="Nunito"/>
                          <a:ea typeface="Nunito"/>
                          <a:cs typeface="Nunito"/>
                          <a:sym typeface="Nunito"/>
                        </a:rPr>
                        <a:t>-0.2%</a:t>
                      </a:r>
                      <a:endParaRPr sz="1100">
                        <a:solidFill>
                          <a:srgbClr val="B7B7B7"/>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solidFill>
                            <a:srgbClr val="B7B7B7"/>
                          </a:solidFill>
                          <a:latin typeface="Nunito"/>
                          <a:ea typeface="Nunito"/>
                          <a:cs typeface="Nunito"/>
                          <a:sym typeface="Nunito"/>
                        </a:rPr>
                        <a:t>-0.1%</a:t>
                      </a:r>
                      <a:endParaRPr sz="1100">
                        <a:solidFill>
                          <a:srgbClr val="B7B7B7"/>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0.9%</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solidFill>
                            <a:srgbClr val="B7B7B7"/>
                          </a:solidFill>
                          <a:latin typeface="Nunito"/>
                          <a:ea typeface="Nunito"/>
                          <a:cs typeface="Nunito"/>
                          <a:sym typeface="Nunito"/>
                        </a:rPr>
                        <a:t>-0.5%</a:t>
                      </a:r>
                      <a:endParaRPr sz="1100">
                        <a:solidFill>
                          <a:srgbClr val="B7B7B7"/>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48075">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Educación de la madre</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-1.3%</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-3.2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5.8</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48075">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Género (mujer)</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2.6</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-1.6</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1950">
                <a:tc vMerge="1">
                  <a:txBody>
                    <a:bodyPr/>
                    <a:lstStyle/>
                    <a:p>
                      <a:endParaRPr lang="es-CL"/>
                    </a:p>
                  </a:txBody>
                  <a:tcPr/>
                </a:tc>
                <a:tc>
                  <a:txBody>
                    <a:bodyPr/>
                    <a:lstStyle/>
                    <a:p>
                      <a:pPr marL="0" lvl="0" indent="0" algn="ctr" rtl="0">
                        <a:spcBef>
                          <a:spcPts val="0"/>
                        </a:spcBef>
                        <a:spcAft>
                          <a:spcPts val="0"/>
                        </a:spcAft>
                        <a:buNone/>
                      </a:pPr>
                      <a:r>
                        <a:rPr lang="es" sz="1100">
                          <a:solidFill>
                            <a:schemeClr val="dk1"/>
                          </a:solidFill>
                          <a:latin typeface="Nunito"/>
                          <a:ea typeface="Nunito"/>
                          <a:cs typeface="Nunito"/>
                          <a:sym typeface="Nunito"/>
                        </a:rPr>
                        <a:t>Movilidad</a:t>
                      </a:r>
                      <a:endParaRPr sz="1100">
                        <a:solidFill>
                          <a:schemeClr val="dk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1.7</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-5.5</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48075">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Trabajo</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1.3</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2.5</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-6.3</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6" name="Google Shape;226;g24de9dffee6_0_15"/>
          <p:cNvSpPr/>
          <p:nvPr/>
        </p:nvSpPr>
        <p:spPr>
          <a:xfrm>
            <a:off x="6180150" y="12601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24de9dffee6_0_15"/>
          <p:cNvSpPr/>
          <p:nvPr/>
        </p:nvSpPr>
        <p:spPr>
          <a:xfrm>
            <a:off x="7572750" y="1649063"/>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24de9dffee6_0_15"/>
          <p:cNvSpPr/>
          <p:nvPr/>
        </p:nvSpPr>
        <p:spPr>
          <a:xfrm>
            <a:off x="3418075" y="20082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24de9dffee6_0_15"/>
          <p:cNvSpPr/>
          <p:nvPr/>
        </p:nvSpPr>
        <p:spPr>
          <a:xfrm>
            <a:off x="3418075" y="2354125"/>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4de9dffee6_0_15"/>
          <p:cNvSpPr/>
          <p:nvPr/>
        </p:nvSpPr>
        <p:spPr>
          <a:xfrm>
            <a:off x="6180150" y="2354125"/>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24de9dffee6_0_15"/>
          <p:cNvSpPr/>
          <p:nvPr/>
        </p:nvSpPr>
        <p:spPr>
          <a:xfrm>
            <a:off x="4729850" y="2354125"/>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24de9dffee6_0_15"/>
          <p:cNvSpPr/>
          <p:nvPr/>
        </p:nvSpPr>
        <p:spPr>
          <a:xfrm rot="10800000">
            <a:off x="3418075" y="16341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4de9dffee6_0_15"/>
          <p:cNvSpPr/>
          <p:nvPr/>
        </p:nvSpPr>
        <p:spPr>
          <a:xfrm rot="10800000">
            <a:off x="4729850" y="16341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4de9dffee6_0_15"/>
          <p:cNvSpPr/>
          <p:nvPr/>
        </p:nvSpPr>
        <p:spPr>
          <a:xfrm rot="10800000">
            <a:off x="6180150" y="16341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24de9dffee6_0_15"/>
          <p:cNvSpPr/>
          <p:nvPr/>
        </p:nvSpPr>
        <p:spPr>
          <a:xfrm rot="10800000">
            <a:off x="4729850" y="20082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4de9dffee6_0_15"/>
          <p:cNvSpPr/>
          <p:nvPr/>
        </p:nvSpPr>
        <p:spPr>
          <a:xfrm rot="10800000">
            <a:off x="7572750" y="2023113"/>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24de9dffee6_0_15"/>
          <p:cNvSpPr/>
          <p:nvPr/>
        </p:nvSpPr>
        <p:spPr>
          <a:xfrm rot="10800000">
            <a:off x="7572750" y="23450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24de9dffee6_0_15"/>
          <p:cNvSpPr/>
          <p:nvPr/>
        </p:nvSpPr>
        <p:spPr>
          <a:xfrm rot="10800000">
            <a:off x="7572750" y="2712213"/>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24de9dffee6_0_15"/>
          <p:cNvSpPr txBox="1"/>
          <p:nvPr/>
        </p:nvSpPr>
        <p:spPr>
          <a:xfrm>
            <a:off x="118225" y="211500"/>
            <a:ext cx="22371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200" b="1">
                <a:latin typeface="Montserrat"/>
                <a:ea typeface="Montserrat"/>
                <a:cs typeface="Montserrat"/>
                <a:sym typeface="Montserrat"/>
              </a:rPr>
              <a:t>Resultados </a:t>
            </a:r>
            <a:r>
              <a:rPr lang="es">
                <a:latin typeface="Montserrat SemiBold"/>
                <a:ea typeface="Montserrat SemiBold"/>
                <a:cs typeface="Montserrat SemiBold"/>
                <a:sym typeface="Montserrat SemiBold"/>
              </a:rPr>
              <a:t>Modelo 1</a:t>
            </a:r>
            <a:endParaRPr>
              <a:latin typeface="Montserrat SemiBold"/>
              <a:ea typeface="Montserrat SemiBold"/>
              <a:cs typeface="Montserrat SemiBold"/>
              <a:sym typeface="Montserrat SemiBold"/>
            </a:endParaRPr>
          </a:p>
        </p:txBody>
      </p:sp>
      <p:sp>
        <p:nvSpPr>
          <p:cNvPr id="240" name="Google Shape;240;g24de9dffee6_0_15"/>
          <p:cNvSpPr/>
          <p:nvPr/>
        </p:nvSpPr>
        <p:spPr>
          <a:xfrm>
            <a:off x="6180150" y="20082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24de9dffee6_0_15"/>
          <p:cNvSpPr txBox="1"/>
          <p:nvPr/>
        </p:nvSpPr>
        <p:spPr>
          <a:xfrm>
            <a:off x="149125" y="3204225"/>
            <a:ext cx="20037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Edad</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La EMHC deja pocas posibilidades aparte de continuar estudios, se hace más necesario hacerlo a medida que pasan los años.</a:t>
            </a:r>
            <a:endParaRPr sz="800">
              <a:latin typeface="Nunito"/>
              <a:ea typeface="Nunito"/>
              <a:cs typeface="Nunito"/>
              <a:sym typeface="Nunito"/>
            </a:endParaRPr>
          </a:p>
        </p:txBody>
      </p:sp>
      <p:sp>
        <p:nvSpPr>
          <p:cNvPr id="242" name="Google Shape;242;g24de9dffee6_0_15"/>
          <p:cNvSpPr txBox="1"/>
          <p:nvPr/>
        </p:nvSpPr>
        <p:spPr>
          <a:xfrm>
            <a:off x="3570150" y="3204225"/>
            <a:ext cx="20037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Educación de la madre</a:t>
            </a:r>
            <a:endParaRPr sz="1300" b="1">
              <a:latin typeface="Nunito"/>
              <a:ea typeface="Nunito"/>
              <a:cs typeface="Nunito"/>
              <a:sym typeface="Nunito"/>
            </a:endParaRPr>
          </a:p>
          <a:p>
            <a:pPr marL="0" lvl="0" indent="0" algn="ctr" rtl="0">
              <a:spcBef>
                <a:spcPts val="0"/>
              </a:spcBef>
              <a:spcAft>
                <a:spcPts val="0"/>
              </a:spcAft>
              <a:buNone/>
            </a:pPr>
            <a:r>
              <a:rPr lang="es" sz="800">
                <a:latin typeface="Nunito"/>
                <a:ea typeface="Nunito"/>
                <a:cs typeface="Nunito"/>
                <a:sym typeface="Nunito"/>
              </a:rPr>
              <a:t>Madre EMTP tiene estudios superiores pero TP, a diferencia de las madres EMHC que tienen ESU o incluso mayor</a:t>
            </a:r>
            <a:endParaRPr sz="800">
              <a:latin typeface="Nunito"/>
              <a:ea typeface="Nunito"/>
              <a:cs typeface="Nunito"/>
              <a:sym typeface="Nunito"/>
            </a:endParaRPr>
          </a:p>
        </p:txBody>
      </p:sp>
      <p:sp>
        <p:nvSpPr>
          <p:cNvPr id="243" name="Google Shape;243;g24de9dffee6_0_15"/>
          <p:cNvSpPr txBox="1"/>
          <p:nvPr/>
        </p:nvSpPr>
        <p:spPr>
          <a:xfrm>
            <a:off x="6886200" y="3204225"/>
            <a:ext cx="20037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Género (mujer)</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El resultado sorprende ya que va en contra de lo conocido de que las mujeres van más a la ESU. Hay que indagar más.</a:t>
            </a:r>
            <a:endParaRPr sz="800">
              <a:latin typeface="Nunito"/>
              <a:ea typeface="Nunito"/>
              <a:cs typeface="Nunito"/>
              <a:sym typeface="Nunito"/>
            </a:endParaRPr>
          </a:p>
        </p:txBody>
      </p:sp>
      <p:sp>
        <p:nvSpPr>
          <p:cNvPr id="244" name="Google Shape;244;g24de9dffee6_0_15"/>
          <p:cNvSpPr txBox="1"/>
          <p:nvPr/>
        </p:nvSpPr>
        <p:spPr>
          <a:xfrm>
            <a:off x="1470075" y="4031325"/>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Movilidad</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Hay más disponibilidad de ESTP en regiones.</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Respecto del ingreso a la ESU los egresados de EMTP son en su mayoría de la RM, mientras que los egresados de EMHC tienen menos posibilidades por la falta de disponibilidad</a:t>
            </a:r>
            <a:endParaRPr sz="800">
              <a:latin typeface="Nunito"/>
              <a:ea typeface="Nunito"/>
              <a:cs typeface="Nunito"/>
              <a:sym typeface="Nunito"/>
            </a:endParaRPr>
          </a:p>
        </p:txBody>
      </p:sp>
      <p:sp>
        <p:nvSpPr>
          <p:cNvPr id="245" name="Google Shape;245;g24de9dffee6_0_15"/>
          <p:cNvSpPr txBox="1"/>
          <p:nvPr/>
        </p:nvSpPr>
        <p:spPr>
          <a:xfrm>
            <a:off x="5068650" y="4031325"/>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Trabajo</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Los egresados de EMTP ya tienen una relación con una carrera lo que los motiva a continuar estudios. Los de EMHC pueden ir a la ESTP ya que esta es más compatible con el trabajo, mientras que van menos a la ESU por lo mismo.</a:t>
            </a:r>
            <a:endParaRPr sz="800">
              <a:latin typeface="Nunito"/>
              <a:ea typeface="Nunito"/>
              <a:cs typeface="Nunito"/>
              <a:sym typeface="Nunito"/>
            </a:endParaRPr>
          </a:p>
        </p:txBody>
      </p:sp>
      <p:sp>
        <p:nvSpPr>
          <p:cNvPr id="246" name="Google Shape;246;g24de9dffee6_0_15"/>
          <p:cNvSpPr/>
          <p:nvPr/>
        </p:nvSpPr>
        <p:spPr>
          <a:xfrm>
            <a:off x="3418075" y="26824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24de9dffee6_0_15"/>
          <p:cNvSpPr/>
          <p:nvPr/>
        </p:nvSpPr>
        <p:spPr>
          <a:xfrm>
            <a:off x="6180150" y="26824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24de9dffee6_0_15"/>
          <p:cNvSpPr/>
          <p:nvPr/>
        </p:nvSpPr>
        <p:spPr>
          <a:xfrm>
            <a:off x="4729850" y="26824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4de9dffee6_0_65"/>
          <p:cNvSpPr/>
          <p:nvPr/>
        </p:nvSpPr>
        <p:spPr>
          <a:xfrm>
            <a:off x="0" y="645575"/>
            <a:ext cx="13236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54" name="Google Shape;254;g24de9dffee6_0_65"/>
          <p:cNvGraphicFramePr/>
          <p:nvPr/>
        </p:nvGraphicFramePr>
        <p:xfrm>
          <a:off x="118213" y="506900"/>
          <a:ext cx="8771675" cy="2116200"/>
        </p:xfrm>
        <a:graphic>
          <a:graphicData uri="http://schemas.openxmlformats.org/drawingml/2006/table">
            <a:tbl>
              <a:tblPr>
                <a:noFill/>
                <a:tableStyleId>{7449EE05-60F4-49E1-B672-9CB707CA03A4}</a:tableStyleId>
              </a:tblPr>
              <a:tblGrid>
                <a:gridCol w="1351850">
                  <a:extLst>
                    <a:ext uri="{9D8B030D-6E8A-4147-A177-3AD203B41FA5}">
                      <a16:colId xmlns:a16="http://schemas.microsoft.com/office/drawing/2014/main" val="20000"/>
                    </a:ext>
                  </a:extLst>
                </a:gridCol>
                <a:gridCol w="1757225">
                  <a:extLst>
                    <a:ext uri="{9D8B030D-6E8A-4147-A177-3AD203B41FA5}">
                      <a16:colId xmlns:a16="http://schemas.microsoft.com/office/drawing/2014/main" val="20001"/>
                    </a:ext>
                  </a:extLst>
                </a:gridCol>
                <a:gridCol w="1415650">
                  <a:extLst>
                    <a:ext uri="{9D8B030D-6E8A-4147-A177-3AD203B41FA5}">
                      <a16:colId xmlns:a16="http://schemas.microsoft.com/office/drawing/2014/main" val="20002"/>
                    </a:ext>
                  </a:extLst>
                </a:gridCol>
                <a:gridCol w="1415650">
                  <a:extLst>
                    <a:ext uri="{9D8B030D-6E8A-4147-A177-3AD203B41FA5}">
                      <a16:colId xmlns:a16="http://schemas.microsoft.com/office/drawing/2014/main" val="20003"/>
                    </a:ext>
                  </a:extLst>
                </a:gridCol>
                <a:gridCol w="1415650">
                  <a:extLst>
                    <a:ext uri="{9D8B030D-6E8A-4147-A177-3AD203B41FA5}">
                      <a16:colId xmlns:a16="http://schemas.microsoft.com/office/drawing/2014/main" val="20004"/>
                    </a:ext>
                  </a:extLst>
                </a:gridCol>
                <a:gridCol w="1415650">
                  <a:extLst>
                    <a:ext uri="{9D8B030D-6E8A-4147-A177-3AD203B41FA5}">
                      <a16:colId xmlns:a16="http://schemas.microsoft.com/office/drawing/2014/main" val="20005"/>
                    </a:ext>
                  </a:extLst>
                </a:gridCol>
              </a:tblGrid>
              <a:tr h="352700">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s" sz="1100" b="1">
                          <a:latin typeface="Nunito"/>
                          <a:ea typeface="Nunito"/>
                          <a:cs typeface="Nunito"/>
                          <a:sym typeface="Nunito"/>
                        </a:rPr>
                        <a:t>EMTP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solidFill>
                  </a:tcPr>
                </a:tc>
                <a:tc hMerge="1">
                  <a:txBody>
                    <a:bodyPr/>
                    <a:lstStyle/>
                    <a:p>
                      <a:endParaRPr lang="es-CL"/>
                    </a:p>
                  </a:txBody>
                  <a:tcPr/>
                </a:tc>
                <a:tc gridSpan="2">
                  <a:txBody>
                    <a:bodyPr/>
                    <a:lstStyle/>
                    <a:p>
                      <a:pPr marL="0" lvl="0" indent="0" algn="ctr" rtl="0">
                        <a:spcBef>
                          <a:spcPts val="0"/>
                        </a:spcBef>
                        <a:spcAft>
                          <a:spcPts val="0"/>
                        </a:spcAft>
                        <a:buNone/>
                      </a:pPr>
                      <a:r>
                        <a:rPr lang="es" sz="1100" b="1">
                          <a:latin typeface="Nunito"/>
                          <a:ea typeface="Nunito"/>
                          <a:cs typeface="Nunito"/>
                          <a:sym typeface="Nunito"/>
                        </a:rPr>
                        <a:t>EMHC</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solidFill>
                  </a:tcPr>
                </a:tc>
                <a:tc hMerge="1">
                  <a:txBody>
                    <a:bodyPr/>
                    <a:lstStyle/>
                    <a:p>
                      <a:endParaRPr lang="es-CL"/>
                    </a:p>
                  </a:txBody>
                  <a:tcPr/>
                </a:tc>
                <a:extLst>
                  <a:ext uri="{0D108BD9-81ED-4DB2-BD59-A6C34878D82A}">
                    <a16:rowId xmlns:a16="http://schemas.microsoft.com/office/drawing/2014/main" val="10000"/>
                  </a:ext>
                </a:extLst>
              </a:tr>
              <a:tr h="352700">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extLst>
                  <a:ext uri="{0D108BD9-81ED-4DB2-BD59-A6C34878D82A}">
                    <a16:rowId xmlns:a16="http://schemas.microsoft.com/office/drawing/2014/main" val="10001"/>
                  </a:ext>
                </a:extLst>
              </a:tr>
              <a:tr h="352700">
                <a:tc rowSpan="4">
                  <a:txBody>
                    <a:bodyPr/>
                    <a:lstStyle/>
                    <a:p>
                      <a:pPr marL="0" lvl="0" indent="0" algn="ctr" rtl="0">
                        <a:spcBef>
                          <a:spcPts val="0"/>
                        </a:spcBef>
                        <a:spcAft>
                          <a:spcPts val="0"/>
                        </a:spcAft>
                        <a:buNone/>
                      </a:pPr>
                      <a:r>
                        <a:rPr lang="es" sz="1100">
                          <a:latin typeface="Nunito"/>
                          <a:ea typeface="Nunito"/>
                          <a:cs typeface="Nunito"/>
                          <a:sym typeface="Nunito"/>
                        </a:rPr>
                        <a:t>Institucional</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Dependencia (público)</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-1.5</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-10.3</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3.1</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8.6</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2700">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Rural</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2.9</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4.2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-3.2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-4.0</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52700">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SNED</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-0.1</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0.7</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52700">
                <a:tc vMerge="1">
                  <a:txBody>
                    <a:bodyPr/>
                    <a:lstStyle/>
                    <a:p>
                      <a:endParaRPr lang="es-CL"/>
                    </a:p>
                  </a:txBody>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IVE</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26.9</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66.2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-5.4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-87.7</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55" name="Google Shape;255;g24de9dffee6_0_65"/>
          <p:cNvSpPr txBox="1"/>
          <p:nvPr/>
        </p:nvSpPr>
        <p:spPr>
          <a:xfrm>
            <a:off x="118225" y="211500"/>
            <a:ext cx="22371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200" b="1">
                <a:latin typeface="Montserrat"/>
                <a:ea typeface="Montserrat"/>
                <a:cs typeface="Montserrat"/>
                <a:sym typeface="Montserrat"/>
              </a:rPr>
              <a:t>Resultados </a:t>
            </a:r>
            <a:r>
              <a:rPr lang="es">
                <a:latin typeface="Montserrat SemiBold"/>
                <a:ea typeface="Montserrat SemiBold"/>
                <a:cs typeface="Montserrat SemiBold"/>
                <a:sym typeface="Montserrat SemiBold"/>
              </a:rPr>
              <a:t>Modelo 1</a:t>
            </a:r>
            <a:endParaRPr>
              <a:latin typeface="Montserrat SemiBold"/>
              <a:ea typeface="Montserrat SemiBold"/>
              <a:cs typeface="Montserrat SemiBold"/>
              <a:sym typeface="Montserrat SemiBold"/>
            </a:endParaRPr>
          </a:p>
        </p:txBody>
      </p:sp>
      <p:sp>
        <p:nvSpPr>
          <p:cNvPr id="256" name="Google Shape;256;g24de9dffee6_0_65"/>
          <p:cNvSpPr txBox="1"/>
          <p:nvPr/>
        </p:nvSpPr>
        <p:spPr>
          <a:xfrm>
            <a:off x="195650" y="3018850"/>
            <a:ext cx="24396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Dependencia</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El 60% de los colegios no públicos tiene convenio de articulación con la ES a diferencia de los públicos que son solo el 30%. </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Sobre los egresados de EMHC se esperaría un efecto contrario, por lo que vale investigar más a fondo.</a:t>
            </a:r>
            <a:endParaRPr sz="800">
              <a:latin typeface="Nunito"/>
              <a:ea typeface="Nunito"/>
              <a:cs typeface="Nunito"/>
              <a:sym typeface="Nunito"/>
            </a:endParaRPr>
          </a:p>
        </p:txBody>
      </p:sp>
      <p:sp>
        <p:nvSpPr>
          <p:cNvPr id="257" name="Google Shape;257;g24de9dffee6_0_65"/>
          <p:cNvSpPr txBox="1"/>
          <p:nvPr/>
        </p:nvSpPr>
        <p:spPr>
          <a:xfrm>
            <a:off x="4572000" y="3018850"/>
            <a:ext cx="23613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Rural</a:t>
            </a:r>
            <a:endParaRPr sz="1300" b="1">
              <a:latin typeface="Nunito"/>
              <a:ea typeface="Nunito"/>
              <a:cs typeface="Nunito"/>
              <a:sym typeface="Nunito"/>
            </a:endParaRPr>
          </a:p>
          <a:p>
            <a:pPr marL="0" lvl="0" indent="0" algn="ctr" rtl="0">
              <a:spcBef>
                <a:spcPts val="0"/>
              </a:spcBef>
              <a:spcAft>
                <a:spcPts val="0"/>
              </a:spcAft>
              <a:buNone/>
            </a:pPr>
            <a:r>
              <a:rPr lang="es" sz="800">
                <a:latin typeface="Nunito"/>
                <a:ea typeface="Nunito"/>
                <a:cs typeface="Nunito"/>
                <a:sym typeface="Nunito"/>
              </a:rPr>
              <a:t>Relación de especialidad EMTP con la zona donde vive, motivación para seguir estudiando. </a:t>
            </a:r>
            <a:endParaRPr sz="800">
              <a:latin typeface="Nunito"/>
              <a:ea typeface="Nunito"/>
              <a:cs typeface="Nunito"/>
              <a:sym typeface="Nunito"/>
            </a:endParaRPr>
          </a:p>
          <a:p>
            <a:pPr marL="0" lvl="0" indent="0" algn="ctr" rtl="0">
              <a:spcBef>
                <a:spcPts val="0"/>
              </a:spcBef>
              <a:spcAft>
                <a:spcPts val="0"/>
              </a:spcAft>
              <a:buNone/>
            </a:pPr>
            <a:r>
              <a:rPr lang="es" sz="800">
                <a:latin typeface="Nunito"/>
                <a:ea typeface="Nunito"/>
                <a:cs typeface="Nunito"/>
                <a:sym typeface="Nunito"/>
              </a:rPr>
              <a:t>Por el contrario los egresados de EMHC no tienen ese sentido de continuidad</a:t>
            </a:r>
            <a:endParaRPr sz="800">
              <a:latin typeface="Nunito"/>
              <a:ea typeface="Nunito"/>
              <a:cs typeface="Nunito"/>
              <a:sym typeface="Nunito"/>
            </a:endParaRPr>
          </a:p>
        </p:txBody>
      </p:sp>
      <p:sp>
        <p:nvSpPr>
          <p:cNvPr id="258" name="Google Shape;258;g24de9dffee6_0_65"/>
          <p:cNvSpPr txBox="1"/>
          <p:nvPr/>
        </p:nvSpPr>
        <p:spPr>
          <a:xfrm>
            <a:off x="2219576" y="3964425"/>
            <a:ext cx="28677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SNED</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El Índice SNED no está creado para reflejar el logro de los colegios TP, por lo que no se condice con un mayor acceso a la ES. </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En el caso de los egresados de EMHC se entiende que a mejor puntaje más oportunidades de ingresar a la ESU y menor preferencia por la ESTP.</a:t>
            </a:r>
            <a:endParaRPr sz="800">
              <a:latin typeface="Nunito"/>
              <a:ea typeface="Nunito"/>
              <a:cs typeface="Nunito"/>
              <a:sym typeface="Nunito"/>
            </a:endParaRPr>
          </a:p>
        </p:txBody>
      </p:sp>
      <p:sp>
        <p:nvSpPr>
          <p:cNvPr id="259" name="Google Shape;259;g24de9dffee6_0_65"/>
          <p:cNvSpPr txBox="1"/>
          <p:nvPr/>
        </p:nvSpPr>
        <p:spPr>
          <a:xfrm>
            <a:off x="6103113" y="3964425"/>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IVE</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solidFill>
                  <a:schemeClr val="dk1"/>
                </a:solidFill>
                <a:latin typeface="Nunito"/>
                <a:ea typeface="Nunito"/>
                <a:cs typeface="Nunito"/>
                <a:sym typeface="Nunito"/>
              </a:rPr>
              <a:t>En EMHC sucede un fenómeno más cercano a lo que esperábamos. pero e</a:t>
            </a:r>
            <a:r>
              <a:rPr lang="es" sz="800">
                <a:latin typeface="Nunito"/>
                <a:ea typeface="Nunito"/>
                <a:cs typeface="Nunito"/>
                <a:sym typeface="Nunito"/>
              </a:rPr>
              <a:t>n EMTP el rango de IVE es menor que en EMHC, lo que puede sesgar el análisis. </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Además de considerar que las personas más vulnerables pueden acceder a más beneficios para continuar estudiando. </a:t>
            </a:r>
            <a:endParaRPr sz="800">
              <a:latin typeface="Nunito"/>
              <a:ea typeface="Nunito"/>
              <a:cs typeface="Nunito"/>
              <a:sym typeface="Nunito"/>
            </a:endParaRPr>
          </a:p>
          <a:p>
            <a:pPr marL="0" lvl="0" indent="0" algn="ctr" rtl="0">
              <a:lnSpc>
                <a:spcPct val="100000"/>
              </a:lnSpc>
              <a:spcBef>
                <a:spcPts val="0"/>
              </a:spcBef>
              <a:spcAft>
                <a:spcPts val="0"/>
              </a:spcAft>
              <a:buNone/>
            </a:pPr>
            <a:endParaRPr sz="800">
              <a:latin typeface="Nunito"/>
              <a:ea typeface="Nunito"/>
              <a:cs typeface="Nunito"/>
              <a:sym typeface="Nunito"/>
            </a:endParaRPr>
          </a:p>
        </p:txBody>
      </p:sp>
      <p:sp>
        <p:nvSpPr>
          <p:cNvPr id="260" name="Google Shape;260;g24de9dffee6_0_65"/>
          <p:cNvSpPr/>
          <p:nvPr/>
        </p:nvSpPr>
        <p:spPr>
          <a:xfrm>
            <a:off x="6180150" y="12993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24de9dffee6_0_65"/>
          <p:cNvSpPr/>
          <p:nvPr/>
        </p:nvSpPr>
        <p:spPr>
          <a:xfrm>
            <a:off x="7572750" y="1314213"/>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24de9dffee6_0_65"/>
          <p:cNvSpPr/>
          <p:nvPr/>
        </p:nvSpPr>
        <p:spPr>
          <a:xfrm>
            <a:off x="3418075" y="16518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4de9dffee6_0_65"/>
          <p:cNvSpPr/>
          <p:nvPr/>
        </p:nvSpPr>
        <p:spPr>
          <a:xfrm>
            <a:off x="4729850" y="16518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24de9dffee6_0_65"/>
          <p:cNvSpPr/>
          <p:nvPr/>
        </p:nvSpPr>
        <p:spPr>
          <a:xfrm>
            <a:off x="7572750" y="2009338"/>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24de9dffee6_0_65"/>
          <p:cNvSpPr/>
          <p:nvPr/>
        </p:nvSpPr>
        <p:spPr>
          <a:xfrm>
            <a:off x="3418075" y="2386388"/>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24de9dffee6_0_65"/>
          <p:cNvSpPr/>
          <p:nvPr/>
        </p:nvSpPr>
        <p:spPr>
          <a:xfrm>
            <a:off x="4729850" y="2386388"/>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24de9dffee6_0_65"/>
          <p:cNvSpPr/>
          <p:nvPr/>
        </p:nvSpPr>
        <p:spPr>
          <a:xfrm rot="10800000">
            <a:off x="7572750" y="16530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24de9dffee6_0_65"/>
          <p:cNvSpPr/>
          <p:nvPr/>
        </p:nvSpPr>
        <p:spPr>
          <a:xfrm rot="10800000">
            <a:off x="7572750" y="2384213"/>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4de9dffee6_0_65"/>
          <p:cNvSpPr/>
          <p:nvPr/>
        </p:nvSpPr>
        <p:spPr>
          <a:xfrm rot="10800000">
            <a:off x="6180150" y="164577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24de9dffee6_0_65"/>
          <p:cNvSpPr/>
          <p:nvPr/>
        </p:nvSpPr>
        <p:spPr>
          <a:xfrm rot="10800000">
            <a:off x="6180150" y="199177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24de9dffee6_0_65"/>
          <p:cNvSpPr/>
          <p:nvPr/>
        </p:nvSpPr>
        <p:spPr>
          <a:xfrm rot="10800000">
            <a:off x="6180150" y="2368338"/>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24de9dffee6_0_65"/>
          <p:cNvSpPr/>
          <p:nvPr/>
        </p:nvSpPr>
        <p:spPr>
          <a:xfrm rot="10800000">
            <a:off x="4729850" y="131132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24de9dffee6_0_65"/>
          <p:cNvSpPr/>
          <p:nvPr/>
        </p:nvSpPr>
        <p:spPr>
          <a:xfrm rot="10800000">
            <a:off x="3418075" y="13108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4de9dffee6_0_65"/>
          <p:cNvSpPr/>
          <p:nvPr/>
        </p:nvSpPr>
        <p:spPr>
          <a:xfrm rot="10800000">
            <a:off x="4729850" y="201007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24de9dffee6_0_65"/>
          <p:cNvSpPr/>
          <p:nvPr/>
        </p:nvSpPr>
        <p:spPr>
          <a:xfrm rot="10800000">
            <a:off x="3418075" y="20096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4de9dffee6_0_152"/>
          <p:cNvSpPr/>
          <p:nvPr/>
        </p:nvSpPr>
        <p:spPr>
          <a:xfrm>
            <a:off x="0" y="645575"/>
            <a:ext cx="13236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81" name="Google Shape;281;g24de9dffee6_0_152"/>
          <p:cNvGraphicFramePr/>
          <p:nvPr/>
        </p:nvGraphicFramePr>
        <p:xfrm>
          <a:off x="118213" y="506900"/>
          <a:ext cx="8618825" cy="1058100"/>
        </p:xfrm>
        <a:graphic>
          <a:graphicData uri="http://schemas.openxmlformats.org/drawingml/2006/table">
            <a:tbl>
              <a:tblPr>
                <a:noFill/>
                <a:tableStyleId>{7449EE05-60F4-49E1-B672-9CB707CA03A4}</a:tableStyleId>
              </a:tblPr>
              <a:tblGrid>
                <a:gridCol w="1328300">
                  <a:extLst>
                    <a:ext uri="{9D8B030D-6E8A-4147-A177-3AD203B41FA5}">
                      <a16:colId xmlns:a16="http://schemas.microsoft.com/office/drawing/2014/main" val="20000"/>
                    </a:ext>
                  </a:extLst>
                </a:gridCol>
                <a:gridCol w="1726625">
                  <a:extLst>
                    <a:ext uri="{9D8B030D-6E8A-4147-A177-3AD203B41FA5}">
                      <a16:colId xmlns:a16="http://schemas.microsoft.com/office/drawing/2014/main" val="20001"/>
                    </a:ext>
                  </a:extLst>
                </a:gridCol>
                <a:gridCol w="1390975">
                  <a:extLst>
                    <a:ext uri="{9D8B030D-6E8A-4147-A177-3AD203B41FA5}">
                      <a16:colId xmlns:a16="http://schemas.microsoft.com/office/drawing/2014/main" val="20002"/>
                    </a:ext>
                  </a:extLst>
                </a:gridCol>
                <a:gridCol w="1390975">
                  <a:extLst>
                    <a:ext uri="{9D8B030D-6E8A-4147-A177-3AD203B41FA5}">
                      <a16:colId xmlns:a16="http://schemas.microsoft.com/office/drawing/2014/main" val="20003"/>
                    </a:ext>
                  </a:extLst>
                </a:gridCol>
                <a:gridCol w="1390975">
                  <a:extLst>
                    <a:ext uri="{9D8B030D-6E8A-4147-A177-3AD203B41FA5}">
                      <a16:colId xmlns:a16="http://schemas.microsoft.com/office/drawing/2014/main" val="20004"/>
                    </a:ext>
                  </a:extLst>
                </a:gridCol>
                <a:gridCol w="1390975">
                  <a:extLst>
                    <a:ext uri="{9D8B030D-6E8A-4147-A177-3AD203B41FA5}">
                      <a16:colId xmlns:a16="http://schemas.microsoft.com/office/drawing/2014/main" val="20005"/>
                    </a:ext>
                  </a:extLst>
                </a:gridCol>
              </a:tblGrid>
              <a:tr h="352700">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s" sz="1100" b="1">
                          <a:latin typeface="Nunito"/>
                          <a:ea typeface="Nunito"/>
                          <a:cs typeface="Nunito"/>
                          <a:sym typeface="Nunito"/>
                        </a:rPr>
                        <a:t>EMTP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solidFill>
                  </a:tcPr>
                </a:tc>
                <a:tc hMerge="1">
                  <a:txBody>
                    <a:bodyPr/>
                    <a:lstStyle/>
                    <a:p>
                      <a:endParaRPr lang="es-CL"/>
                    </a:p>
                  </a:txBody>
                  <a:tcPr/>
                </a:tc>
                <a:tc gridSpan="2">
                  <a:txBody>
                    <a:bodyPr/>
                    <a:lstStyle/>
                    <a:p>
                      <a:pPr marL="0" lvl="0" indent="0" algn="ctr" rtl="0">
                        <a:spcBef>
                          <a:spcPts val="0"/>
                        </a:spcBef>
                        <a:spcAft>
                          <a:spcPts val="0"/>
                        </a:spcAft>
                        <a:buNone/>
                      </a:pPr>
                      <a:r>
                        <a:rPr lang="es" sz="1100" b="1">
                          <a:latin typeface="Nunito"/>
                          <a:ea typeface="Nunito"/>
                          <a:cs typeface="Nunito"/>
                          <a:sym typeface="Nunito"/>
                        </a:rPr>
                        <a:t>EMHC</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solidFill>
                  </a:tcPr>
                </a:tc>
                <a:tc hMerge="1">
                  <a:txBody>
                    <a:bodyPr/>
                    <a:lstStyle/>
                    <a:p>
                      <a:endParaRPr lang="es-CL"/>
                    </a:p>
                  </a:txBody>
                  <a:tcPr/>
                </a:tc>
                <a:extLst>
                  <a:ext uri="{0D108BD9-81ED-4DB2-BD59-A6C34878D82A}">
                    <a16:rowId xmlns:a16="http://schemas.microsoft.com/office/drawing/2014/main" val="10000"/>
                  </a:ext>
                </a:extLst>
              </a:tr>
              <a:tr h="352700">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BABB7">
                        <a:alpha val="4241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ESTP</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tc>
                  <a:txBody>
                    <a:bodyPr/>
                    <a:lstStyle/>
                    <a:p>
                      <a:pPr marL="0" lvl="0" indent="0" algn="ctr" rtl="0">
                        <a:spcBef>
                          <a:spcPts val="0"/>
                        </a:spcBef>
                        <a:spcAft>
                          <a:spcPts val="0"/>
                        </a:spcAft>
                        <a:buNone/>
                      </a:pPr>
                      <a:r>
                        <a:rPr lang="es" sz="1100" b="1">
                          <a:latin typeface="Nunito"/>
                          <a:ea typeface="Nunito"/>
                          <a:cs typeface="Nunito"/>
                          <a:sym typeface="Nunito"/>
                        </a:rPr>
                        <a:t>ESU</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C7157">
                        <a:alpha val="62030"/>
                      </a:srgbClr>
                    </a:solidFill>
                  </a:tcPr>
                </a:tc>
                <a:extLst>
                  <a:ext uri="{0D108BD9-81ED-4DB2-BD59-A6C34878D82A}">
                    <a16:rowId xmlns:a16="http://schemas.microsoft.com/office/drawing/2014/main" val="10001"/>
                  </a:ext>
                </a:extLst>
              </a:tr>
              <a:tr h="352700">
                <a:tc>
                  <a:txBody>
                    <a:bodyPr/>
                    <a:lstStyle/>
                    <a:p>
                      <a:pPr marL="0" lvl="0" indent="0" algn="ctr" rtl="0">
                        <a:spcBef>
                          <a:spcPts val="0"/>
                        </a:spcBef>
                        <a:spcAft>
                          <a:spcPts val="0"/>
                        </a:spcAft>
                        <a:buNone/>
                      </a:pPr>
                      <a:r>
                        <a:rPr lang="es" sz="1100">
                          <a:solidFill>
                            <a:schemeClr val="dk1"/>
                          </a:solidFill>
                          <a:latin typeface="Nunito"/>
                          <a:ea typeface="Nunito"/>
                          <a:cs typeface="Nunito"/>
                          <a:sym typeface="Nunito"/>
                        </a:rPr>
                        <a:t>Individual</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Promedio notas</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-0.4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solidFill>
                            <a:srgbClr val="B7B7B7"/>
                          </a:solidFill>
                          <a:latin typeface="Nunito"/>
                          <a:ea typeface="Nunito"/>
                          <a:cs typeface="Nunito"/>
                          <a:sym typeface="Nunito"/>
                        </a:rPr>
                        <a:t>-0.0%</a:t>
                      </a:r>
                      <a:endParaRPr sz="1100">
                        <a:solidFill>
                          <a:srgbClr val="B7B7B7"/>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-1.3</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 sz="1100">
                          <a:latin typeface="Nunito"/>
                          <a:ea typeface="Nunito"/>
                          <a:cs typeface="Nunito"/>
                          <a:sym typeface="Nunito"/>
                        </a:rPr>
                        <a:t>1.8</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2" name="Google Shape;282;g24de9dffee6_0_152"/>
          <p:cNvSpPr txBox="1"/>
          <p:nvPr/>
        </p:nvSpPr>
        <p:spPr>
          <a:xfrm>
            <a:off x="118225" y="211500"/>
            <a:ext cx="22371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200" b="1">
                <a:latin typeface="Montserrat"/>
                <a:ea typeface="Montserrat"/>
                <a:cs typeface="Montserrat"/>
                <a:sym typeface="Montserrat"/>
              </a:rPr>
              <a:t>Resultados </a:t>
            </a:r>
            <a:r>
              <a:rPr lang="es">
                <a:latin typeface="Montserrat SemiBold"/>
                <a:ea typeface="Montserrat SemiBold"/>
                <a:cs typeface="Montserrat SemiBold"/>
                <a:sym typeface="Montserrat SemiBold"/>
              </a:rPr>
              <a:t>Modelo 1</a:t>
            </a:r>
            <a:endParaRPr>
              <a:latin typeface="Montserrat SemiBold"/>
              <a:ea typeface="Montserrat SemiBold"/>
              <a:cs typeface="Montserrat SemiBold"/>
              <a:sym typeface="Montserrat SemiBold"/>
            </a:endParaRPr>
          </a:p>
        </p:txBody>
      </p:sp>
      <p:sp>
        <p:nvSpPr>
          <p:cNvPr id="283" name="Google Shape;283;g24de9dffee6_0_152"/>
          <p:cNvSpPr txBox="1"/>
          <p:nvPr/>
        </p:nvSpPr>
        <p:spPr>
          <a:xfrm>
            <a:off x="197175" y="3464950"/>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Promedio de notas</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Al ingresar a la ESTP no se pondera el NEM, es decir que no es necesario mantener “buenas notas”.</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Al ingresar a la ESU sí se toma en cuenta el NEM, lo que explicaría que haya más probabilidades para los egresados de EMHC. </a:t>
            </a:r>
            <a:endParaRPr sz="800">
              <a:latin typeface="Nunito"/>
              <a:ea typeface="Nunito"/>
              <a:cs typeface="Nunito"/>
              <a:sym typeface="Nunito"/>
            </a:endParaRPr>
          </a:p>
        </p:txBody>
      </p:sp>
      <p:sp>
        <p:nvSpPr>
          <p:cNvPr id="284" name="Google Shape;284;g24de9dffee6_0_152"/>
          <p:cNvSpPr txBox="1"/>
          <p:nvPr/>
        </p:nvSpPr>
        <p:spPr>
          <a:xfrm>
            <a:off x="6277725" y="3464950"/>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P. Matemática</a:t>
            </a:r>
            <a:endParaRPr sz="1300" b="1">
              <a:latin typeface="Nunito"/>
              <a:ea typeface="Nunito"/>
              <a:cs typeface="Nunito"/>
              <a:sym typeface="Nunito"/>
            </a:endParaRPr>
          </a:p>
          <a:p>
            <a:pPr marL="0" lvl="0" indent="0" algn="ctr" rtl="0">
              <a:spcBef>
                <a:spcPts val="0"/>
              </a:spcBef>
              <a:spcAft>
                <a:spcPts val="0"/>
              </a:spcAft>
              <a:buNone/>
            </a:pPr>
            <a:r>
              <a:rPr lang="es" sz="800">
                <a:solidFill>
                  <a:schemeClr val="dk1"/>
                </a:solidFill>
                <a:latin typeface="Nunito"/>
                <a:ea typeface="Nunito"/>
                <a:cs typeface="Nunito"/>
                <a:sym typeface="Nunito"/>
              </a:rPr>
              <a:t>A mayor puntaje más deseable (y alcanzable) es ingresar a la ESU, por lo que disminuyen las probabilidades de ir a la ESTP.</a:t>
            </a:r>
            <a:endParaRPr sz="800">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sz="800">
                <a:solidFill>
                  <a:schemeClr val="dk1"/>
                </a:solidFill>
                <a:latin typeface="Nunito"/>
                <a:ea typeface="Nunito"/>
                <a:cs typeface="Nunito"/>
                <a:sym typeface="Nunito"/>
              </a:rPr>
              <a:t>Al entrar a la ESU los egresados de EMTP quizá aumentan su puntaje pero no tanto como para que haga una diferencia en su postulación.</a:t>
            </a:r>
            <a:endParaRPr sz="800">
              <a:latin typeface="Nunito"/>
              <a:ea typeface="Nunito"/>
              <a:cs typeface="Nunito"/>
              <a:sym typeface="Nunito"/>
            </a:endParaRPr>
          </a:p>
        </p:txBody>
      </p:sp>
      <p:sp>
        <p:nvSpPr>
          <p:cNvPr id="285" name="Google Shape;285;g24de9dffee6_0_152"/>
          <p:cNvSpPr txBox="1"/>
          <p:nvPr/>
        </p:nvSpPr>
        <p:spPr>
          <a:xfrm>
            <a:off x="3237450" y="3464950"/>
            <a:ext cx="2669100" cy="10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300" b="1">
                <a:latin typeface="Nunito"/>
                <a:ea typeface="Nunito"/>
                <a:cs typeface="Nunito"/>
                <a:sym typeface="Nunito"/>
              </a:rPr>
              <a:t>P. Comprensión Lectora</a:t>
            </a:r>
            <a:endParaRPr sz="1300" b="1">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A mayor puntaje más deseable (y alcanzable) es ingresar a la ESU, por lo que disminuyen las probabilidades de ir a la ESTP.</a:t>
            </a:r>
            <a:endParaRPr sz="800">
              <a:latin typeface="Nunito"/>
              <a:ea typeface="Nunito"/>
              <a:cs typeface="Nunito"/>
              <a:sym typeface="Nunito"/>
            </a:endParaRPr>
          </a:p>
          <a:p>
            <a:pPr marL="0" lvl="0" indent="0" algn="ctr" rtl="0">
              <a:lnSpc>
                <a:spcPct val="100000"/>
              </a:lnSpc>
              <a:spcBef>
                <a:spcPts val="0"/>
              </a:spcBef>
              <a:spcAft>
                <a:spcPts val="0"/>
              </a:spcAft>
              <a:buNone/>
            </a:pPr>
            <a:r>
              <a:rPr lang="es" sz="800">
                <a:latin typeface="Nunito"/>
                <a:ea typeface="Nunito"/>
                <a:cs typeface="Nunito"/>
                <a:sym typeface="Nunito"/>
              </a:rPr>
              <a:t>Al entrar a la ESU los egresados de EMTP quizá aumentan su puntaje pero no tanto como para que haga una diferencia en su postulación.</a:t>
            </a:r>
            <a:endParaRPr sz="800">
              <a:latin typeface="Nunito"/>
              <a:ea typeface="Nunito"/>
              <a:cs typeface="Nunito"/>
              <a:sym typeface="Nunito"/>
            </a:endParaRPr>
          </a:p>
        </p:txBody>
      </p:sp>
      <p:sp>
        <p:nvSpPr>
          <p:cNvPr id="286" name="Google Shape;286;g24de9dffee6_0_152"/>
          <p:cNvSpPr/>
          <p:nvPr/>
        </p:nvSpPr>
        <p:spPr>
          <a:xfrm>
            <a:off x="7472375" y="128655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24de9dffee6_0_152"/>
          <p:cNvSpPr/>
          <p:nvPr/>
        </p:nvSpPr>
        <p:spPr>
          <a:xfrm rot="10800000">
            <a:off x="4681225" y="12940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24de9dffee6_0_152"/>
          <p:cNvSpPr/>
          <p:nvPr/>
        </p:nvSpPr>
        <p:spPr>
          <a:xfrm rot="10800000">
            <a:off x="3356300" y="129352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4de9dffee6_0_152"/>
          <p:cNvSpPr/>
          <p:nvPr/>
        </p:nvSpPr>
        <p:spPr>
          <a:xfrm>
            <a:off x="0" y="1940975"/>
            <a:ext cx="1323600" cy="2202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90" name="Google Shape;290;g24de9dffee6_0_152"/>
          <p:cNvGraphicFramePr/>
          <p:nvPr/>
        </p:nvGraphicFramePr>
        <p:xfrm>
          <a:off x="118213" y="2265675"/>
          <a:ext cx="8618825" cy="705400"/>
        </p:xfrm>
        <a:graphic>
          <a:graphicData uri="http://schemas.openxmlformats.org/drawingml/2006/table">
            <a:tbl>
              <a:tblPr>
                <a:noFill/>
                <a:tableStyleId>{7449EE05-60F4-49E1-B672-9CB707CA03A4}</a:tableStyleId>
              </a:tblPr>
              <a:tblGrid>
                <a:gridCol w="1328300">
                  <a:extLst>
                    <a:ext uri="{9D8B030D-6E8A-4147-A177-3AD203B41FA5}">
                      <a16:colId xmlns:a16="http://schemas.microsoft.com/office/drawing/2014/main" val="20000"/>
                    </a:ext>
                  </a:extLst>
                </a:gridCol>
                <a:gridCol w="1726625">
                  <a:extLst>
                    <a:ext uri="{9D8B030D-6E8A-4147-A177-3AD203B41FA5}">
                      <a16:colId xmlns:a16="http://schemas.microsoft.com/office/drawing/2014/main" val="20001"/>
                    </a:ext>
                  </a:extLst>
                </a:gridCol>
                <a:gridCol w="1390975">
                  <a:extLst>
                    <a:ext uri="{9D8B030D-6E8A-4147-A177-3AD203B41FA5}">
                      <a16:colId xmlns:a16="http://schemas.microsoft.com/office/drawing/2014/main" val="20002"/>
                    </a:ext>
                  </a:extLst>
                </a:gridCol>
                <a:gridCol w="1390975">
                  <a:extLst>
                    <a:ext uri="{9D8B030D-6E8A-4147-A177-3AD203B41FA5}">
                      <a16:colId xmlns:a16="http://schemas.microsoft.com/office/drawing/2014/main" val="20003"/>
                    </a:ext>
                  </a:extLst>
                </a:gridCol>
                <a:gridCol w="1390975">
                  <a:extLst>
                    <a:ext uri="{9D8B030D-6E8A-4147-A177-3AD203B41FA5}">
                      <a16:colId xmlns:a16="http://schemas.microsoft.com/office/drawing/2014/main" val="20004"/>
                    </a:ext>
                  </a:extLst>
                </a:gridCol>
                <a:gridCol w="1390975">
                  <a:extLst>
                    <a:ext uri="{9D8B030D-6E8A-4147-A177-3AD203B41FA5}">
                      <a16:colId xmlns:a16="http://schemas.microsoft.com/office/drawing/2014/main" val="20005"/>
                    </a:ext>
                  </a:extLst>
                </a:gridCol>
              </a:tblGrid>
              <a:tr h="352700">
                <a:tc rowSpan="2">
                  <a:txBody>
                    <a:bodyPr/>
                    <a:lstStyle/>
                    <a:p>
                      <a:pPr marL="0" lvl="0" indent="0" algn="ctr" rtl="0">
                        <a:spcBef>
                          <a:spcPts val="0"/>
                        </a:spcBef>
                        <a:spcAft>
                          <a:spcPts val="0"/>
                        </a:spcAft>
                        <a:buNone/>
                      </a:pPr>
                      <a:r>
                        <a:rPr lang="es" sz="1100">
                          <a:solidFill>
                            <a:schemeClr val="dk1"/>
                          </a:solidFill>
                          <a:latin typeface="Nunito"/>
                          <a:ea typeface="Nunito"/>
                          <a:cs typeface="Nunito"/>
                          <a:sym typeface="Nunito"/>
                        </a:rPr>
                        <a:t>Individual</a:t>
                      </a:r>
                      <a:endParaRPr sz="1100">
                        <a:solidFill>
                          <a:schemeClr val="dk1"/>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Comprensión Lectora</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-0.02%</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-0.01</a:t>
                      </a:r>
                      <a:r>
                        <a:rPr lang="es" sz="1100">
                          <a:solidFill>
                            <a:schemeClr val="dk1"/>
                          </a:solidFill>
                          <a:latin typeface="Nunito"/>
                          <a:ea typeface="Nunito"/>
                          <a:cs typeface="Nunito"/>
                          <a:sym typeface="Nunito"/>
                        </a:rPr>
                        <a:t>%</a:t>
                      </a:r>
                      <a:endParaRPr sz="1100">
                        <a:solidFill>
                          <a:srgbClr val="B7B7B7"/>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-0.04</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0.08</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52700">
                <a:tc vMerge="1">
                  <a:txBody>
                    <a:bodyPr/>
                    <a:lstStyle/>
                    <a:p>
                      <a:endParaRPr lang="es-CL"/>
                    </a:p>
                  </a:txBody>
                  <a:tcPr/>
                </a:tc>
                <a:tc>
                  <a:txBody>
                    <a:bodyPr/>
                    <a:lstStyle/>
                    <a:p>
                      <a:pPr marL="0" lvl="0" indent="0" algn="ctr" rtl="0">
                        <a:spcBef>
                          <a:spcPts val="0"/>
                        </a:spcBef>
                        <a:spcAft>
                          <a:spcPts val="0"/>
                        </a:spcAft>
                        <a:buNone/>
                      </a:pPr>
                      <a:r>
                        <a:rPr lang="es" sz="1100">
                          <a:latin typeface="Nunito"/>
                          <a:ea typeface="Nunito"/>
                          <a:cs typeface="Nunito"/>
                          <a:sym typeface="Nunito"/>
                        </a:rPr>
                        <a:t>Matemáticas</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-0.01</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-0.02</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-0.03</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100">
                          <a:latin typeface="Nunito"/>
                          <a:ea typeface="Nunito"/>
                          <a:cs typeface="Nunito"/>
                          <a:sym typeface="Nunito"/>
                        </a:rPr>
                        <a:t>0.07</a:t>
                      </a:r>
                      <a:r>
                        <a:rPr lang="es" sz="1100">
                          <a:solidFill>
                            <a:schemeClr val="dk1"/>
                          </a:solidFill>
                          <a:latin typeface="Nunito"/>
                          <a:ea typeface="Nunito"/>
                          <a:cs typeface="Nunito"/>
                          <a:sym typeface="Nunito"/>
                        </a:rPr>
                        <a:t>%</a:t>
                      </a:r>
                      <a:endParaRPr sz="11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1" name="Google Shape;291;g24de9dffee6_0_152"/>
          <p:cNvSpPr txBox="1"/>
          <p:nvPr/>
        </p:nvSpPr>
        <p:spPr>
          <a:xfrm>
            <a:off x="118225" y="1838225"/>
            <a:ext cx="22371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Montserrat SemiBold"/>
                <a:ea typeface="Montserrat SemiBold"/>
                <a:cs typeface="Montserrat SemiBold"/>
                <a:sym typeface="Montserrat SemiBold"/>
              </a:rPr>
              <a:t>Modelo 2</a:t>
            </a:r>
            <a:endParaRPr>
              <a:latin typeface="Montserrat SemiBold"/>
              <a:ea typeface="Montserrat SemiBold"/>
              <a:cs typeface="Montserrat SemiBold"/>
              <a:sym typeface="Montserrat SemiBold"/>
            </a:endParaRPr>
          </a:p>
        </p:txBody>
      </p:sp>
      <p:sp>
        <p:nvSpPr>
          <p:cNvPr id="292" name="Google Shape;292;g24de9dffee6_0_152"/>
          <p:cNvSpPr/>
          <p:nvPr/>
        </p:nvSpPr>
        <p:spPr>
          <a:xfrm>
            <a:off x="7472375" y="235810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g24de9dffee6_0_152"/>
          <p:cNvSpPr/>
          <p:nvPr/>
        </p:nvSpPr>
        <p:spPr>
          <a:xfrm rot="10800000">
            <a:off x="4681213" y="234692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g24de9dffee6_0_152"/>
          <p:cNvSpPr/>
          <p:nvPr/>
        </p:nvSpPr>
        <p:spPr>
          <a:xfrm rot="10800000">
            <a:off x="3356300" y="234692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g24de9dffee6_0_152"/>
          <p:cNvSpPr/>
          <p:nvPr/>
        </p:nvSpPr>
        <p:spPr>
          <a:xfrm rot="10800000">
            <a:off x="6146500" y="12865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g24de9dffee6_0_152"/>
          <p:cNvSpPr/>
          <p:nvPr/>
        </p:nvSpPr>
        <p:spPr>
          <a:xfrm rot="10800000">
            <a:off x="6146500" y="234320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g24de9dffee6_0_152"/>
          <p:cNvSpPr/>
          <p:nvPr/>
        </p:nvSpPr>
        <p:spPr>
          <a:xfrm>
            <a:off x="7472375" y="2695850"/>
            <a:ext cx="165000" cy="183900"/>
          </a:xfrm>
          <a:prstGeom prst="up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g24de9dffee6_0_152"/>
          <p:cNvSpPr/>
          <p:nvPr/>
        </p:nvSpPr>
        <p:spPr>
          <a:xfrm rot="10800000">
            <a:off x="4681213" y="268467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24de9dffee6_0_152"/>
          <p:cNvSpPr/>
          <p:nvPr/>
        </p:nvSpPr>
        <p:spPr>
          <a:xfrm rot="10800000">
            <a:off x="3356300" y="2684675"/>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g24de9dffee6_0_152"/>
          <p:cNvSpPr/>
          <p:nvPr/>
        </p:nvSpPr>
        <p:spPr>
          <a:xfrm rot="10800000">
            <a:off x="6146500" y="2680950"/>
            <a:ext cx="165000" cy="1839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9"/>
          <p:cNvSpPr/>
          <p:nvPr/>
        </p:nvSpPr>
        <p:spPr>
          <a:xfrm>
            <a:off x="-15225" y="-15212"/>
            <a:ext cx="9159300" cy="5158800"/>
          </a:xfrm>
          <a:prstGeom prst="rect">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9"/>
          <p:cNvSpPr txBox="1"/>
          <p:nvPr/>
        </p:nvSpPr>
        <p:spPr>
          <a:xfrm>
            <a:off x="795550" y="2202125"/>
            <a:ext cx="48963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 sz="3200">
                <a:solidFill>
                  <a:schemeClr val="lt1"/>
                </a:solidFill>
                <a:latin typeface="Montserrat ExtraBold"/>
                <a:ea typeface="Montserrat ExtraBold"/>
                <a:cs typeface="Montserrat ExtraBold"/>
                <a:sym typeface="Montserrat ExtraBold"/>
              </a:rPr>
              <a:t>Conclusión</a:t>
            </a:r>
            <a:endParaRPr sz="3200" b="0" i="0" u="none" strike="noStrike" cap="none">
              <a:solidFill>
                <a:schemeClr val="lt1"/>
              </a:solidFill>
              <a:latin typeface="Montserrat ExtraBold"/>
              <a:ea typeface="Montserrat ExtraBold"/>
              <a:cs typeface="Montserrat ExtraBold"/>
              <a:sym typeface="Montserrat ExtraBold"/>
            </a:endParaRPr>
          </a:p>
        </p:txBody>
      </p:sp>
      <p:sp>
        <p:nvSpPr>
          <p:cNvPr id="307" name="Google Shape;307;p9"/>
          <p:cNvSpPr txBox="1"/>
          <p:nvPr/>
        </p:nvSpPr>
        <p:spPr>
          <a:xfrm>
            <a:off x="784400" y="2743525"/>
            <a:ext cx="56919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100" b="0" i="0" u="none" strike="noStrike" cap="none">
              <a:solidFill>
                <a:schemeClr val="lt1"/>
              </a:solidFill>
              <a:latin typeface="Montserrat"/>
              <a:ea typeface="Montserrat"/>
              <a:cs typeface="Montserrat"/>
              <a:sym typeface="Montserrat"/>
            </a:endParaRPr>
          </a:p>
        </p:txBody>
      </p:sp>
      <p:pic>
        <p:nvPicPr>
          <p:cNvPr id="308" name="Google Shape;308;p9"/>
          <p:cNvPicPr preferRelativeResize="0"/>
          <p:nvPr/>
        </p:nvPicPr>
        <p:blipFill rotWithShape="1">
          <a:blip r:embed="rId3">
            <a:alphaModFix/>
          </a:blip>
          <a:srcRect/>
          <a:stretch/>
        </p:blipFill>
        <p:spPr>
          <a:xfrm>
            <a:off x="282725" y="252050"/>
            <a:ext cx="1836325" cy="912825"/>
          </a:xfrm>
          <a:prstGeom prst="rect">
            <a:avLst/>
          </a:prstGeom>
          <a:noFill/>
          <a:ln>
            <a:noFill/>
          </a:ln>
        </p:spPr>
      </p:pic>
      <p:sp>
        <p:nvSpPr>
          <p:cNvPr id="309" name="Google Shape;309;p9"/>
          <p:cNvSpPr/>
          <p:nvPr/>
        </p:nvSpPr>
        <p:spPr>
          <a:xfrm>
            <a:off x="6595776" y="991375"/>
            <a:ext cx="1195200" cy="24018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p9"/>
          <p:cNvPicPr preferRelativeResize="0"/>
          <p:nvPr/>
        </p:nvPicPr>
        <p:blipFill rotWithShape="1">
          <a:blip r:embed="rId4">
            <a:alphaModFix/>
          </a:blip>
          <a:srcRect/>
          <a:stretch/>
        </p:blipFill>
        <p:spPr>
          <a:xfrm rot="-5400000">
            <a:off x="6338771" y="1349602"/>
            <a:ext cx="322668" cy="657140"/>
          </a:xfrm>
          <a:prstGeom prst="rect">
            <a:avLst/>
          </a:prstGeom>
          <a:noFill/>
          <a:ln>
            <a:noFill/>
          </a:ln>
        </p:spPr>
      </p:pic>
      <p:pic>
        <p:nvPicPr>
          <p:cNvPr id="311" name="Google Shape;311;p9"/>
          <p:cNvPicPr preferRelativeResize="0"/>
          <p:nvPr/>
        </p:nvPicPr>
        <p:blipFill rotWithShape="1">
          <a:blip r:embed="rId5">
            <a:alphaModFix/>
          </a:blip>
          <a:srcRect/>
          <a:stretch/>
        </p:blipFill>
        <p:spPr>
          <a:xfrm rot="5400000">
            <a:off x="6384624" y="2127551"/>
            <a:ext cx="1548450" cy="219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25c128b5ada_3_53"/>
          <p:cNvPicPr preferRelativeResize="0"/>
          <p:nvPr/>
        </p:nvPicPr>
        <p:blipFill rotWithShape="1">
          <a:blip r:embed="rId3">
            <a:alphaModFix/>
          </a:blip>
          <a:srcRect/>
          <a:stretch/>
        </p:blipFill>
        <p:spPr>
          <a:xfrm>
            <a:off x="7155676" y="296675"/>
            <a:ext cx="1692900" cy="692976"/>
          </a:xfrm>
          <a:prstGeom prst="rect">
            <a:avLst/>
          </a:prstGeom>
          <a:noFill/>
          <a:ln>
            <a:noFill/>
          </a:ln>
        </p:spPr>
      </p:pic>
      <p:sp>
        <p:nvSpPr>
          <p:cNvPr id="317" name="Google Shape;317;g25c128b5ada_3_53"/>
          <p:cNvSpPr txBox="1"/>
          <p:nvPr/>
        </p:nvSpPr>
        <p:spPr>
          <a:xfrm>
            <a:off x="701050" y="1159100"/>
            <a:ext cx="7467300" cy="342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600">
                <a:latin typeface="Nunito"/>
                <a:ea typeface="Nunito"/>
                <a:cs typeface="Nunito"/>
                <a:sym typeface="Nunito"/>
              </a:rPr>
              <a:t>Se cumple el objetivo de la investigación concluyendo que todas las variables consideradas tienen diversos efectos en la trayectoria que toma un estudiante.</a:t>
            </a:r>
            <a:endParaRPr sz="1600">
              <a:latin typeface="Nunito"/>
              <a:ea typeface="Nunito"/>
              <a:cs typeface="Nunito"/>
              <a:sym typeface="Nunito"/>
            </a:endParaRPr>
          </a:p>
          <a:p>
            <a:pPr marL="0" lvl="0" indent="0" algn="l" rtl="0">
              <a:lnSpc>
                <a:spcPct val="100000"/>
              </a:lnSpc>
              <a:spcBef>
                <a:spcPts val="0"/>
              </a:spcBef>
              <a:spcAft>
                <a:spcPts val="0"/>
              </a:spcAft>
              <a:buNone/>
            </a:pPr>
            <a:endParaRPr sz="1600">
              <a:latin typeface="Nunito"/>
              <a:ea typeface="Nunito"/>
              <a:cs typeface="Nunito"/>
              <a:sym typeface="Nunito"/>
            </a:endParaRPr>
          </a:p>
          <a:p>
            <a:pPr marL="0" lvl="0" indent="0" algn="l" rtl="0">
              <a:lnSpc>
                <a:spcPct val="100000"/>
              </a:lnSpc>
              <a:spcBef>
                <a:spcPts val="0"/>
              </a:spcBef>
              <a:spcAft>
                <a:spcPts val="0"/>
              </a:spcAft>
              <a:buNone/>
            </a:pPr>
            <a:endParaRPr sz="1600">
              <a:latin typeface="Nunito"/>
              <a:ea typeface="Nunito"/>
              <a:cs typeface="Nunito"/>
              <a:sym typeface="Nunito"/>
            </a:endParaRPr>
          </a:p>
          <a:p>
            <a:pPr marL="0" lvl="0" indent="0" algn="l" rtl="0">
              <a:lnSpc>
                <a:spcPct val="100000"/>
              </a:lnSpc>
              <a:spcBef>
                <a:spcPts val="0"/>
              </a:spcBef>
              <a:spcAft>
                <a:spcPts val="0"/>
              </a:spcAft>
              <a:buNone/>
            </a:pPr>
            <a:r>
              <a:rPr lang="es" sz="1600">
                <a:latin typeface="Nunito"/>
                <a:ea typeface="Nunito"/>
                <a:cs typeface="Nunito"/>
                <a:sym typeface="Nunito"/>
              </a:rPr>
              <a:t>Se logra pintar el panorama alrededor del complejo proceso de elegir la modalidad de educación superior a la que ingresan los egresados de educación media.</a:t>
            </a:r>
            <a:endParaRPr sz="1600">
              <a:latin typeface="Nunito"/>
              <a:ea typeface="Nunito"/>
              <a:cs typeface="Nunito"/>
              <a:sym typeface="Nunito"/>
            </a:endParaRPr>
          </a:p>
          <a:p>
            <a:pPr marL="0" lvl="0" indent="0" algn="l" rtl="0">
              <a:lnSpc>
                <a:spcPct val="100000"/>
              </a:lnSpc>
              <a:spcBef>
                <a:spcPts val="0"/>
              </a:spcBef>
              <a:spcAft>
                <a:spcPts val="0"/>
              </a:spcAft>
              <a:buNone/>
            </a:pPr>
            <a:endParaRPr sz="1600">
              <a:latin typeface="Nunito"/>
              <a:ea typeface="Nunito"/>
              <a:cs typeface="Nunito"/>
              <a:sym typeface="Nunito"/>
            </a:endParaRPr>
          </a:p>
          <a:p>
            <a:pPr marL="0" lvl="0" indent="0" algn="l" rtl="0">
              <a:lnSpc>
                <a:spcPct val="100000"/>
              </a:lnSpc>
              <a:spcBef>
                <a:spcPts val="0"/>
              </a:spcBef>
              <a:spcAft>
                <a:spcPts val="0"/>
              </a:spcAft>
              <a:buNone/>
            </a:pPr>
            <a:endParaRPr sz="1600">
              <a:latin typeface="Nunito"/>
              <a:ea typeface="Nunito"/>
              <a:cs typeface="Nunito"/>
              <a:sym typeface="Nunito"/>
            </a:endParaRPr>
          </a:p>
          <a:p>
            <a:pPr marL="0" lvl="0" indent="0" algn="l" rtl="0">
              <a:lnSpc>
                <a:spcPct val="100000"/>
              </a:lnSpc>
              <a:spcBef>
                <a:spcPts val="0"/>
              </a:spcBef>
              <a:spcAft>
                <a:spcPts val="0"/>
              </a:spcAft>
              <a:buNone/>
            </a:pPr>
            <a:r>
              <a:rPr lang="es" sz="1600">
                <a:latin typeface="Nunito"/>
                <a:ea typeface="Nunito"/>
                <a:cs typeface="Nunito"/>
                <a:sym typeface="Nunito"/>
              </a:rPr>
              <a:t>Se establecen bases para seguir indagando en esta temática, por ejemplo, evaluando la trayectoria de los estudiantes TP que eligen una carrera de la misma rama de su EMTP o distinta. </a:t>
            </a:r>
            <a:endParaRPr sz="1600">
              <a:latin typeface="Nunito"/>
              <a:ea typeface="Nunito"/>
              <a:cs typeface="Nunito"/>
              <a:sym typeface="Nunito"/>
            </a:endParaRPr>
          </a:p>
          <a:p>
            <a:pPr marL="0" lvl="0" indent="0" algn="l" rtl="0">
              <a:lnSpc>
                <a:spcPct val="100000"/>
              </a:lnSpc>
              <a:spcBef>
                <a:spcPts val="0"/>
              </a:spcBef>
              <a:spcAft>
                <a:spcPts val="0"/>
              </a:spcAft>
              <a:buNone/>
            </a:pPr>
            <a:endParaRPr sz="700">
              <a:latin typeface="Nunito"/>
              <a:ea typeface="Nunito"/>
              <a:cs typeface="Nunito"/>
              <a:sym typeface="Nunito"/>
            </a:endParaRPr>
          </a:p>
        </p:txBody>
      </p:sp>
      <p:sp>
        <p:nvSpPr>
          <p:cNvPr id="318" name="Google Shape;318;g25c128b5ada_3_53"/>
          <p:cNvSpPr/>
          <p:nvPr/>
        </p:nvSpPr>
        <p:spPr>
          <a:xfrm>
            <a:off x="-568525" y="986650"/>
            <a:ext cx="1035900" cy="1007100"/>
          </a:xfrm>
          <a:prstGeom prst="ellipse">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25c128b5ada_3_53"/>
          <p:cNvSpPr/>
          <p:nvPr/>
        </p:nvSpPr>
        <p:spPr>
          <a:xfrm>
            <a:off x="-568525" y="2111300"/>
            <a:ext cx="1035900" cy="1007100"/>
          </a:xfrm>
          <a:prstGeom prst="ellipse">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25c128b5ada_3_53"/>
          <p:cNvSpPr/>
          <p:nvPr/>
        </p:nvSpPr>
        <p:spPr>
          <a:xfrm>
            <a:off x="-568525" y="3330050"/>
            <a:ext cx="1035900" cy="1007100"/>
          </a:xfrm>
          <a:prstGeom prst="ellipse">
            <a:avLst/>
          </a:prstGeom>
          <a:solidFill>
            <a:srgbClr val="EC71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p:nvPr/>
        </p:nvSpPr>
        <p:spPr>
          <a:xfrm>
            <a:off x="352750" y="265943"/>
            <a:ext cx="5496257"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Trayectorias Técnico-Profesionales</a:t>
            </a:r>
            <a:endParaRPr sz="2400" b="1" dirty="0">
              <a:latin typeface="Montserrat"/>
              <a:ea typeface="Montserrat"/>
              <a:cs typeface="Montserrat"/>
              <a:sym typeface="Montserrat"/>
            </a:endParaRPr>
          </a:p>
        </p:txBody>
      </p:sp>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3" name="CuadroTexto 2">
            <a:extLst>
              <a:ext uri="{FF2B5EF4-FFF2-40B4-BE49-F238E27FC236}">
                <a16:creationId xmlns:a16="http://schemas.microsoft.com/office/drawing/2014/main" id="{E48FD8B9-9D75-3A31-937C-19507501A3E7}"/>
              </a:ext>
            </a:extLst>
          </p:cNvPr>
          <p:cNvSpPr txBox="1"/>
          <p:nvPr/>
        </p:nvSpPr>
        <p:spPr>
          <a:xfrm>
            <a:off x="453259" y="1198180"/>
            <a:ext cx="8110296" cy="3708708"/>
          </a:xfrm>
          <a:prstGeom prst="rect">
            <a:avLst/>
          </a:prstGeom>
          <a:noFill/>
        </p:spPr>
        <p:txBody>
          <a:bodyPr wrap="square" rtlCol="0">
            <a:spAutoFit/>
          </a:bodyPr>
          <a:lstStyle/>
          <a:p>
            <a:pPr marL="285750" indent="-285750" algn="l">
              <a:buFont typeface="Arial" panose="020B0604020202020204" pitchFamily="34" charset="0"/>
              <a:buChar char="•"/>
            </a:pPr>
            <a:r>
              <a:rPr lang="es-CL" sz="1600" b="1" dirty="0">
                <a:latin typeface="Montserrat" pitchFamily="2" charset="77"/>
              </a:rPr>
              <a:t>A</a:t>
            </a:r>
            <a:r>
              <a:rPr lang="es-CL" sz="1600" b="1" i="0" u="none" strike="noStrike" dirty="0">
                <a:effectLst/>
                <a:latin typeface="Montserrat" pitchFamily="2" charset="77"/>
              </a:rPr>
              <a:t>usencia de información centralizada y confiable </a:t>
            </a:r>
            <a:r>
              <a:rPr lang="es-CL" sz="1600" b="0" i="0" u="none" strike="noStrike" dirty="0">
                <a:effectLst/>
                <a:latin typeface="Montserrat" pitchFamily="2" charset="77"/>
              </a:rPr>
              <a:t>para la toma de decisiones en el contexto de la FTP, afectando a diversos actores como estudiantes, empleadores y tomadores de decisión en políticas públicas. Variables como costos, calidad, financiamiento, empleabilidad y sectores de desempeño son esenciales. </a:t>
            </a:r>
          </a:p>
          <a:p>
            <a:pPr marL="285750" indent="-285750" algn="l">
              <a:buFont typeface="Arial" panose="020B0604020202020204" pitchFamily="34" charset="0"/>
              <a:buChar char="•"/>
            </a:pPr>
            <a:endParaRPr lang="es-CL" sz="1600" dirty="0">
              <a:latin typeface="Montserrat" pitchFamily="2" charset="77"/>
            </a:endParaRPr>
          </a:p>
          <a:p>
            <a:pPr marL="285750" indent="-285750" algn="l">
              <a:buFont typeface="Arial" panose="020B0604020202020204" pitchFamily="34" charset="0"/>
              <a:buChar char="•"/>
            </a:pPr>
            <a:r>
              <a:rPr lang="es-CL" sz="1600" dirty="0">
                <a:latin typeface="Montserrat" pitchFamily="2" charset="77"/>
              </a:rPr>
              <a:t>No han sido definidos </a:t>
            </a:r>
            <a:r>
              <a:rPr lang="es-CL" sz="1600" b="1" dirty="0">
                <a:latin typeface="Montserrat" pitchFamily="2" charset="77"/>
              </a:rPr>
              <a:t>ni se conocen las trayectorias formativos y laborales </a:t>
            </a:r>
            <a:r>
              <a:rPr lang="es-CL" sz="1600" dirty="0">
                <a:latin typeface="Montserrat" pitchFamily="2" charset="77"/>
              </a:rPr>
              <a:t>técnico-profesional, ni tampoco han sido definidos.</a:t>
            </a:r>
          </a:p>
          <a:p>
            <a:pPr algn="l"/>
            <a:endParaRPr lang="es-CL" sz="1600" dirty="0">
              <a:latin typeface="Montserrat" pitchFamily="2" charset="77"/>
            </a:endParaRPr>
          </a:p>
          <a:p>
            <a:pPr marL="285750" indent="-285750" algn="l">
              <a:buFont typeface="Arial" panose="020B0604020202020204" pitchFamily="34" charset="0"/>
              <a:buChar char="•"/>
            </a:pPr>
            <a:r>
              <a:rPr lang="es-CL" sz="1600" b="0" i="0" u="none" strike="noStrike" dirty="0">
                <a:effectLst/>
                <a:latin typeface="Montserrat" pitchFamily="2" charset="77"/>
              </a:rPr>
              <a:t>La orientación vocacional y laboral es vital para usar efectivamente la información, especialmente con el </a:t>
            </a:r>
            <a:r>
              <a:rPr lang="es-CL" sz="1600" b="1" i="0" u="none" strike="noStrike" dirty="0">
                <a:effectLst/>
                <a:latin typeface="Montserrat" pitchFamily="2" charset="77"/>
              </a:rPr>
              <a:t>aumento en la demanda de educación superior y las múltiples opciones educativas y financieras disponibles</a:t>
            </a:r>
            <a:r>
              <a:rPr lang="es-CL" sz="1600" b="0" i="0" u="none" strike="noStrike" dirty="0">
                <a:effectLst/>
                <a:latin typeface="Montserrat" pitchFamily="2" charset="77"/>
              </a:rPr>
              <a:t>.</a:t>
            </a:r>
            <a:br>
              <a:rPr lang="es-CL" sz="1600" dirty="0">
                <a:latin typeface="Montserrat" pitchFamily="2" charset="77"/>
              </a:rPr>
            </a:br>
            <a:endParaRPr lang="es-CL" sz="1350" kern="1200" dirty="0">
              <a:latin typeface="Montserrat" pitchFamily="2" charset="77"/>
              <a:ea typeface="Calibri" panose="020F0502020204030204" pitchFamily="34" charset="0"/>
              <a:cs typeface="+mn-cs"/>
            </a:endParaRPr>
          </a:p>
          <a:p>
            <a:pPr marL="285750" indent="-285750" algn="ctr" defTabSz="685800">
              <a:buClrTx/>
              <a:buFont typeface="Arial" panose="020B0604020202020204" pitchFamily="34" charset="0"/>
              <a:buChar char="•"/>
              <a:defRPr/>
            </a:pPr>
            <a:endParaRPr lang="es-CL" sz="1350" kern="1200" dirty="0">
              <a:latin typeface="Montserrat" pitchFamily="2" charset="77"/>
              <a:ea typeface="+mn-ea"/>
              <a:cs typeface="+mn-cs"/>
            </a:endParaRPr>
          </a:p>
        </p:txBody>
      </p:sp>
    </p:spTree>
    <p:extLst>
      <p:ext uri="{BB962C8B-B14F-4D97-AF65-F5344CB8AC3E}">
        <p14:creationId xmlns:p14="http://schemas.microsoft.com/office/powerpoint/2010/main" val="310002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p:nvPr/>
        </p:nvSpPr>
        <p:spPr>
          <a:xfrm>
            <a:off x="352750" y="265943"/>
            <a:ext cx="5636039"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Percepciones de Continuidad de Estudios – Estudiantes EMTP</a:t>
            </a:r>
            <a:endParaRPr sz="2400" b="1" dirty="0">
              <a:latin typeface="Montserrat"/>
              <a:ea typeface="Montserrat"/>
              <a:cs typeface="Montserrat"/>
              <a:sym typeface="Montserrat"/>
            </a:endParaRPr>
          </a:p>
        </p:txBody>
      </p:sp>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4" name="CuadroTexto 3">
            <a:extLst>
              <a:ext uri="{FF2B5EF4-FFF2-40B4-BE49-F238E27FC236}">
                <a16:creationId xmlns:a16="http://schemas.microsoft.com/office/drawing/2014/main" id="{655BDA17-5C3E-00E0-06EC-969E5A639A2E}"/>
              </a:ext>
            </a:extLst>
          </p:cNvPr>
          <p:cNvSpPr txBox="1"/>
          <p:nvPr/>
        </p:nvSpPr>
        <p:spPr>
          <a:xfrm>
            <a:off x="2428062" y="1196576"/>
            <a:ext cx="2964273" cy="253916"/>
          </a:xfrm>
          <a:prstGeom prst="rect">
            <a:avLst/>
          </a:prstGeom>
          <a:noFill/>
        </p:spPr>
        <p:txBody>
          <a:bodyPr wrap="none" rtlCol="0">
            <a:spAutoFit/>
          </a:bodyPr>
          <a:lstStyle/>
          <a:p>
            <a:r>
              <a:rPr lang="es-CL" sz="1050" dirty="0">
                <a:latin typeface="Montserrat" pitchFamily="2" charset="77"/>
              </a:rPr>
              <a:t>¿Tienes planes de continuar estudiando?</a:t>
            </a:r>
          </a:p>
        </p:txBody>
      </p:sp>
      <p:sp>
        <p:nvSpPr>
          <p:cNvPr id="5" name="CuadroTexto 4">
            <a:extLst>
              <a:ext uri="{FF2B5EF4-FFF2-40B4-BE49-F238E27FC236}">
                <a16:creationId xmlns:a16="http://schemas.microsoft.com/office/drawing/2014/main" id="{98AAB2D0-BF64-DF09-9893-E0B5EFD01515}"/>
              </a:ext>
            </a:extLst>
          </p:cNvPr>
          <p:cNvSpPr txBox="1"/>
          <p:nvPr/>
        </p:nvSpPr>
        <p:spPr>
          <a:xfrm>
            <a:off x="3471545" y="4600558"/>
            <a:ext cx="1595309" cy="253916"/>
          </a:xfrm>
          <a:prstGeom prst="rect">
            <a:avLst/>
          </a:prstGeom>
          <a:noFill/>
        </p:spPr>
        <p:txBody>
          <a:bodyPr wrap="none" rtlCol="0">
            <a:spAutoFit/>
          </a:bodyPr>
          <a:lstStyle/>
          <a:p>
            <a:r>
              <a:rPr lang="es-CL" sz="1050" dirty="0">
                <a:latin typeface="Montserrat" pitchFamily="2" charset="77"/>
              </a:rPr>
              <a:t>Fuente: CILED (2022)</a:t>
            </a:r>
          </a:p>
        </p:txBody>
      </p:sp>
      <p:pic>
        <p:nvPicPr>
          <p:cNvPr id="6" name="Imagen 5">
            <a:extLst>
              <a:ext uri="{FF2B5EF4-FFF2-40B4-BE49-F238E27FC236}">
                <a16:creationId xmlns:a16="http://schemas.microsoft.com/office/drawing/2014/main" id="{90654AF0-AC15-BF5A-50EA-E4A4463E8BFE}"/>
              </a:ext>
            </a:extLst>
          </p:cNvPr>
          <p:cNvPicPr>
            <a:picLocks noChangeAspect="1"/>
          </p:cNvPicPr>
          <p:nvPr/>
        </p:nvPicPr>
        <p:blipFill>
          <a:blip r:embed="rId4"/>
          <a:stretch>
            <a:fillRect/>
          </a:stretch>
        </p:blipFill>
        <p:spPr>
          <a:xfrm>
            <a:off x="1659083" y="1473576"/>
            <a:ext cx="5236326" cy="3147598"/>
          </a:xfrm>
          <a:prstGeom prst="rect">
            <a:avLst/>
          </a:prstGeom>
        </p:spPr>
      </p:pic>
    </p:spTree>
    <p:extLst>
      <p:ext uri="{BB962C8B-B14F-4D97-AF65-F5344CB8AC3E}">
        <p14:creationId xmlns:p14="http://schemas.microsoft.com/office/powerpoint/2010/main" val="213706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graphicFrame>
        <p:nvGraphicFramePr>
          <p:cNvPr id="2" name="Gráfico 1">
            <a:extLst>
              <a:ext uri="{FF2B5EF4-FFF2-40B4-BE49-F238E27FC236}">
                <a16:creationId xmlns:a16="http://schemas.microsoft.com/office/drawing/2014/main" id="{E41F86D3-362A-DB8E-4700-09910477E2A2}"/>
              </a:ext>
            </a:extLst>
          </p:cNvPr>
          <p:cNvGraphicFramePr>
            <a:graphicFrameLocks/>
          </p:cNvGraphicFramePr>
          <p:nvPr/>
        </p:nvGraphicFramePr>
        <p:xfrm>
          <a:off x="1699826" y="1647876"/>
          <a:ext cx="5455850" cy="3114841"/>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BCEB9C67-4F5E-C87B-E2C1-FA578D7E651F}"/>
              </a:ext>
            </a:extLst>
          </p:cNvPr>
          <p:cNvSpPr txBox="1"/>
          <p:nvPr/>
        </p:nvSpPr>
        <p:spPr>
          <a:xfrm>
            <a:off x="2647507" y="1370877"/>
            <a:ext cx="3063659" cy="253916"/>
          </a:xfrm>
          <a:prstGeom prst="rect">
            <a:avLst/>
          </a:prstGeom>
          <a:noFill/>
        </p:spPr>
        <p:txBody>
          <a:bodyPr wrap="none" rtlCol="0">
            <a:spAutoFit/>
          </a:bodyPr>
          <a:lstStyle/>
          <a:p>
            <a:r>
              <a:rPr lang="es-CL" sz="1050" dirty="0"/>
              <a:t>Acceso a Educación Superior – Cohortes EMTP</a:t>
            </a:r>
          </a:p>
        </p:txBody>
      </p:sp>
      <p:sp>
        <p:nvSpPr>
          <p:cNvPr id="5" name="CuadroTexto 4">
            <a:extLst>
              <a:ext uri="{FF2B5EF4-FFF2-40B4-BE49-F238E27FC236}">
                <a16:creationId xmlns:a16="http://schemas.microsoft.com/office/drawing/2014/main" id="{B130F994-A461-68E3-E5F8-94E995724F16}"/>
              </a:ext>
            </a:extLst>
          </p:cNvPr>
          <p:cNvSpPr txBox="1"/>
          <p:nvPr/>
        </p:nvSpPr>
        <p:spPr>
          <a:xfrm>
            <a:off x="3412424" y="4739057"/>
            <a:ext cx="1821332" cy="253916"/>
          </a:xfrm>
          <a:prstGeom prst="rect">
            <a:avLst/>
          </a:prstGeom>
          <a:noFill/>
        </p:spPr>
        <p:txBody>
          <a:bodyPr wrap="none" rtlCol="0">
            <a:spAutoFit/>
          </a:bodyPr>
          <a:lstStyle/>
          <a:p>
            <a:r>
              <a:rPr lang="es-CL" sz="1050" dirty="0"/>
              <a:t>Fuente: Elaboración Propia</a:t>
            </a:r>
          </a:p>
        </p:txBody>
      </p:sp>
      <p:sp>
        <p:nvSpPr>
          <p:cNvPr id="6" name="Google Shape;309;p32">
            <a:extLst>
              <a:ext uri="{FF2B5EF4-FFF2-40B4-BE49-F238E27FC236}">
                <a16:creationId xmlns:a16="http://schemas.microsoft.com/office/drawing/2014/main" id="{F7A06632-4FDE-3D10-8624-0AC62C5A7A56}"/>
              </a:ext>
            </a:extLst>
          </p:cNvPr>
          <p:cNvSpPr txBox="1"/>
          <p:nvPr/>
        </p:nvSpPr>
        <p:spPr>
          <a:xfrm>
            <a:off x="352750" y="265943"/>
            <a:ext cx="5636039"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Resultados de Continuidad de Estudios – Estudiantes EMTP</a:t>
            </a:r>
            <a:endParaRPr sz="2400" b="1" dirty="0">
              <a:latin typeface="Montserrat"/>
              <a:ea typeface="Montserrat"/>
              <a:cs typeface="Montserrat"/>
              <a:sym typeface="Montserrat"/>
            </a:endParaRPr>
          </a:p>
        </p:txBody>
      </p:sp>
    </p:spTree>
    <p:extLst>
      <p:ext uri="{BB962C8B-B14F-4D97-AF65-F5344CB8AC3E}">
        <p14:creationId xmlns:p14="http://schemas.microsoft.com/office/powerpoint/2010/main" val="343846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4" name="CuadroTexto 3">
            <a:extLst>
              <a:ext uri="{FF2B5EF4-FFF2-40B4-BE49-F238E27FC236}">
                <a16:creationId xmlns:a16="http://schemas.microsoft.com/office/drawing/2014/main" id="{655BDA17-5C3E-00E0-06EC-969E5A639A2E}"/>
              </a:ext>
            </a:extLst>
          </p:cNvPr>
          <p:cNvSpPr txBox="1"/>
          <p:nvPr/>
        </p:nvSpPr>
        <p:spPr>
          <a:xfrm>
            <a:off x="2035089" y="1202035"/>
            <a:ext cx="4978130" cy="415498"/>
          </a:xfrm>
          <a:prstGeom prst="rect">
            <a:avLst/>
          </a:prstGeom>
          <a:noFill/>
        </p:spPr>
        <p:txBody>
          <a:bodyPr wrap="square" rtlCol="0">
            <a:spAutoFit/>
          </a:bodyPr>
          <a:lstStyle/>
          <a:p>
            <a:r>
              <a:rPr lang="es-CL" sz="1050" b="1" dirty="0">
                <a:latin typeface="Montserrat" pitchFamily="2" charset="77"/>
              </a:rPr>
              <a:t>*Viene de la anterior* </a:t>
            </a:r>
            <a:r>
              <a:rPr lang="es-CL" sz="1050" dirty="0">
                <a:latin typeface="Montserrat" pitchFamily="2" charset="77"/>
              </a:rPr>
              <a:t>¿En qué tipo de institución?</a:t>
            </a:r>
            <a:br>
              <a:rPr lang="es-CL" sz="1050" dirty="0">
                <a:latin typeface="Montserrat" pitchFamily="2" charset="77"/>
              </a:rPr>
            </a:br>
            <a:endParaRPr lang="es-CL" sz="1050" dirty="0">
              <a:latin typeface="Montserrat" pitchFamily="2" charset="77"/>
            </a:endParaRPr>
          </a:p>
        </p:txBody>
      </p:sp>
      <p:sp>
        <p:nvSpPr>
          <p:cNvPr id="5" name="CuadroTexto 4">
            <a:extLst>
              <a:ext uri="{FF2B5EF4-FFF2-40B4-BE49-F238E27FC236}">
                <a16:creationId xmlns:a16="http://schemas.microsoft.com/office/drawing/2014/main" id="{98AAB2D0-BF64-DF09-9893-E0B5EFD01515}"/>
              </a:ext>
            </a:extLst>
          </p:cNvPr>
          <p:cNvSpPr txBox="1"/>
          <p:nvPr/>
        </p:nvSpPr>
        <p:spPr>
          <a:xfrm>
            <a:off x="3326623" y="4517263"/>
            <a:ext cx="1595309" cy="253916"/>
          </a:xfrm>
          <a:prstGeom prst="rect">
            <a:avLst/>
          </a:prstGeom>
          <a:noFill/>
        </p:spPr>
        <p:txBody>
          <a:bodyPr wrap="none" rtlCol="0">
            <a:spAutoFit/>
          </a:bodyPr>
          <a:lstStyle/>
          <a:p>
            <a:r>
              <a:rPr lang="es-CL" sz="1050" dirty="0">
                <a:latin typeface="Montserrat" pitchFamily="2" charset="77"/>
              </a:rPr>
              <a:t>Fuente: CILED (2022)</a:t>
            </a:r>
          </a:p>
        </p:txBody>
      </p:sp>
      <p:pic>
        <p:nvPicPr>
          <p:cNvPr id="2" name="Imagen 1">
            <a:extLst>
              <a:ext uri="{FF2B5EF4-FFF2-40B4-BE49-F238E27FC236}">
                <a16:creationId xmlns:a16="http://schemas.microsoft.com/office/drawing/2014/main" id="{36EFDF47-A30D-F4D0-AB62-C748506199F8}"/>
              </a:ext>
            </a:extLst>
          </p:cNvPr>
          <p:cNvPicPr>
            <a:picLocks noChangeAspect="1"/>
          </p:cNvPicPr>
          <p:nvPr/>
        </p:nvPicPr>
        <p:blipFill>
          <a:blip r:embed="rId4"/>
          <a:stretch>
            <a:fillRect/>
          </a:stretch>
        </p:blipFill>
        <p:spPr>
          <a:xfrm>
            <a:off x="1812103" y="1511704"/>
            <a:ext cx="4978131" cy="2992394"/>
          </a:xfrm>
          <a:prstGeom prst="rect">
            <a:avLst/>
          </a:prstGeom>
        </p:spPr>
      </p:pic>
      <p:sp>
        <p:nvSpPr>
          <p:cNvPr id="3" name="Google Shape;309;p32">
            <a:extLst>
              <a:ext uri="{FF2B5EF4-FFF2-40B4-BE49-F238E27FC236}">
                <a16:creationId xmlns:a16="http://schemas.microsoft.com/office/drawing/2014/main" id="{ECC2FB4D-942B-7665-B105-36F8DAA37ACF}"/>
              </a:ext>
            </a:extLst>
          </p:cNvPr>
          <p:cNvSpPr txBox="1"/>
          <p:nvPr/>
        </p:nvSpPr>
        <p:spPr>
          <a:xfrm>
            <a:off x="352750" y="265943"/>
            <a:ext cx="5636039"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Percepciones de Continuidad de Estudios – Estudiantes EMTP</a:t>
            </a:r>
            <a:endParaRPr sz="2400" b="1" dirty="0">
              <a:latin typeface="Montserrat"/>
              <a:ea typeface="Montserrat"/>
              <a:cs typeface="Montserrat"/>
              <a:sym typeface="Montserrat"/>
            </a:endParaRPr>
          </a:p>
        </p:txBody>
      </p:sp>
    </p:spTree>
    <p:extLst>
      <p:ext uri="{BB962C8B-B14F-4D97-AF65-F5344CB8AC3E}">
        <p14:creationId xmlns:p14="http://schemas.microsoft.com/office/powerpoint/2010/main" val="259918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4" name="CuadroTexto 3">
            <a:extLst>
              <a:ext uri="{FF2B5EF4-FFF2-40B4-BE49-F238E27FC236}">
                <a16:creationId xmlns:a16="http://schemas.microsoft.com/office/drawing/2014/main" id="{BCEB9C67-4F5E-C87B-E2C1-FA578D7E651F}"/>
              </a:ext>
            </a:extLst>
          </p:cNvPr>
          <p:cNvSpPr txBox="1"/>
          <p:nvPr/>
        </p:nvSpPr>
        <p:spPr>
          <a:xfrm>
            <a:off x="2173527" y="1413066"/>
            <a:ext cx="4038285" cy="253916"/>
          </a:xfrm>
          <a:prstGeom prst="rect">
            <a:avLst/>
          </a:prstGeom>
          <a:noFill/>
        </p:spPr>
        <p:txBody>
          <a:bodyPr wrap="none" rtlCol="0">
            <a:spAutoFit/>
          </a:bodyPr>
          <a:lstStyle/>
          <a:p>
            <a:r>
              <a:rPr lang="es-CL" sz="1050" dirty="0"/>
              <a:t>Instituciones de Acceso a Educación Superior – Cohortes EMTP</a:t>
            </a:r>
          </a:p>
        </p:txBody>
      </p:sp>
      <p:sp>
        <p:nvSpPr>
          <p:cNvPr id="5" name="CuadroTexto 4">
            <a:extLst>
              <a:ext uri="{FF2B5EF4-FFF2-40B4-BE49-F238E27FC236}">
                <a16:creationId xmlns:a16="http://schemas.microsoft.com/office/drawing/2014/main" id="{B130F994-A461-68E3-E5F8-94E995724F16}"/>
              </a:ext>
            </a:extLst>
          </p:cNvPr>
          <p:cNvSpPr txBox="1"/>
          <p:nvPr/>
        </p:nvSpPr>
        <p:spPr>
          <a:xfrm>
            <a:off x="3412424" y="4739057"/>
            <a:ext cx="1821332" cy="253916"/>
          </a:xfrm>
          <a:prstGeom prst="rect">
            <a:avLst/>
          </a:prstGeom>
          <a:noFill/>
        </p:spPr>
        <p:txBody>
          <a:bodyPr wrap="none" rtlCol="0">
            <a:spAutoFit/>
          </a:bodyPr>
          <a:lstStyle/>
          <a:p>
            <a:r>
              <a:rPr lang="es-CL" sz="1050" dirty="0"/>
              <a:t>Fuente: Elaboración Propia</a:t>
            </a:r>
          </a:p>
        </p:txBody>
      </p:sp>
      <p:graphicFrame>
        <p:nvGraphicFramePr>
          <p:cNvPr id="3" name="Gráfico 2">
            <a:extLst>
              <a:ext uri="{FF2B5EF4-FFF2-40B4-BE49-F238E27FC236}">
                <a16:creationId xmlns:a16="http://schemas.microsoft.com/office/drawing/2014/main" id="{F20E4927-419F-3749-BA12-27A1E5028217}"/>
              </a:ext>
            </a:extLst>
          </p:cNvPr>
          <p:cNvGraphicFramePr>
            <a:graphicFrameLocks/>
          </p:cNvGraphicFramePr>
          <p:nvPr/>
        </p:nvGraphicFramePr>
        <p:xfrm>
          <a:off x="1942336" y="1723313"/>
          <a:ext cx="4970829" cy="2982497"/>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309;p32">
            <a:extLst>
              <a:ext uri="{FF2B5EF4-FFF2-40B4-BE49-F238E27FC236}">
                <a16:creationId xmlns:a16="http://schemas.microsoft.com/office/drawing/2014/main" id="{4472E186-B084-19BE-E106-A2A4EFEC291C}"/>
              </a:ext>
            </a:extLst>
          </p:cNvPr>
          <p:cNvSpPr txBox="1"/>
          <p:nvPr/>
        </p:nvSpPr>
        <p:spPr>
          <a:xfrm>
            <a:off x="352750" y="265943"/>
            <a:ext cx="5636039"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Resultados de Continuidad de Estudios – Estudiantes EMTP</a:t>
            </a:r>
            <a:endParaRPr sz="2400" b="1" dirty="0">
              <a:latin typeface="Montserrat"/>
              <a:ea typeface="Montserrat"/>
              <a:cs typeface="Montserrat"/>
              <a:sym typeface="Montserrat"/>
            </a:endParaRPr>
          </a:p>
        </p:txBody>
      </p:sp>
    </p:spTree>
    <p:extLst>
      <p:ext uri="{BB962C8B-B14F-4D97-AF65-F5344CB8AC3E}">
        <p14:creationId xmlns:p14="http://schemas.microsoft.com/office/powerpoint/2010/main" val="326709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2"/>
          <p:cNvPicPr preferRelativeResize="0"/>
          <p:nvPr/>
        </p:nvPicPr>
        <p:blipFill>
          <a:blip r:embed="rId3">
            <a:alphaModFix/>
          </a:blip>
          <a:stretch>
            <a:fillRect/>
          </a:stretch>
        </p:blipFill>
        <p:spPr>
          <a:xfrm>
            <a:off x="7155676" y="296675"/>
            <a:ext cx="1692900" cy="692976"/>
          </a:xfrm>
          <a:prstGeom prst="rect">
            <a:avLst/>
          </a:prstGeom>
          <a:noFill/>
          <a:ln>
            <a:noFill/>
          </a:ln>
        </p:spPr>
      </p:pic>
      <p:sp>
        <p:nvSpPr>
          <p:cNvPr id="4" name="CuadroTexto 3">
            <a:extLst>
              <a:ext uri="{FF2B5EF4-FFF2-40B4-BE49-F238E27FC236}">
                <a16:creationId xmlns:a16="http://schemas.microsoft.com/office/drawing/2014/main" id="{655BDA17-5C3E-00E0-06EC-969E5A639A2E}"/>
              </a:ext>
            </a:extLst>
          </p:cNvPr>
          <p:cNvSpPr txBox="1"/>
          <p:nvPr/>
        </p:nvSpPr>
        <p:spPr>
          <a:xfrm>
            <a:off x="1596706" y="1170137"/>
            <a:ext cx="5496257" cy="253916"/>
          </a:xfrm>
          <a:prstGeom prst="rect">
            <a:avLst/>
          </a:prstGeom>
          <a:noFill/>
        </p:spPr>
        <p:txBody>
          <a:bodyPr wrap="square" rtlCol="0">
            <a:spAutoFit/>
          </a:bodyPr>
          <a:lstStyle/>
          <a:p>
            <a:r>
              <a:rPr lang="es-CL" sz="1050" dirty="0">
                <a:latin typeface="Montserrat" pitchFamily="2" charset="77"/>
              </a:rPr>
              <a:t>¿Quieres estudiar algo similar o dentro de la misma línea TP?</a:t>
            </a:r>
          </a:p>
        </p:txBody>
      </p:sp>
      <p:sp>
        <p:nvSpPr>
          <p:cNvPr id="5" name="CuadroTexto 4">
            <a:extLst>
              <a:ext uri="{FF2B5EF4-FFF2-40B4-BE49-F238E27FC236}">
                <a16:creationId xmlns:a16="http://schemas.microsoft.com/office/drawing/2014/main" id="{98AAB2D0-BF64-DF09-9893-E0B5EFD01515}"/>
              </a:ext>
            </a:extLst>
          </p:cNvPr>
          <p:cNvSpPr txBox="1"/>
          <p:nvPr/>
        </p:nvSpPr>
        <p:spPr>
          <a:xfrm>
            <a:off x="3295523" y="4472200"/>
            <a:ext cx="1595309" cy="253916"/>
          </a:xfrm>
          <a:prstGeom prst="rect">
            <a:avLst/>
          </a:prstGeom>
          <a:noFill/>
        </p:spPr>
        <p:txBody>
          <a:bodyPr wrap="none" rtlCol="0">
            <a:spAutoFit/>
          </a:bodyPr>
          <a:lstStyle/>
          <a:p>
            <a:r>
              <a:rPr lang="es-CL" sz="1050" dirty="0">
                <a:latin typeface="Montserrat" pitchFamily="2" charset="77"/>
              </a:rPr>
              <a:t>Fuente: CILED (2022)</a:t>
            </a:r>
          </a:p>
        </p:txBody>
      </p:sp>
      <p:pic>
        <p:nvPicPr>
          <p:cNvPr id="3" name="Imagen 2">
            <a:extLst>
              <a:ext uri="{FF2B5EF4-FFF2-40B4-BE49-F238E27FC236}">
                <a16:creationId xmlns:a16="http://schemas.microsoft.com/office/drawing/2014/main" id="{DD98BCB7-5A8F-6AE6-1D54-9E5870E9CC69}"/>
              </a:ext>
            </a:extLst>
          </p:cNvPr>
          <p:cNvPicPr>
            <a:picLocks noChangeAspect="1"/>
          </p:cNvPicPr>
          <p:nvPr/>
        </p:nvPicPr>
        <p:blipFill>
          <a:blip r:embed="rId4"/>
          <a:stretch>
            <a:fillRect/>
          </a:stretch>
        </p:blipFill>
        <p:spPr>
          <a:xfrm>
            <a:off x="1816131" y="1484587"/>
            <a:ext cx="4907874" cy="2950163"/>
          </a:xfrm>
          <a:prstGeom prst="rect">
            <a:avLst/>
          </a:prstGeom>
        </p:spPr>
      </p:pic>
      <p:sp>
        <p:nvSpPr>
          <p:cNvPr id="6" name="Google Shape;309;p32">
            <a:extLst>
              <a:ext uri="{FF2B5EF4-FFF2-40B4-BE49-F238E27FC236}">
                <a16:creationId xmlns:a16="http://schemas.microsoft.com/office/drawing/2014/main" id="{27A967BA-1660-6613-6BB3-5434FB4E6ED2}"/>
              </a:ext>
            </a:extLst>
          </p:cNvPr>
          <p:cNvSpPr txBox="1"/>
          <p:nvPr/>
        </p:nvSpPr>
        <p:spPr>
          <a:xfrm>
            <a:off x="352750" y="265943"/>
            <a:ext cx="5636039" cy="639600"/>
          </a:xfrm>
          <a:prstGeom prst="rect">
            <a:avLst/>
          </a:prstGeom>
          <a:noFill/>
          <a:ln>
            <a:noFill/>
          </a:ln>
        </p:spPr>
        <p:txBody>
          <a:bodyPr spcFirstLastPara="1" wrap="square" lIns="91425" tIns="91425" rIns="91425" bIns="91425" anchor="t" anchorCtr="0">
            <a:noAutofit/>
          </a:bodyPr>
          <a:lstStyle/>
          <a:p>
            <a:pPr defTabSz="914378">
              <a:defRPr/>
            </a:pPr>
            <a:r>
              <a:rPr lang="es" sz="2400" b="1" dirty="0">
                <a:latin typeface="Montserrat"/>
                <a:ea typeface="Montserrat"/>
                <a:cs typeface="Montserrat"/>
                <a:sym typeface="Montserrat"/>
              </a:rPr>
              <a:t>Percepciones de Continuidad de Estudios – Estudiantes EMTP</a:t>
            </a:r>
            <a:endParaRPr sz="2400" b="1" dirty="0">
              <a:latin typeface="Montserrat"/>
              <a:ea typeface="Montserrat"/>
              <a:cs typeface="Montserrat"/>
              <a:sym typeface="Montserrat"/>
            </a:endParaRPr>
          </a:p>
        </p:txBody>
      </p:sp>
    </p:spTree>
    <p:extLst>
      <p:ext uri="{BB962C8B-B14F-4D97-AF65-F5344CB8AC3E}">
        <p14:creationId xmlns:p14="http://schemas.microsoft.com/office/powerpoint/2010/main" val="291612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37d7d52234_0_19"/>
          <p:cNvSpPr/>
          <p:nvPr/>
        </p:nvSpPr>
        <p:spPr>
          <a:xfrm>
            <a:off x="-15225" y="0"/>
            <a:ext cx="9159300" cy="5143500"/>
          </a:xfrm>
          <a:prstGeom prst="rect">
            <a:avLst/>
          </a:prstGeom>
          <a:solidFill>
            <a:srgbClr val="5BAB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237d7d52234_0_19"/>
          <p:cNvSpPr txBox="1"/>
          <p:nvPr/>
        </p:nvSpPr>
        <p:spPr>
          <a:xfrm>
            <a:off x="795550" y="2202125"/>
            <a:ext cx="48963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 sz="3200">
                <a:solidFill>
                  <a:schemeClr val="lt1"/>
                </a:solidFill>
                <a:latin typeface="Montserrat ExtraBold"/>
                <a:ea typeface="Montserrat ExtraBold"/>
                <a:cs typeface="Montserrat ExtraBold"/>
                <a:sym typeface="Montserrat ExtraBold"/>
              </a:rPr>
              <a:t>Introducción</a:t>
            </a:r>
            <a:endParaRPr sz="3200" b="0" i="0" u="none" strike="noStrike" cap="none">
              <a:solidFill>
                <a:schemeClr val="lt1"/>
              </a:solidFill>
              <a:latin typeface="Montserrat ExtraBold"/>
              <a:ea typeface="Montserrat ExtraBold"/>
              <a:cs typeface="Montserrat ExtraBold"/>
              <a:sym typeface="Montserrat ExtraBold"/>
            </a:endParaRPr>
          </a:p>
        </p:txBody>
      </p:sp>
      <p:sp>
        <p:nvSpPr>
          <p:cNvPr id="73" name="Google Shape;73;g237d7d52234_0_19"/>
          <p:cNvSpPr txBox="1"/>
          <p:nvPr/>
        </p:nvSpPr>
        <p:spPr>
          <a:xfrm>
            <a:off x="784400" y="2743525"/>
            <a:ext cx="56919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100" b="0" i="0" u="none" strike="noStrike" cap="none">
              <a:solidFill>
                <a:schemeClr val="lt1"/>
              </a:solidFill>
              <a:latin typeface="Montserrat"/>
              <a:ea typeface="Montserrat"/>
              <a:cs typeface="Montserrat"/>
              <a:sym typeface="Montserrat"/>
            </a:endParaRPr>
          </a:p>
        </p:txBody>
      </p:sp>
      <p:sp>
        <p:nvSpPr>
          <p:cNvPr id="74" name="Google Shape;74;g237d7d52234_0_19"/>
          <p:cNvSpPr/>
          <p:nvPr/>
        </p:nvSpPr>
        <p:spPr>
          <a:xfrm>
            <a:off x="6595776" y="991375"/>
            <a:ext cx="1195200" cy="24018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Google Shape;75;g237d7d52234_0_19"/>
          <p:cNvPicPr preferRelativeResize="0"/>
          <p:nvPr/>
        </p:nvPicPr>
        <p:blipFill rotWithShape="1">
          <a:blip r:embed="rId3">
            <a:alphaModFix/>
          </a:blip>
          <a:srcRect/>
          <a:stretch/>
        </p:blipFill>
        <p:spPr>
          <a:xfrm rot="-5400000">
            <a:off x="6338771" y="1349602"/>
            <a:ext cx="322668" cy="657140"/>
          </a:xfrm>
          <a:prstGeom prst="rect">
            <a:avLst/>
          </a:prstGeom>
          <a:noFill/>
          <a:ln>
            <a:noFill/>
          </a:ln>
        </p:spPr>
      </p:pic>
      <p:pic>
        <p:nvPicPr>
          <p:cNvPr id="76" name="Google Shape;76;g237d7d52234_0_19"/>
          <p:cNvPicPr preferRelativeResize="0"/>
          <p:nvPr/>
        </p:nvPicPr>
        <p:blipFill rotWithShape="1">
          <a:blip r:embed="rId4">
            <a:alphaModFix/>
          </a:blip>
          <a:srcRect/>
          <a:stretch/>
        </p:blipFill>
        <p:spPr>
          <a:xfrm rot="5400000">
            <a:off x="6384624" y="2127551"/>
            <a:ext cx="1548450" cy="2198800"/>
          </a:xfrm>
          <a:prstGeom prst="rect">
            <a:avLst/>
          </a:prstGeom>
          <a:noFill/>
          <a:ln>
            <a:noFill/>
          </a:ln>
        </p:spPr>
      </p:pic>
      <p:pic>
        <p:nvPicPr>
          <p:cNvPr id="77" name="Google Shape;77;g237d7d52234_0_19"/>
          <p:cNvPicPr preferRelativeResize="0"/>
          <p:nvPr/>
        </p:nvPicPr>
        <p:blipFill rotWithShape="1">
          <a:blip r:embed="rId5">
            <a:alphaModFix/>
          </a:blip>
          <a:srcRect/>
          <a:stretch/>
        </p:blipFill>
        <p:spPr>
          <a:xfrm>
            <a:off x="282725" y="252050"/>
            <a:ext cx="1836325" cy="912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3273</Words>
  <Application>Microsoft Macintosh PowerPoint</Application>
  <PresentationFormat>Presentación en pantalla (16:9)</PresentationFormat>
  <Paragraphs>288</Paragraphs>
  <Slides>24</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Montserrat SemiBold</vt:lpstr>
      <vt:lpstr>Nunito SemiBold</vt:lpstr>
      <vt:lpstr>Montserrat Medium</vt:lpstr>
      <vt:lpstr>Nunito</vt:lpstr>
      <vt:lpstr>Montserrat</vt:lpstr>
      <vt:lpstr>Montserrat ExtraBold</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isaac fierro</cp:lastModifiedBy>
  <cp:revision>3</cp:revision>
  <dcterms:modified xsi:type="dcterms:W3CDTF">2023-11-15T11:45:05Z</dcterms:modified>
</cp:coreProperties>
</file>