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73" r:id="rId6"/>
    <p:sldId id="260" r:id="rId7"/>
    <p:sldId id="288" r:id="rId8"/>
    <p:sldId id="261" r:id="rId9"/>
    <p:sldId id="280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272" r:id="rId2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4" roundtripDataSignature="AMtx7mjCF7T6PjU8HA1FucWjvNsw/afh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298B"/>
    <a:srgbClr val="AB46F4"/>
    <a:srgbClr val="9B41DB"/>
    <a:srgbClr val="3FB7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1980E44-D168-4733-9590-D48C6C6F031B}">
  <a:tblStyle styleId="{31980E44-D168-4733-9590-D48C6C6F031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96247" autoAdjust="0"/>
  </p:normalViewPr>
  <p:slideViewPr>
    <p:cSldViewPr snapToGrid="0">
      <p:cViewPr varScale="1">
        <p:scale>
          <a:sx n="108" d="100"/>
          <a:sy n="108" d="100"/>
        </p:scale>
        <p:origin x="21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41" name="Google Shape;14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4134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41" name="Google Shape;14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22124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41" name="Google Shape;14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552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41" name="Google Shape;14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63754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41" name="Google Shape;14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96176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41" name="Google Shape;14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712643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41" name="Google Shape;14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76385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41" name="Google Shape;14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7611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41" name="Google Shape;14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0083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41" name="Google Shape;14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8985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05" name="Google Shape;105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41" name="Google Shape;14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79600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3" name="Google Shape;383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384" name="Google Shape;384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21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17" name="Google Shape;11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41" name="Google Shape;14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41" name="Google Shape;14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5137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59" name="Google Shape;159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41" name="Google Shape;14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0355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9" name="Google Shape;16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70" name="Google Shape;170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No se presentarán aquellos proyectos que no requieren ajuste o que no incluyan algún énfasis del Mineduc.</a:t>
            </a:r>
            <a:endParaRPr/>
          </a:p>
        </p:txBody>
      </p:sp>
      <p:sp>
        <p:nvSpPr>
          <p:cNvPr id="141" name="Google Shape;14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7602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1212" y="5392867"/>
            <a:ext cx="1444406" cy="736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54508" y="5574396"/>
            <a:ext cx="2225921" cy="383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434985" y="5404761"/>
            <a:ext cx="1221115" cy="750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923563" y="5523702"/>
            <a:ext cx="2553876" cy="474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1212473" y="5339637"/>
            <a:ext cx="839924" cy="846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675618" y="2980784"/>
            <a:ext cx="1830534" cy="930816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/>
          <p:nvPr/>
        </p:nvSpPr>
        <p:spPr>
          <a:xfrm>
            <a:off x="0" y="6746240"/>
            <a:ext cx="12192000" cy="120848"/>
          </a:xfrm>
          <a:prstGeom prst="rect">
            <a:avLst/>
          </a:prstGeom>
          <a:solidFill>
            <a:srgbClr val="F39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5943600" y="372451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822057" y="75303"/>
            <a:ext cx="1241142" cy="1125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" descr="Texto&#10;&#10;Descripción generada automáticamente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768363" y="5426946"/>
            <a:ext cx="2107388" cy="56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"/>
          <p:cNvSpPr txBox="1"/>
          <p:nvPr/>
        </p:nvSpPr>
        <p:spPr>
          <a:xfrm>
            <a:off x="4517151" y="1136085"/>
            <a:ext cx="7192900" cy="4031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3FB7A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000" b="1" i="0" dirty="0">
                <a:solidFill>
                  <a:srgbClr val="3FB7A2"/>
                </a:solidFill>
                <a:effectLst/>
                <a:latin typeface="-apple-system"/>
              </a:rPr>
              <a:t>Percepciones de sesgos de género en el ejercicio del liderazgo de directoras escolares</a:t>
            </a:r>
            <a:endParaRPr lang="es-CL" sz="3600" b="1" i="1" dirty="0">
              <a:solidFill>
                <a:srgbClr val="3FB7A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1" i="1" dirty="0">
                <a:solidFill>
                  <a:srgbClr val="3FB7A2"/>
                </a:solidFill>
                <a:latin typeface="Calibri"/>
                <a:ea typeface="Calibri"/>
                <a:cs typeface="Calibri"/>
                <a:sym typeface="Calibri"/>
              </a:rPr>
              <a:t>Andrea Carrasco – Claudio Montoya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1" i="1" dirty="0">
                <a:solidFill>
                  <a:srgbClr val="3FB7A2"/>
                </a:solidFill>
                <a:latin typeface="Calibri"/>
                <a:cs typeface="Calibri"/>
                <a:sym typeface="Calibri"/>
              </a:rPr>
              <a:t>Centro de Estudios Saberes Docentes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1" i="1" dirty="0">
                <a:solidFill>
                  <a:srgbClr val="3FB7A2"/>
                </a:solidFill>
                <a:latin typeface="Calibri"/>
                <a:cs typeface="Calibri"/>
                <a:sym typeface="Calibri"/>
              </a:rPr>
              <a:t>Universidad de Chile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rgbClr val="3FB7A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9B316DB3-74ED-E49C-58BD-1D82470006DB}"/>
              </a:ext>
            </a:extLst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83778" y="286281"/>
            <a:ext cx="4523222" cy="14402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/>
          <p:nvPr/>
        </p:nvSpPr>
        <p:spPr>
          <a:xfrm>
            <a:off x="0" y="317586"/>
            <a:ext cx="5187463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4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4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637538" y="355489"/>
            <a:ext cx="8388927" cy="617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CL" sz="2800" b="1" dirty="0">
                <a:solidFill>
                  <a:schemeClr val="lt1"/>
                </a:solidFill>
              </a:rPr>
              <a:t>Diseño del cuestionario</a:t>
            </a:r>
            <a:endParaRPr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BC7C1C0-86EF-B2E8-8F5F-8663BF872ACA}"/>
              </a:ext>
            </a:extLst>
          </p:cNvPr>
          <p:cNvSpPr txBox="1"/>
          <p:nvPr/>
        </p:nvSpPr>
        <p:spPr>
          <a:xfrm>
            <a:off x="1003300" y="1704428"/>
            <a:ext cx="985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s-MX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Generación de ítems</a:t>
            </a: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evaluación de idoneidad de contenido.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Panel de expertos </a:t>
            </a: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revisión y propuestas de ítems.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Creación de una escala tentativa y </a:t>
            </a:r>
            <a:r>
              <a:rPr lang="es-MX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segundo panel de expertos</a:t>
            </a: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Examen de </a:t>
            </a:r>
            <a:r>
              <a:rPr lang="es-MX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propiedades del instrumento</a:t>
            </a: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dimensionalidad, precisión y contenido.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Validez de la escala </a:t>
            </a: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el coeficiente alfa de Cronbach en </a:t>
            </a:r>
            <a:r>
              <a:rPr lang="es-MX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muestra piloto</a:t>
            </a: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Inclusión de variables </a:t>
            </a:r>
            <a:r>
              <a:rPr lang="es-MX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sociodemográficas.</a:t>
            </a:r>
            <a:endParaRPr lang="es-CL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118D571C-3882-17FC-6003-EEBBB1B399E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336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/>
          <p:nvPr/>
        </p:nvSpPr>
        <p:spPr>
          <a:xfrm>
            <a:off x="0" y="317586"/>
            <a:ext cx="5187463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4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4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637538" y="355489"/>
            <a:ext cx="8388927" cy="617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CL" sz="2800" b="1" dirty="0">
                <a:solidFill>
                  <a:schemeClr val="lt1"/>
                </a:solidFill>
              </a:rPr>
              <a:t>Aplicación del Cuestionario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BC7C1C0-86EF-B2E8-8F5F-8663BF872ACA}"/>
              </a:ext>
            </a:extLst>
          </p:cNvPr>
          <p:cNvSpPr txBox="1"/>
          <p:nvPr/>
        </p:nvSpPr>
        <p:spPr>
          <a:xfrm>
            <a:off x="1003300" y="1704428"/>
            <a:ext cx="9855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Realizada en </a:t>
            </a:r>
            <a:r>
              <a:rPr lang="es-MX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agosto - septiembre </a:t>
            </a: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presente 2022.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Uso de encuesta estilo</a:t>
            </a:r>
            <a:r>
              <a:rPr lang="es-MX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Likert </a:t>
            </a: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5.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Recopilación de datos mediante </a:t>
            </a:r>
            <a:r>
              <a:rPr lang="es-MX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cuestionario digital</a:t>
            </a: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Consistencia interna </a:t>
            </a: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instrumento de 33 ítems con Alfa de Cronbach sobre 0,8 para cada escala.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Selección aleatoria </a:t>
            </a: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instituciones educativas basada en registro de Cargos Docentes 2021</a:t>
            </a:r>
          </a:p>
        </p:txBody>
      </p:sp>
      <p:pic>
        <p:nvPicPr>
          <p:cNvPr id="10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118D571C-3882-17FC-6003-EEBBB1B399E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019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/>
          <p:nvPr/>
        </p:nvSpPr>
        <p:spPr>
          <a:xfrm>
            <a:off x="1" y="317586"/>
            <a:ext cx="5605452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4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4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637538" y="355489"/>
            <a:ext cx="8388927" cy="617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CL" sz="2800" b="1" dirty="0">
                <a:solidFill>
                  <a:schemeClr val="lt1"/>
                </a:solidFill>
              </a:rPr>
              <a:t>Caracterización de las directoras</a:t>
            </a:r>
            <a:endParaRPr dirty="0"/>
          </a:p>
        </p:txBody>
      </p:sp>
      <p:pic>
        <p:nvPicPr>
          <p:cNvPr id="10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118D571C-3882-17FC-6003-EEBBB1B399E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F0E4A76C-C7D4-CCE5-09E5-83D9E13AE3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865439"/>
              </p:ext>
            </p:extLst>
          </p:nvPr>
        </p:nvGraphicFramePr>
        <p:xfrm>
          <a:off x="2216203" y="1363838"/>
          <a:ext cx="3190875" cy="2286000"/>
        </p:xfrm>
        <a:graphic>
          <a:graphicData uri="http://schemas.openxmlformats.org/drawingml/2006/table">
            <a:tbl>
              <a:tblPr/>
              <a:tblGrid>
                <a:gridCol w="1285875">
                  <a:extLst>
                    <a:ext uri="{9D8B030D-6E8A-4147-A177-3AD203B41FA5}">
                      <a16:colId xmlns:a16="http://schemas.microsoft.com/office/drawing/2014/main" val="389791338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70829095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437647100"/>
                    </a:ext>
                  </a:extLst>
                </a:gridCol>
              </a:tblGrid>
              <a:tr h="200025">
                <a:tc gridSpan="3"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dirty="0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063927"/>
                  </a:ext>
                </a:extLst>
              </a:tr>
              <a:tr h="200025">
                <a:tc gridSpan="3"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Distribución de Edad de las directoras Participantes</a:t>
                      </a:r>
                      <a:endParaRPr lang="es-MX" b="1" dirty="0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70427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Rango de Edad</a:t>
                      </a:r>
                      <a:endParaRPr lang="es-CL" dirty="0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de directoras</a:t>
                      </a:r>
                      <a:endParaRPr lang="es-CL" dirty="0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281351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30-40 años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88582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40-50 años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65476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50-60 años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34234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60-70 años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219163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70-80 años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CL" dirty="0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611309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5C6B5A07-9F1E-2715-4AFE-F5068B67CB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82464"/>
              </p:ext>
            </p:extLst>
          </p:nvPr>
        </p:nvGraphicFramePr>
        <p:xfrm>
          <a:off x="7044173" y="1521305"/>
          <a:ext cx="3190875" cy="2093595"/>
        </p:xfrm>
        <a:graphic>
          <a:graphicData uri="http://schemas.openxmlformats.org/drawingml/2006/table">
            <a:tbl>
              <a:tblPr/>
              <a:tblGrid>
                <a:gridCol w="1285875">
                  <a:extLst>
                    <a:ext uri="{9D8B030D-6E8A-4147-A177-3AD203B41FA5}">
                      <a16:colId xmlns:a16="http://schemas.microsoft.com/office/drawing/2014/main" val="265426686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13103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816399883"/>
                    </a:ext>
                  </a:extLst>
                </a:gridCol>
              </a:tblGrid>
              <a:tr h="200025">
                <a:tc gridSpan="3"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Experiencia en el Cargo de las directoras Participantes</a:t>
                      </a:r>
                      <a:endParaRPr lang="es-MX" b="1" dirty="0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503251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Rango de Experiencia (años)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de directoras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48788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Menos de 3 años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41699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Entre 3 y 6 años</a:t>
                      </a:r>
                      <a:endParaRPr lang="es-MX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58293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Más de 6 años</a:t>
                      </a:r>
                      <a:endParaRPr lang="es-CL" dirty="0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  <a:endParaRPr lang="es-CL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  <a:endParaRPr lang="es-CL" dirty="0">
                        <a:effectLst/>
                      </a:endParaRPr>
                    </a:p>
                  </a:txBody>
                  <a:tcPr marL="44450" marR="44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618485"/>
                  </a:ext>
                </a:extLst>
              </a:tr>
            </a:tbl>
          </a:graphicData>
        </a:graphic>
      </p:graphicFrame>
      <p:pic>
        <p:nvPicPr>
          <p:cNvPr id="18" name="Imagen 17">
            <a:extLst>
              <a:ext uri="{FF2B5EF4-FFF2-40B4-BE49-F238E27FC236}">
                <a16:creationId xmlns:a16="http://schemas.microsoft.com/office/drawing/2014/main" id="{1D529AAE-9846-4833-793D-CC1A2D933D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82314" y="3817854"/>
            <a:ext cx="5434596" cy="304014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66BC818-8824-872E-BFB9-FD8ABDD8CC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25404" y="3980888"/>
            <a:ext cx="4651624" cy="266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79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/>
          <p:nvPr/>
        </p:nvSpPr>
        <p:spPr>
          <a:xfrm>
            <a:off x="1" y="317586"/>
            <a:ext cx="5605452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4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4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637538" y="355489"/>
            <a:ext cx="8388927" cy="617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CL" sz="2800" b="1" dirty="0">
                <a:solidFill>
                  <a:schemeClr val="lt1"/>
                </a:solidFill>
              </a:rPr>
              <a:t>Caracterización de las directoras</a:t>
            </a:r>
            <a:endParaRPr dirty="0"/>
          </a:p>
        </p:txBody>
      </p:sp>
      <p:pic>
        <p:nvPicPr>
          <p:cNvPr id="10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118D571C-3882-17FC-6003-EEBBB1B399E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21B818D-6C98-E4F2-565D-C092D63F26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0202" y="1917576"/>
            <a:ext cx="5715798" cy="332468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15112A66-7AD8-71A6-FA7C-242F909B6D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73036" y="2011468"/>
            <a:ext cx="5506218" cy="323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13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/>
          <p:nvPr/>
        </p:nvSpPr>
        <p:spPr>
          <a:xfrm>
            <a:off x="0" y="317586"/>
            <a:ext cx="5187463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4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4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637538" y="355489"/>
            <a:ext cx="8388927" cy="617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CL" sz="2800" b="1" dirty="0">
                <a:solidFill>
                  <a:schemeClr val="lt1"/>
                </a:solidFill>
              </a:rPr>
              <a:t>Dimensiones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BC7C1C0-86EF-B2E8-8F5F-8663BF872ACA}"/>
              </a:ext>
            </a:extLst>
          </p:cNvPr>
          <p:cNvSpPr txBox="1"/>
          <p:nvPr/>
        </p:nvSpPr>
        <p:spPr>
          <a:xfrm>
            <a:off x="1003300" y="1704428"/>
            <a:ext cx="985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Efecto de la maternidad en su carrera profesional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equilibrio entre el trabajo y el hogar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Posibles sesgos profesionales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Autoimagen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Liderazgo en el ámbito escolar</a:t>
            </a:r>
          </a:p>
        </p:txBody>
      </p:sp>
      <p:pic>
        <p:nvPicPr>
          <p:cNvPr id="10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118D571C-3882-17FC-6003-EEBBB1B399E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02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/>
          <p:nvPr/>
        </p:nvSpPr>
        <p:spPr>
          <a:xfrm>
            <a:off x="0" y="317586"/>
            <a:ext cx="5187463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4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4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637538" y="355489"/>
            <a:ext cx="8388927" cy="617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CL" sz="2800" b="1" dirty="0">
                <a:solidFill>
                  <a:schemeClr val="lt1"/>
                </a:solidFill>
              </a:rPr>
              <a:t>Efecto Maternidad</a:t>
            </a:r>
          </a:p>
        </p:txBody>
      </p:sp>
      <p:pic>
        <p:nvPicPr>
          <p:cNvPr id="10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118D571C-3882-17FC-6003-EEBBB1B399E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13.png">
            <a:extLst>
              <a:ext uri="{FF2B5EF4-FFF2-40B4-BE49-F238E27FC236}">
                <a16:creationId xmlns:a16="http://schemas.microsoft.com/office/drawing/2014/main" id="{4E2146B5-F217-1207-C95F-B55DEDD32388}"/>
              </a:ext>
            </a:extLst>
          </p:cNvPr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2761999" y="1299319"/>
            <a:ext cx="6668001" cy="3844703"/>
          </a:xfrm>
          <a:prstGeom prst="rect">
            <a:avLst/>
          </a:prstGeom>
          <a:ln/>
        </p:spPr>
      </p:pic>
      <p:sp>
        <p:nvSpPr>
          <p:cNvPr id="4" name="Elipse 3">
            <a:extLst>
              <a:ext uri="{FF2B5EF4-FFF2-40B4-BE49-F238E27FC236}">
                <a16:creationId xmlns:a16="http://schemas.microsoft.com/office/drawing/2014/main" id="{ED910DA6-3F9B-00B5-D1C1-A8F831ECFB77}"/>
              </a:ext>
            </a:extLst>
          </p:cNvPr>
          <p:cNvSpPr/>
          <p:nvPr/>
        </p:nvSpPr>
        <p:spPr>
          <a:xfrm>
            <a:off x="1987007" y="1923921"/>
            <a:ext cx="7919049" cy="5952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1BD7676-4E13-A048-75A8-9E885E78F95D}"/>
              </a:ext>
            </a:extLst>
          </p:cNvPr>
          <p:cNvSpPr/>
          <p:nvPr/>
        </p:nvSpPr>
        <p:spPr>
          <a:xfrm>
            <a:off x="2059508" y="2428731"/>
            <a:ext cx="7919049" cy="5952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6585F38-F548-55B6-D461-3622040CD3A8}"/>
              </a:ext>
            </a:extLst>
          </p:cNvPr>
          <p:cNvSpPr txBox="1"/>
          <p:nvPr/>
        </p:nvSpPr>
        <p:spPr>
          <a:xfrm>
            <a:off x="2902970" y="5546725"/>
            <a:ext cx="62321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effectLst/>
                <a:latin typeface="Söhne"/>
              </a:rPr>
              <a:t>Existe una tensión entre el desarrollo profesional y la maternidad, con un impacto negativo percibido en la proyección y desarrollo profesional de las directoras.</a:t>
            </a:r>
          </a:p>
        </p:txBody>
      </p:sp>
    </p:spTree>
    <p:extLst>
      <p:ext uri="{BB962C8B-B14F-4D97-AF65-F5344CB8AC3E}">
        <p14:creationId xmlns:p14="http://schemas.microsoft.com/office/powerpoint/2010/main" val="198291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/>
          <p:nvPr/>
        </p:nvSpPr>
        <p:spPr>
          <a:xfrm>
            <a:off x="0" y="317586"/>
            <a:ext cx="5187463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4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4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637538" y="355489"/>
            <a:ext cx="8388927" cy="617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CL" sz="2800" b="1" dirty="0">
                <a:solidFill>
                  <a:schemeClr val="lt1"/>
                </a:solidFill>
              </a:rPr>
              <a:t>Balance Hogar Trabajo</a:t>
            </a:r>
          </a:p>
        </p:txBody>
      </p:sp>
      <p:pic>
        <p:nvPicPr>
          <p:cNvPr id="10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118D571C-3882-17FC-6003-EEBBB1B399E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6585F38-F548-55B6-D461-3622040CD3A8}"/>
              </a:ext>
            </a:extLst>
          </p:cNvPr>
          <p:cNvSpPr txBox="1"/>
          <p:nvPr/>
        </p:nvSpPr>
        <p:spPr>
          <a:xfrm>
            <a:off x="8029107" y="1433743"/>
            <a:ext cx="3047921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>
                <a:latin typeface="Söhne"/>
              </a:rPr>
              <a:t>Las directoras enfrentan dificultades en el equilibrio entre vida profesional y personal/familiar, con el 70% de las directoras encuestadas en desacuerdo con la afirmación de lograr un equilibrio adecuado.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>
                <a:latin typeface="Söhne"/>
              </a:rPr>
              <a:t>La satisfacción con dicho equilibrio es baja, con el 67% en desacuerdo con sentirse satisfechas.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>
                <a:latin typeface="Söhne"/>
              </a:rPr>
              <a:t>Las responsabilidades laborales afectan negativamente la participación en actividades familiares y generan preocupación en casa para muchas de las encuestadas.</a:t>
            </a:r>
            <a:endParaRPr lang="es-MX" b="0" i="0" dirty="0">
              <a:effectLst/>
              <a:latin typeface="Söhne"/>
            </a:endParaRPr>
          </a:p>
        </p:txBody>
      </p:sp>
      <p:pic>
        <p:nvPicPr>
          <p:cNvPr id="3" name="image7.png">
            <a:extLst>
              <a:ext uri="{FF2B5EF4-FFF2-40B4-BE49-F238E27FC236}">
                <a16:creationId xmlns:a16="http://schemas.microsoft.com/office/drawing/2014/main" id="{9277B8F8-7018-4006-45A7-EBFBEECF60EC}"/>
              </a:ext>
            </a:extLst>
          </p:cNvPr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1208394" y="1404318"/>
            <a:ext cx="5981424" cy="4571581"/>
          </a:xfrm>
          <a:prstGeom prst="rect">
            <a:avLst/>
          </a:prstGeom>
          <a:ln/>
        </p:spPr>
      </p:pic>
      <p:sp>
        <p:nvSpPr>
          <p:cNvPr id="5" name="Elipse 4">
            <a:extLst>
              <a:ext uri="{FF2B5EF4-FFF2-40B4-BE49-F238E27FC236}">
                <a16:creationId xmlns:a16="http://schemas.microsoft.com/office/drawing/2014/main" id="{91BD7676-4E13-A048-75A8-9E885E78F95D}"/>
              </a:ext>
            </a:extLst>
          </p:cNvPr>
          <p:cNvSpPr/>
          <p:nvPr/>
        </p:nvSpPr>
        <p:spPr>
          <a:xfrm>
            <a:off x="316549" y="2725304"/>
            <a:ext cx="7919049" cy="5952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ED910DA6-3F9B-00B5-D1C1-A8F831ECFB77}"/>
              </a:ext>
            </a:extLst>
          </p:cNvPr>
          <p:cNvSpPr/>
          <p:nvPr/>
        </p:nvSpPr>
        <p:spPr>
          <a:xfrm>
            <a:off x="433411" y="1417642"/>
            <a:ext cx="7919049" cy="5952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B12F94DD-E051-0088-B638-30580FDE2019}"/>
              </a:ext>
            </a:extLst>
          </p:cNvPr>
          <p:cNvSpPr/>
          <p:nvPr/>
        </p:nvSpPr>
        <p:spPr>
          <a:xfrm>
            <a:off x="316548" y="4429234"/>
            <a:ext cx="7919049" cy="9950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629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/>
          <p:nvPr/>
        </p:nvSpPr>
        <p:spPr>
          <a:xfrm>
            <a:off x="0" y="317586"/>
            <a:ext cx="5187463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4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4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637538" y="355489"/>
            <a:ext cx="8388927" cy="617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CL" sz="2800" b="1" dirty="0">
                <a:solidFill>
                  <a:schemeClr val="lt1"/>
                </a:solidFill>
              </a:rPr>
              <a:t>Sesgo profesional</a:t>
            </a:r>
          </a:p>
        </p:txBody>
      </p:sp>
      <p:pic>
        <p:nvPicPr>
          <p:cNvPr id="10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118D571C-3882-17FC-6003-EEBBB1B399E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6.png">
            <a:extLst>
              <a:ext uri="{FF2B5EF4-FFF2-40B4-BE49-F238E27FC236}">
                <a16:creationId xmlns:a16="http://schemas.microsoft.com/office/drawing/2014/main" id="{129376D8-4B17-88F1-1A18-A7492248356A}"/>
              </a:ext>
            </a:extLst>
          </p:cNvPr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3289935" y="1503650"/>
            <a:ext cx="5612130" cy="2980690"/>
          </a:xfrm>
          <a:prstGeom prst="rect">
            <a:avLst/>
          </a:prstGeom>
          <a:ln/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4D296AD-2C0D-801A-3B12-6CA9CC0002F7}"/>
              </a:ext>
            </a:extLst>
          </p:cNvPr>
          <p:cNvSpPr txBox="1"/>
          <p:nvPr/>
        </p:nvSpPr>
        <p:spPr>
          <a:xfrm>
            <a:off x="2858581" y="4845859"/>
            <a:ext cx="6232124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endParaRPr lang="es-MX" b="0" i="0" dirty="0"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effectLst/>
                <a:latin typeface="Söhne"/>
              </a:rPr>
              <a:t>La mayoría de las directoras considera la demostración de conocimientos y habilidades como un factor importante para validar el desempeño en su cargo.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effectLst/>
                <a:latin typeface="Söhne"/>
              </a:rPr>
              <a:t>El aprendizaje continuo y la capacitación son considerados esenciales para mantenerse en posiciones de liderazgo.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dirty="0">
                <a:latin typeface="Söhne"/>
              </a:rPr>
              <a:t> En la mitad de los casos constatan el uso de palabras en masculino para referirse a su cargo, en la documentación oficial.</a:t>
            </a:r>
            <a:endParaRPr lang="es-MX" b="0" i="0" dirty="0">
              <a:effectLst/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419388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/>
          <p:nvPr/>
        </p:nvSpPr>
        <p:spPr>
          <a:xfrm>
            <a:off x="0" y="317586"/>
            <a:ext cx="5187463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4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4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637538" y="355489"/>
            <a:ext cx="8388927" cy="617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CL" sz="2800" b="1" dirty="0">
                <a:solidFill>
                  <a:schemeClr val="lt1"/>
                </a:solidFill>
              </a:rPr>
              <a:t>Sesgo autoimagen</a:t>
            </a:r>
          </a:p>
        </p:txBody>
      </p:sp>
      <p:pic>
        <p:nvPicPr>
          <p:cNvPr id="10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118D571C-3882-17FC-6003-EEBBB1B399E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4D296AD-2C0D-801A-3B12-6CA9CC0002F7}"/>
              </a:ext>
            </a:extLst>
          </p:cNvPr>
          <p:cNvSpPr txBox="1"/>
          <p:nvPr/>
        </p:nvSpPr>
        <p:spPr>
          <a:xfrm>
            <a:off x="2904018" y="4570652"/>
            <a:ext cx="623212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endParaRPr lang="es-MX" b="0" i="0" dirty="0"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effectLst/>
                <a:latin typeface="Söhne"/>
              </a:rPr>
              <a:t>La mayoría de las encuestadas rechaza la creencia de que los hombres son más resolutivos en cargos directivos que las mujeres.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effectLst/>
                <a:latin typeface="Söhne"/>
              </a:rPr>
              <a:t>Se percibe una opinión positiva sobre la capacidad de las mujeres para asumir cargos directivos entre sus colegas.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effectLst/>
                <a:latin typeface="Söhne"/>
              </a:rPr>
              <a:t>Existe una presión para demostrar valía y habilidades cuando se es joven en un cargo directivo, con un esfuerzo de validación percibido por un porcentaje significativo de directoras.</a:t>
            </a:r>
          </a:p>
        </p:txBody>
      </p:sp>
      <p:pic>
        <p:nvPicPr>
          <p:cNvPr id="3" name="image5.png">
            <a:extLst>
              <a:ext uri="{FF2B5EF4-FFF2-40B4-BE49-F238E27FC236}">
                <a16:creationId xmlns:a16="http://schemas.microsoft.com/office/drawing/2014/main" id="{9094A066-E2E1-3599-23F4-7C3939C43808}"/>
              </a:ext>
            </a:extLst>
          </p:cNvPr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3214015" y="1552794"/>
            <a:ext cx="5612130" cy="2855595"/>
          </a:xfrm>
          <a:prstGeom prst="rect">
            <a:avLst/>
          </a:prstGeom>
          <a:ln/>
        </p:spPr>
      </p:pic>
      <p:sp>
        <p:nvSpPr>
          <p:cNvPr id="6" name="Elipse 5">
            <a:extLst>
              <a:ext uri="{FF2B5EF4-FFF2-40B4-BE49-F238E27FC236}">
                <a16:creationId xmlns:a16="http://schemas.microsoft.com/office/drawing/2014/main" id="{1FB3BF8A-2F9E-4D54-9FEA-94990979D5A1}"/>
              </a:ext>
            </a:extLst>
          </p:cNvPr>
          <p:cNvSpPr/>
          <p:nvPr/>
        </p:nvSpPr>
        <p:spPr>
          <a:xfrm>
            <a:off x="2059508" y="1967093"/>
            <a:ext cx="7919049" cy="5952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47AEA6A-5CC2-6135-04E9-983F82FA544C}"/>
              </a:ext>
            </a:extLst>
          </p:cNvPr>
          <p:cNvSpPr/>
          <p:nvPr/>
        </p:nvSpPr>
        <p:spPr>
          <a:xfrm>
            <a:off x="1987007" y="1506672"/>
            <a:ext cx="7919049" cy="5952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796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/>
          <p:nvPr/>
        </p:nvSpPr>
        <p:spPr>
          <a:xfrm>
            <a:off x="0" y="317586"/>
            <a:ext cx="5187463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4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4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637538" y="355489"/>
            <a:ext cx="8388927" cy="617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CL" sz="2800" b="1" dirty="0">
                <a:solidFill>
                  <a:schemeClr val="lt1"/>
                </a:solidFill>
              </a:rPr>
              <a:t>Sesgo autoimagen</a:t>
            </a:r>
          </a:p>
        </p:txBody>
      </p:sp>
      <p:pic>
        <p:nvPicPr>
          <p:cNvPr id="10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118D571C-3882-17FC-6003-EEBBB1B399E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4D296AD-2C0D-801A-3B12-6CA9CC0002F7}"/>
              </a:ext>
            </a:extLst>
          </p:cNvPr>
          <p:cNvSpPr txBox="1"/>
          <p:nvPr/>
        </p:nvSpPr>
        <p:spPr>
          <a:xfrm>
            <a:off x="2904018" y="4570652"/>
            <a:ext cx="623212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endParaRPr lang="es-MX" b="0" i="0" dirty="0"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effectLst/>
                <a:latin typeface="Söhne"/>
              </a:rPr>
              <a:t>La mayoría de las encuestadas rechaza la creencia de que los hombres son más resolutivos en cargos directivos que las mujeres.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effectLst/>
                <a:latin typeface="Söhne"/>
              </a:rPr>
              <a:t>Se percibe una opinión positiva sobre la capacidad de las mujeres para asumir cargos directivos entre sus colegas.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effectLst/>
                <a:latin typeface="Söhne"/>
              </a:rPr>
              <a:t>Existe una presión para demostrar valía y habilidades cuando se es joven en un cargo directivo, con un esfuerzo de validación percibido por un porcentaje significativo de directoras.</a:t>
            </a:r>
          </a:p>
        </p:txBody>
      </p:sp>
      <p:pic>
        <p:nvPicPr>
          <p:cNvPr id="3" name="image5.png">
            <a:extLst>
              <a:ext uri="{FF2B5EF4-FFF2-40B4-BE49-F238E27FC236}">
                <a16:creationId xmlns:a16="http://schemas.microsoft.com/office/drawing/2014/main" id="{9094A066-E2E1-3599-23F4-7C3939C43808}"/>
              </a:ext>
            </a:extLst>
          </p:cNvPr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3214015" y="1552794"/>
            <a:ext cx="5612130" cy="2855595"/>
          </a:xfrm>
          <a:prstGeom prst="rect">
            <a:avLst/>
          </a:prstGeom>
          <a:ln/>
        </p:spPr>
      </p:pic>
      <p:sp>
        <p:nvSpPr>
          <p:cNvPr id="6" name="Elipse 5">
            <a:extLst>
              <a:ext uri="{FF2B5EF4-FFF2-40B4-BE49-F238E27FC236}">
                <a16:creationId xmlns:a16="http://schemas.microsoft.com/office/drawing/2014/main" id="{1FB3BF8A-2F9E-4D54-9FEA-94990979D5A1}"/>
              </a:ext>
            </a:extLst>
          </p:cNvPr>
          <p:cNvSpPr/>
          <p:nvPr/>
        </p:nvSpPr>
        <p:spPr>
          <a:xfrm>
            <a:off x="2059508" y="1967093"/>
            <a:ext cx="7919049" cy="5952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47AEA6A-5CC2-6135-04E9-983F82FA544C}"/>
              </a:ext>
            </a:extLst>
          </p:cNvPr>
          <p:cNvSpPr/>
          <p:nvPr/>
        </p:nvSpPr>
        <p:spPr>
          <a:xfrm>
            <a:off x="1987007" y="1506672"/>
            <a:ext cx="7919049" cy="5952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816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/>
          <p:nvPr/>
        </p:nvSpPr>
        <p:spPr>
          <a:xfrm>
            <a:off x="136985" y="254717"/>
            <a:ext cx="5580530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1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Contexto de presentación</a:t>
            </a:r>
            <a:endParaRPr sz="2000" dirty="0"/>
          </a:p>
        </p:txBody>
      </p:sp>
      <p:pic>
        <p:nvPicPr>
          <p:cNvPr id="108" name="Google Shape;108;p2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"/>
          <p:cNvSpPr/>
          <p:nvPr/>
        </p:nvSpPr>
        <p:spPr>
          <a:xfrm>
            <a:off x="2273300" y="2679700"/>
            <a:ext cx="7162800" cy="1942440"/>
          </a:xfrm>
          <a:prstGeom prst="roundRect">
            <a:avLst>
              <a:gd name="adj" fmla="val 16667"/>
            </a:avLst>
          </a:prstGeom>
          <a:solidFill>
            <a:srgbClr val="58CAB9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s-CL" sz="2800" b="1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Trayectorias de directoras escolares desde una perspectiva de género</a:t>
            </a:r>
            <a:endParaRPr lang="es-CL" sz="2800" b="1" dirty="0">
              <a:solidFill>
                <a:schemeClr val="bg1"/>
              </a:solidFill>
              <a:latin typeface="+mj-l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E5A916E3-1CC3-643B-7270-EA6D258B40B9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/>
          <p:nvPr/>
        </p:nvSpPr>
        <p:spPr>
          <a:xfrm>
            <a:off x="0" y="317586"/>
            <a:ext cx="5187463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4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4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/>
          <p:nvPr/>
        </p:nvSpPr>
        <p:spPr>
          <a:xfrm>
            <a:off x="7937145" y="5689682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637538" y="355489"/>
            <a:ext cx="8388927" cy="617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CL" sz="2800" b="1" dirty="0">
                <a:solidFill>
                  <a:schemeClr val="lt1"/>
                </a:solidFill>
              </a:rPr>
              <a:t>Conclusiones</a:t>
            </a:r>
          </a:p>
        </p:txBody>
      </p:sp>
      <p:pic>
        <p:nvPicPr>
          <p:cNvPr id="10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118D571C-3882-17FC-6003-EEBBB1B399E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3AAEDF0-1B84-B34E-6D16-EF21CCAD75A2}"/>
              </a:ext>
            </a:extLst>
          </p:cNvPr>
          <p:cNvSpPr txBox="1"/>
          <p:nvPr/>
        </p:nvSpPr>
        <p:spPr>
          <a:xfrm>
            <a:off x="1064580" y="1811297"/>
            <a:ext cx="10272203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s-MX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encuesta revela que las </a:t>
            </a:r>
            <a:r>
              <a:rPr lang="es-MX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directoras enfrentan desafíos</a:t>
            </a:r>
            <a:r>
              <a:rPr lang="es-MX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relacionados con el equilibrio entre el trabajo y el hogar, la gestión de la maternidad en su carrera profesional y posibles sesgos profesionales y de autoimagen.</a:t>
            </a:r>
          </a:p>
          <a:p>
            <a:pPr marL="457200" indent="-457200">
              <a:buFont typeface="Wingdings" pitchFamily="2" charset="2"/>
              <a:buChar char="ü"/>
            </a:pPr>
            <a:endParaRPr lang="es-MX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s-MX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s-MX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equilibrio entre la vida profesional y personal/familiar </a:t>
            </a:r>
            <a:r>
              <a:rPr lang="es-MX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un desafío para muchas directoras, y puede tener un </a:t>
            </a:r>
            <a:r>
              <a:rPr lang="es-MX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impacto negativo</a:t>
            </a:r>
            <a:r>
              <a:rPr lang="es-MX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en el bienestar y las relaciones personales.</a:t>
            </a:r>
          </a:p>
          <a:p>
            <a:pPr marL="457200" indent="-457200">
              <a:buFont typeface="Wingdings" pitchFamily="2" charset="2"/>
              <a:buChar char="ü"/>
            </a:pPr>
            <a:endParaRPr lang="es-MX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s-MX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general, las directoras tienen una </a:t>
            </a:r>
            <a:r>
              <a:rPr lang="es-MX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opinión positiva sobre la capacidad de las mujeres </a:t>
            </a:r>
            <a:r>
              <a:rPr lang="es-MX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desempeñar cargos directivos, pero perciben desafíos adicionales cuando son jóvenes en un cargo directivo y </a:t>
            </a:r>
            <a:r>
              <a:rPr lang="es-MX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reconocen</a:t>
            </a:r>
            <a:r>
              <a:rPr lang="es-MX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posibilidad de </a:t>
            </a:r>
            <a:r>
              <a:rPr lang="es-MX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recibir un trato diferente debido a su género.</a:t>
            </a:r>
            <a:endParaRPr lang="es-CL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27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7" name="Google Shape;387;p17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388" name="Google Shape;388;p17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9" name="Google Shape;389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390" name="Google Shape;390;p17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p17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p17"/>
          <p:cNvSpPr/>
          <p:nvPr/>
        </p:nvSpPr>
        <p:spPr>
          <a:xfrm>
            <a:off x="1" y="2460813"/>
            <a:ext cx="12192000" cy="2070846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¡GRACIAS!</a:t>
            </a:r>
            <a:endParaRPr/>
          </a:p>
        </p:txBody>
      </p:sp>
      <p:pic>
        <p:nvPicPr>
          <p:cNvPr id="9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7AE4C37A-D201-4B55-6A1E-A41C1D5E85CE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/>
          <p:nvPr/>
        </p:nvSpPr>
        <p:spPr>
          <a:xfrm>
            <a:off x="136985" y="254717"/>
            <a:ext cx="5580530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Objetivos investigación  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0" name="Google Shape;120;p3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3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2" name="Google Shape;122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3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3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5" name="Google Shape;125;p3"/>
          <p:cNvGrpSpPr/>
          <p:nvPr/>
        </p:nvGrpSpPr>
        <p:grpSpPr>
          <a:xfrm>
            <a:off x="1837591" y="961069"/>
            <a:ext cx="3328181" cy="5707103"/>
            <a:chOff x="724388" y="1302"/>
            <a:chExt cx="3328181" cy="5707103"/>
          </a:xfrm>
        </p:grpSpPr>
        <p:sp>
          <p:nvSpPr>
            <p:cNvPr id="126" name="Google Shape;126;p3"/>
            <p:cNvSpPr/>
            <p:nvPr/>
          </p:nvSpPr>
          <p:spPr>
            <a:xfrm>
              <a:off x="724388" y="1302"/>
              <a:ext cx="3328181" cy="1229226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3"/>
            <p:cNvSpPr txBox="1"/>
            <p:nvPr/>
          </p:nvSpPr>
          <p:spPr>
            <a:xfrm>
              <a:off x="760391" y="37305"/>
              <a:ext cx="3256175" cy="1157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7775" rIns="26650" bIns="1777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es-CL" sz="14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Analizar las trayectorias de mujeres directoras de establecimientos educacionales en Chile, desde un enfoque de género. </a:t>
              </a:r>
              <a:endParaRPr dirty="0"/>
            </a:p>
            <a:p>
              <a:pPr marL="0" marR="0" lvl="0" indent="0" algn="l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1057206" y="1230529"/>
              <a:ext cx="332818" cy="92192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s-CL"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1390024" y="1537836"/>
              <a:ext cx="2141785" cy="1229226"/>
            </a:xfrm>
            <a:prstGeom prst="roundRect">
              <a:avLst>
                <a:gd name="adj" fmla="val 10000"/>
              </a:avLst>
            </a:prstGeom>
            <a:solidFill>
              <a:srgbClr val="F7CAAC">
                <a:alpha val="89803"/>
              </a:srgbClr>
            </a:solidFill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3"/>
            <p:cNvSpPr txBox="1"/>
            <p:nvPr/>
          </p:nvSpPr>
          <p:spPr>
            <a:xfrm>
              <a:off x="1426027" y="1573839"/>
              <a:ext cx="2069779" cy="1157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2850" tIns="15225" rIns="22850" bIns="152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es-CL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Identificar los hitos de sus trayectorias formativas, profesionales y personales considerados relevantes para alcanzar el cargo de dirección escolar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Calibri"/>
                <a:buNone/>
              </a:pPr>
              <a:endParaRPr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1057206" y="1230529"/>
              <a:ext cx="332818" cy="245845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s-CL"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1390024" y="3074369"/>
              <a:ext cx="2275092" cy="1229226"/>
            </a:xfrm>
            <a:prstGeom prst="roundRect">
              <a:avLst>
                <a:gd name="adj" fmla="val 10000"/>
              </a:avLst>
            </a:prstGeom>
            <a:solidFill>
              <a:srgbClr val="F7CAAC">
                <a:alpha val="89803"/>
              </a:srgbClr>
            </a:solidFill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3"/>
            <p:cNvSpPr txBox="1"/>
            <p:nvPr/>
          </p:nvSpPr>
          <p:spPr>
            <a:xfrm>
              <a:off x="1426027" y="3110372"/>
              <a:ext cx="2203086" cy="1157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2850" tIns="15225" rIns="22850" bIns="152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es-CL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Identificar las barreras de entrada y los obstáculos que enfrentan las mujeres directoras en su posicionamiento en el cargo 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1057206" y="1230529"/>
              <a:ext cx="354845" cy="386326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s-CL"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1412052" y="4479179"/>
              <a:ext cx="2248442" cy="1229226"/>
            </a:xfrm>
            <a:prstGeom prst="roundRect">
              <a:avLst>
                <a:gd name="adj" fmla="val 10000"/>
              </a:avLst>
            </a:prstGeom>
            <a:solidFill>
              <a:srgbClr val="F7CAAC">
                <a:alpha val="89803"/>
              </a:srgbClr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3"/>
            <p:cNvSpPr txBox="1"/>
            <p:nvPr/>
          </p:nvSpPr>
          <p:spPr>
            <a:xfrm>
              <a:off x="1448055" y="4515182"/>
              <a:ext cx="2176436" cy="1157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2850" tIns="15225" rIns="22850" bIns="152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es-CL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Caracterizar las identidad de liderazgo  de las directoras escolares</a:t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7" name="Google Shape;137;p3"/>
          <p:cNvSpPr/>
          <p:nvPr/>
        </p:nvSpPr>
        <p:spPr>
          <a:xfrm>
            <a:off x="6832846" y="2455107"/>
            <a:ext cx="3671047" cy="1495972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Investigación exploratoria a desarrollar durante 4 años mediante métodos mixtos </a:t>
            </a:r>
            <a:endParaRPr dirty="0"/>
          </a:p>
        </p:txBody>
      </p:sp>
      <p:pic>
        <p:nvPicPr>
          <p:cNvPr id="21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7ECBCC9A-0E8D-8B6F-AAF7-90EC4E4F99F0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/>
          <p:nvPr/>
        </p:nvSpPr>
        <p:spPr>
          <a:xfrm>
            <a:off x="0" y="317586"/>
            <a:ext cx="5187463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4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4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637538" y="355489"/>
            <a:ext cx="8388927" cy="617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CL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Dimensiones de análisis</a:t>
            </a:r>
            <a:endParaRPr dirty="0"/>
          </a:p>
        </p:txBody>
      </p:sp>
      <p:graphicFrame>
        <p:nvGraphicFramePr>
          <p:cNvPr id="150" name="Google Shape;150;p4"/>
          <p:cNvGraphicFramePr/>
          <p:nvPr>
            <p:extLst>
              <p:ext uri="{D42A27DB-BD31-4B8C-83A1-F6EECF244321}">
                <p14:modId xmlns:p14="http://schemas.microsoft.com/office/powerpoint/2010/main" val="1728570692"/>
              </p:ext>
            </p:extLst>
          </p:nvPr>
        </p:nvGraphicFramePr>
        <p:xfrm>
          <a:off x="804821" y="1595356"/>
          <a:ext cx="9723479" cy="4410429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3143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9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10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600" b="1" u="none" strike="noStrike" cap="none" dirty="0"/>
                        <a:t>Dimensión 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600" b="1" u="none" strike="noStrike" cap="none"/>
                        <a:t>Sub dimensiones</a:t>
                      </a:r>
                      <a:endParaRPr sz="16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104"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400" b="1" u="none" strike="noStrike" cap="none" dirty="0"/>
                        <a:t>Trayectoria Directiva 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400" u="none" strike="noStrike" cap="none" dirty="0"/>
                        <a:t>Caracterización directoras 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3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400" u="none" strike="noStrike" cap="none" dirty="0"/>
                        <a:t>Trayectoria Formativa 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3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400" u="none" strike="noStrike" cap="none"/>
                        <a:t>Trayectoria Profesional 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10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400" u="none" strike="noStrike" cap="none"/>
                        <a:t>Trayectoria Personal 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6263"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400" b="1" u="none" strike="noStrike" cap="none" dirty="0"/>
                        <a:t>Obstáculos o facilitadores para la construcción de la trayectoria directiva desde perspectiva de género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400" u="none" strike="noStrike" cap="none" dirty="0"/>
                        <a:t>Barreras/obstáculo de entrada al cargo de dirección escolar 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206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400" b="1" u="none" strike="noStrike" cap="none" dirty="0"/>
                        <a:t>Barreras/obstáculos durante el ejercicio del cargo de dirección escolar 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3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400" b="1" u="none" strike="noStrike" cap="none" dirty="0"/>
                        <a:t>Conciliación trabajo -  familia 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13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400" b="0" u="none" strike="noStrike" cap="none" dirty="0">
                          <a:solidFill>
                            <a:schemeClr val="bg1"/>
                          </a:solidFill>
                          <a:sym typeface="Calibri"/>
                        </a:rPr>
                        <a:t>Efectos de la pandemia en la conciliación y en el  liderazgo escolar</a:t>
                      </a:r>
                      <a:endParaRPr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31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400" b="1" u="none" strike="noStrike" cap="none" dirty="0"/>
                        <a:t>Identidad  de liderazgo  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400" b="1" u="none" strike="noStrike" cap="none" dirty="0"/>
                        <a:t>(caracterización del liderazgo)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400" b="1" u="none" strike="noStrike" cap="none" dirty="0"/>
                        <a:t>Identidad para si 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3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400" b="1" u="none" strike="noStrike" cap="none" dirty="0"/>
                        <a:t>Identidad para otros 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55" name="Google Shape;155;p4"/>
          <p:cNvSpPr txBox="1"/>
          <p:nvPr/>
        </p:nvSpPr>
        <p:spPr>
          <a:xfrm>
            <a:off x="272992" y="1047899"/>
            <a:ext cx="290630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Deductivas</a:t>
            </a:r>
            <a:endParaRPr/>
          </a:p>
        </p:txBody>
      </p:sp>
      <p:sp>
        <p:nvSpPr>
          <p:cNvPr id="11" name="Flecha izquierda 10">
            <a:extLst>
              <a:ext uri="{FF2B5EF4-FFF2-40B4-BE49-F238E27FC236}">
                <a16:creationId xmlns:a16="http://schemas.microsoft.com/office/drawing/2014/main" id="{E4811479-40CA-1436-B77A-4BB466628C3D}"/>
              </a:ext>
            </a:extLst>
          </p:cNvPr>
          <p:cNvSpPr/>
          <p:nvPr/>
        </p:nvSpPr>
        <p:spPr>
          <a:xfrm>
            <a:off x="10642600" y="4261449"/>
            <a:ext cx="1171028" cy="15671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2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4CD99632-0B74-856C-5810-CEA14C433E8E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/>
          <p:nvPr/>
        </p:nvSpPr>
        <p:spPr>
          <a:xfrm>
            <a:off x="0" y="317586"/>
            <a:ext cx="5187463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4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4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637538" y="355489"/>
            <a:ext cx="8388927" cy="617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CL" sz="2800" b="1" dirty="0">
                <a:solidFill>
                  <a:schemeClr val="lt1"/>
                </a:solidFill>
              </a:rPr>
              <a:t>Metodología </a:t>
            </a:r>
            <a:endParaRPr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BC7C1C0-86EF-B2E8-8F5F-8663BF872ACA}"/>
              </a:ext>
            </a:extLst>
          </p:cNvPr>
          <p:cNvSpPr txBox="1"/>
          <p:nvPr/>
        </p:nvSpPr>
        <p:spPr>
          <a:xfrm>
            <a:off x="1003300" y="1704428"/>
            <a:ext cx="9855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s-CL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Investigación exploratoria.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CL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Métodos mixtos.</a:t>
            </a:r>
          </a:p>
          <a:p>
            <a:r>
              <a:rPr lang="es-CL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Técnicas: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CL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Entrevistas en profundidad a 12 directoras de la RM. Año 1 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CL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base al análisis de relatos de las entrevistas se construyó </a:t>
            </a:r>
            <a:r>
              <a:rPr lang="es-CL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Cuestionario de percepciones</a:t>
            </a:r>
            <a:r>
              <a:rPr lang="es-CL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validado, piloteado con 30 directoras y aplicado a una muestra de 313 directoras de la RM. </a:t>
            </a:r>
            <a:r>
              <a:rPr lang="es-CL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Año 2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CL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es-CL" sz="28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efectua</a:t>
            </a:r>
            <a:r>
              <a:rPr lang="es-CL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análisis de resultados de cuestionario. </a:t>
            </a:r>
            <a:r>
              <a:rPr lang="es-CL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Año 3</a:t>
            </a:r>
          </a:p>
        </p:txBody>
      </p:sp>
      <p:pic>
        <p:nvPicPr>
          <p:cNvPr id="10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1A5CDFE4-6A04-2D03-E1AD-A26FA50B5721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940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5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5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5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5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5"/>
          <p:cNvSpPr/>
          <p:nvPr/>
        </p:nvSpPr>
        <p:spPr>
          <a:xfrm>
            <a:off x="1" y="2460813"/>
            <a:ext cx="12192000" cy="2070846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Percepciones de sesgos de género en el ejercicio del liderazgo de directoras escolares</a:t>
            </a:r>
          </a:p>
        </p:txBody>
      </p:sp>
      <p:pic>
        <p:nvPicPr>
          <p:cNvPr id="8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82BD65A6-5D65-F4FB-C3F2-1CDC5A2D6B7D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/>
          <p:nvPr/>
        </p:nvSpPr>
        <p:spPr>
          <a:xfrm>
            <a:off x="0" y="317586"/>
            <a:ext cx="5187463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4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4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637538" y="355489"/>
            <a:ext cx="8388927" cy="617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CL" sz="2800" b="1" dirty="0">
                <a:solidFill>
                  <a:schemeClr val="lt1"/>
                </a:solidFill>
              </a:rPr>
              <a:t>Antecedentes y pregunta </a:t>
            </a:r>
            <a:endParaRPr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BC7C1C0-86EF-B2E8-8F5F-8663BF872ACA}"/>
              </a:ext>
            </a:extLst>
          </p:cNvPr>
          <p:cNvSpPr txBox="1"/>
          <p:nvPr/>
        </p:nvSpPr>
        <p:spPr>
          <a:xfrm>
            <a:off x="889000" y="1505396"/>
            <a:ext cx="9855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es-CL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Liderazgo de mujeres altamente efectivo (Weinstein et al., 2021).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L" sz="20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</a:t>
            </a:r>
            <a:r>
              <a:rPr lang="es-CL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aracterísticas personales como la pasión por la educación y la experiencia y capacidades profesionales como facilitadores del ejercicio de liderazgos femenino en el ámbito escolar (Arroyo &amp; Bush, 2021).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L" sz="2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s-CL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liderazgo femenino </a:t>
            </a:r>
            <a:r>
              <a:rPr lang="es-CL" sz="2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avanza </a:t>
            </a:r>
            <a:r>
              <a:rPr lang="es-CL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hacia una distribución más justa del poder, los recursos y la representación en la toma de decisiones (</a:t>
            </a:r>
            <a:r>
              <a:rPr lang="es-CL" sz="20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Blackmore</a:t>
            </a:r>
            <a:r>
              <a:rPr lang="es-CL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2020)</a:t>
            </a:r>
            <a:r>
              <a:rPr lang="es-CL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L" sz="2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s-CL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 mujer es un factor determinante en el desempeño profesional de las directoras (González et al., 2021).</a:t>
            </a:r>
          </a:p>
          <a:p>
            <a:pPr marL="342900" indent="-342900">
              <a:buFont typeface="Wingdings" pitchFamily="2" charset="2"/>
              <a:buChar char="ü"/>
            </a:pPr>
            <a:endParaRPr lang="es-CL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s-CL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MX" sz="28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MX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¿Cómo se caracterizan las directoras en servicio y cuáles son las trayectorias directivas y las prácticas de conciliación trabajo-familia que prevalecen en ellas?</a:t>
            </a:r>
            <a:endParaRPr lang="es-CL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96C77161-2D66-E93D-48AE-ED36D25BF1B8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497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6"/>
          <p:cNvSpPr/>
          <p:nvPr/>
        </p:nvSpPr>
        <p:spPr>
          <a:xfrm>
            <a:off x="123538" y="321977"/>
            <a:ext cx="5424719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Referentes teóricos</a:t>
            </a:r>
            <a:endParaRPr/>
          </a:p>
        </p:txBody>
      </p:sp>
      <p:pic>
        <p:nvPicPr>
          <p:cNvPr id="173" name="Google Shape;173;p6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6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5" name="Google Shape;175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6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6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8" name="Google Shape;178;p6"/>
          <p:cNvGrpSpPr/>
          <p:nvPr/>
        </p:nvGrpSpPr>
        <p:grpSpPr>
          <a:xfrm>
            <a:off x="228600" y="1108440"/>
            <a:ext cx="11581474" cy="5500955"/>
            <a:chOff x="0" y="-200974"/>
            <a:chExt cx="11581474" cy="5500955"/>
          </a:xfrm>
        </p:grpSpPr>
        <p:sp>
          <p:nvSpPr>
            <p:cNvPr id="179" name="Google Shape;179;p6"/>
            <p:cNvSpPr/>
            <p:nvPr/>
          </p:nvSpPr>
          <p:spPr>
            <a:xfrm>
              <a:off x="0" y="-176038"/>
              <a:ext cx="2470602" cy="974799"/>
            </a:xfrm>
            <a:prstGeom prst="roundRect">
              <a:avLst>
                <a:gd name="adj" fmla="val 10000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6"/>
            <p:cNvSpPr txBox="1"/>
            <p:nvPr/>
          </p:nvSpPr>
          <p:spPr>
            <a:xfrm>
              <a:off x="0" y="-176038"/>
              <a:ext cx="2470602" cy="649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9550" tIns="99550" rIns="99550" bIns="5332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es-CL" b="1" dirty="0">
                  <a:solidFill>
                    <a:schemeClr val="lt1"/>
                  </a:solidFill>
                  <a:latin typeface="Calibri"/>
                  <a:cs typeface="Calibri"/>
                  <a:sym typeface="Calibri"/>
                </a:rPr>
                <a:t>Liderazgo Femenino </a:t>
              </a:r>
              <a:endParaRPr dirty="0"/>
            </a:p>
          </p:txBody>
        </p:sp>
        <p:sp>
          <p:nvSpPr>
            <p:cNvPr id="181" name="Google Shape;181;p6"/>
            <p:cNvSpPr/>
            <p:nvPr/>
          </p:nvSpPr>
          <p:spPr>
            <a:xfrm>
              <a:off x="194320" y="232552"/>
              <a:ext cx="2884774" cy="5017643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6"/>
            <p:cNvSpPr/>
            <p:nvPr/>
          </p:nvSpPr>
          <p:spPr>
            <a:xfrm rot="10610">
              <a:off x="2899068" y="-151821"/>
              <a:ext cx="908357" cy="614507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599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6"/>
            <p:cNvSpPr txBox="1"/>
            <p:nvPr/>
          </p:nvSpPr>
          <p:spPr>
            <a:xfrm rot="10610">
              <a:off x="2899068" y="-29204"/>
              <a:ext cx="724005" cy="3687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00"/>
                <a:buFont typeface="Calibri"/>
                <a:buNone/>
              </a:pPr>
              <a:endParaRPr sz="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6"/>
            <p:cNvSpPr/>
            <p:nvPr/>
          </p:nvSpPr>
          <p:spPr>
            <a:xfrm>
              <a:off x="4184477" y="-176042"/>
              <a:ext cx="2470602" cy="1013558"/>
            </a:xfrm>
            <a:prstGeom prst="roundRect">
              <a:avLst>
                <a:gd name="adj" fmla="val 10000"/>
              </a:avLst>
            </a:prstGeom>
            <a:solidFill>
              <a:srgbClr val="4CC38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6"/>
            <p:cNvSpPr txBox="1"/>
            <p:nvPr/>
          </p:nvSpPr>
          <p:spPr>
            <a:xfrm>
              <a:off x="4184477" y="-176042"/>
              <a:ext cx="2470602" cy="6757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9550" tIns="99550" rIns="99550" bIns="5332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es-ES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Lo distribuido</a:t>
              </a:r>
              <a:endParaRPr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6"/>
            <p:cNvSpPr/>
            <p:nvPr/>
          </p:nvSpPr>
          <p:spPr>
            <a:xfrm>
              <a:off x="4193688" y="282338"/>
              <a:ext cx="3132402" cy="5017643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4CC38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6"/>
            <p:cNvSpPr txBox="1"/>
            <p:nvPr/>
          </p:nvSpPr>
          <p:spPr>
            <a:xfrm>
              <a:off x="4285433" y="573170"/>
              <a:ext cx="2948912" cy="46350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9550" tIns="99550" rIns="99550" bIns="99550" anchor="t" anchorCtr="0">
              <a:noAutofit/>
            </a:bodyPr>
            <a:lstStyle/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es-CL" sz="1600" dirty="0">
                  <a:solidFill>
                    <a:srgbClr val="222222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CL" b="1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Carácter transversal y pone su énfasis en prácticas colectivas </a:t>
              </a:r>
              <a:r>
                <a:rPr lang="es-CL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(Maureira, 2017; Maureira et al., 2013). </a:t>
              </a:r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endParaRPr lang="es-CL" sz="16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es-CL" b="1" dirty="0">
                  <a:solidFill>
                    <a:srgbClr val="0070C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P</a:t>
              </a:r>
              <a:r>
                <a:rPr lang="es-CL" b="1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erspectiva colectiva y la toma de decisiones compartida </a:t>
              </a:r>
              <a:r>
                <a:rPr lang="es-CL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por los diferentes actores de la comunidad educativa </a:t>
              </a:r>
            </a:p>
            <a:p>
              <a:pPr marR="0" lvl="1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CL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(</a:t>
              </a:r>
              <a:r>
                <a:rPr lang="es-CL" dirty="0" err="1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Gronn</a:t>
              </a:r>
              <a:r>
                <a:rPr lang="es-CL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, 2013; Harris, 2012; </a:t>
              </a:r>
              <a:r>
                <a:rPr lang="es-CL" dirty="0" err="1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Spillane</a:t>
              </a:r>
              <a:r>
                <a:rPr lang="es-CL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, 2005). </a:t>
              </a:r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endParaRPr lang="es-CL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es-CL" b="1" dirty="0">
                  <a:solidFill>
                    <a:srgbClr val="0070C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E</a:t>
              </a:r>
              <a:r>
                <a:rPr lang="es-CL" b="1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mpoderamiento de la comunidad </a:t>
              </a:r>
              <a:r>
                <a:rPr lang="es-CL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educativa (Azorín et al., 2019).</a:t>
              </a:r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endParaRPr lang="es-CL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es-CL" b="1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Confianza, un valor </a:t>
              </a:r>
              <a:r>
                <a:rPr lang="es-CL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que potencian la distribución del liderazgo, (Ahumada et al., 2019). </a:t>
              </a:r>
              <a:endParaRPr dirty="0">
                <a:solidFill>
                  <a:srgbClr val="0070C0"/>
                </a:solidFill>
              </a:endParaRPr>
            </a:p>
          </p:txBody>
        </p:sp>
        <p:sp>
          <p:nvSpPr>
            <p:cNvPr id="189" name="Google Shape;189;p6"/>
            <p:cNvSpPr/>
            <p:nvPr/>
          </p:nvSpPr>
          <p:spPr>
            <a:xfrm rot="-9227">
              <a:off x="7108095" y="-151264"/>
              <a:ext cx="960400" cy="614507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6FA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6"/>
            <p:cNvSpPr txBox="1"/>
            <p:nvPr/>
          </p:nvSpPr>
          <p:spPr>
            <a:xfrm rot="-9227">
              <a:off x="7108095" y="-28116"/>
              <a:ext cx="776048" cy="3687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00"/>
                <a:buFont typeface="Calibri"/>
                <a:buNone/>
              </a:pPr>
              <a:endParaRPr sz="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6"/>
            <p:cNvSpPr/>
            <p:nvPr/>
          </p:nvSpPr>
          <p:spPr>
            <a:xfrm>
              <a:off x="8467148" y="-200974"/>
              <a:ext cx="2470602" cy="1053867"/>
            </a:xfrm>
            <a:prstGeom prst="roundRect">
              <a:avLst>
                <a:gd name="adj" fmla="val 10000"/>
              </a:avLst>
            </a:prstGeom>
            <a:solidFill>
              <a:srgbClr val="6FAB4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6"/>
            <p:cNvSpPr txBox="1"/>
            <p:nvPr/>
          </p:nvSpPr>
          <p:spPr>
            <a:xfrm>
              <a:off x="8467148" y="-200974"/>
              <a:ext cx="2470602" cy="7025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9550" tIns="99550" rIns="99550" bIns="5332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es-ES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La confianza y la justicia social</a:t>
              </a:r>
              <a:endParaRPr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3" name="Google Shape;193;p6"/>
            <p:cNvSpPr/>
            <p:nvPr/>
          </p:nvSpPr>
          <p:spPr>
            <a:xfrm>
              <a:off x="8578260" y="191128"/>
              <a:ext cx="3003214" cy="5017643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6FAB4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5" name="Google Shape;194;p6">
            <a:extLst>
              <a:ext uri="{FF2B5EF4-FFF2-40B4-BE49-F238E27FC236}">
                <a16:creationId xmlns:a16="http://schemas.microsoft.com/office/drawing/2014/main" id="{03A049BE-759B-F3D3-5132-3DE893D0ADC3}"/>
              </a:ext>
            </a:extLst>
          </p:cNvPr>
          <p:cNvSpPr txBox="1"/>
          <p:nvPr/>
        </p:nvSpPr>
        <p:spPr>
          <a:xfrm>
            <a:off x="366563" y="1882584"/>
            <a:ext cx="2827292" cy="470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50" tIns="99550" rIns="99550" bIns="99550" anchor="t" anchorCtr="0">
            <a:noAutofit/>
          </a:bodyPr>
          <a:lstStyle/>
          <a:p>
            <a:pPr marL="114300" marR="0" lvl="1" indent="-88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</a:pPr>
            <a:r>
              <a:rPr lang="es-CL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</a:t>
            </a:r>
            <a:r>
              <a:rPr lang="es-CL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esarrollan capacidades colectivamente </a:t>
            </a:r>
            <a:r>
              <a:rPr lang="es-CL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s-CL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Blackmore</a:t>
            </a:r>
            <a:r>
              <a:rPr lang="es-CL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2020). </a:t>
            </a:r>
          </a:p>
          <a:p>
            <a:pPr marL="114300" marR="0" lvl="1" indent="-88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</a:pPr>
            <a:endParaRPr lang="es-CL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" marR="0" lvl="1" indent="-88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</a:pPr>
            <a:r>
              <a:rPr lang="es-CL" sz="14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Empatía y escuchar a otros </a:t>
            </a:r>
            <a:r>
              <a:rPr lang="es-C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(Esser et al. 2018; </a:t>
            </a:r>
            <a:r>
              <a:rPr lang="es-CL" sz="1400" b="0" i="0" u="none" strike="noStrike" cap="none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Frankel</a:t>
            </a:r>
            <a:r>
              <a:rPr lang="es-C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, 2014).</a:t>
            </a:r>
            <a:endParaRPr sz="1400" b="0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just" rtl="0">
              <a:lnSpc>
                <a:spcPct val="9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-88900" algn="just" rtl="0">
              <a:lnSpc>
                <a:spcPct val="9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</a:pPr>
            <a:r>
              <a:rPr lang="es-CL" sz="14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Toma de decisiones compartidas </a:t>
            </a:r>
            <a:r>
              <a:rPr lang="es-C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s-CL" sz="1400" b="0" i="0" u="none" strike="noStrike" cap="none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Eagly</a:t>
            </a:r>
            <a:r>
              <a:rPr lang="es-C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s-CL" sz="1400" b="0" i="0" u="none" strike="noStrike" cap="none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Karau</a:t>
            </a:r>
            <a:r>
              <a:rPr lang="es-C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, 2002); Relaciones democráticas (</a:t>
            </a:r>
            <a:r>
              <a:rPr lang="es-CL" sz="1400" b="0" i="0" u="none" strike="noStrike" cap="none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Eagly</a:t>
            </a:r>
            <a:r>
              <a:rPr lang="es-C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CL" sz="1400" b="0" i="0" u="none" strike="noStrike" cap="none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et.al</a:t>
            </a:r>
            <a:r>
              <a:rPr lang="es-C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, 2003).</a:t>
            </a:r>
            <a:endParaRPr sz="1400" b="0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just" rtl="0">
              <a:lnSpc>
                <a:spcPct val="9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-88900" algn="just" rtl="0">
              <a:lnSpc>
                <a:spcPct val="9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</a:pPr>
            <a:r>
              <a:rPr lang="es-CL" sz="14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Colaboración</a:t>
            </a:r>
            <a:r>
              <a:rPr lang="es-C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social y profesional (</a:t>
            </a:r>
            <a:r>
              <a:rPr lang="es-CL" sz="1400" b="0" i="0" u="none" strike="noStrike" cap="none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Blackmore</a:t>
            </a:r>
            <a:r>
              <a:rPr lang="es-C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, 2003 ). </a:t>
            </a:r>
            <a:endParaRPr sz="1400" b="0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just" rtl="0">
              <a:lnSpc>
                <a:spcPct val="9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-88900" algn="just" rtl="0">
              <a:lnSpc>
                <a:spcPct val="9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</a:pPr>
            <a:r>
              <a:rPr lang="es-CL" sz="14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Transformacional y justicia social </a:t>
            </a:r>
            <a:r>
              <a:rPr lang="es-C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s-CL" sz="1400" b="0" i="0" u="none" strike="noStrike" cap="none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Blackmore</a:t>
            </a:r>
            <a:r>
              <a:rPr lang="es-C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, 2006; 2013). </a:t>
            </a:r>
            <a:endParaRPr sz="1400" b="0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lvl="1" algn="just">
              <a:lnSpc>
                <a:spcPct val="90000"/>
              </a:lnSpc>
              <a:spcBef>
                <a:spcPts val="210"/>
              </a:spcBef>
              <a:buClr>
                <a:schemeClr val="dk1"/>
              </a:buClr>
              <a:buSzPts val="1400"/>
            </a:pPr>
            <a:r>
              <a:rPr lang="es-CL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114300" lvl="1" indent="-88900" algn="just">
              <a:lnSpc>
                <a:spcPct val="90000"/>
              </a:lnSpc>
              <a:spcBef>
                <a:spcPts val="210"/>
              </a:spcBef>
              <a:buClr>
                <a:schemeClr val="dk1"/>
              </a:buClr>
              <a:buSzPts val="1400"/>
              <a:buFont typeface="Calibri"/>
              <a:buChar char="•"/>
            </a:pPr>
            <a:r>
              <a:rPr lang="es-CL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Cuidado</a:t>
            </a:r>
            <a:r>
              <a:rPr lang="es-CL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desde una moral social (Tronto, 2018).</a:t>
            </a:r>
          </a:p>
          <a:p>
            <a:pPr marL="114300" marR="0" lvl="1" indent="0" algn="just" rtl="0">
              <a:lnSpc>
                <a:spcPct val="9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endParaRPr sz="7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Calibri"/>
              <a:buNone/>
            </a:pPr>
            <a:r>
              <a:rPr lang="es-CL" sz="5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dirty="0">
              <a:solidFill>
                <a:srgbClr val="0070C0"/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5DE1C732-3B3A-60D2-3616-566E19DD6274}"/>
              </a:ext>
            </a:extLst>
          </p:cNvPr>
          <p:cNvSpPr txBox="1"/>
          <p:nvPr/>
        </p:nvSpPr>
        <p:spPr>
          <a:xfrm>
            <a:off x="8940800" y="1554254"/>
            <a:ext cx="2789650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L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.C</a:t>
            </a:r>
            <a:r>
              <a:rPr lang="es-CL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onfianza, </a:t>
            </a:r>
            <a:r>
              <a:rPr lang="es-CL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 se entiende como la expectativa  de que realizará un esfuerzo para cumplir con los compromisos adquiridos (</a:t>
            </a:r>
            <a:r>
              <a:rPr lang="es-CL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Smylie</a:t>
            </a:r>
            <a:r>
              <a:rPr lang="es-CL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al., 2007).</a:t>
            </a:r>
          </a:p>
          <a:p>
            <a:pPr algn="just"/>
            <a:endParaRPr lang="es-CL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C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s-CL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CL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s-CL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edistribución</a:t>
            </a:r>
            <a:r>
              <a:rPr lang="es-CL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bienes materiales primarios, el </a:t>
            </a:r>
            <a:r>
              <a:rPr lang="es-CL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reconocimiento y valoración </a:t>
            </a:r>
            <a:r>
              <a:rPr lang="es-CL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la diversidad, (Murillo &amp; Hernández-Castilla, 2014; Sarasola Bonetti &amp; Costa, 2016). </a:t>
            </a:r>
          </a:p>
          <a:p>
            <a:pPr algn="just"/>
            <a:endParaRPr lang="es-CL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CL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s-CL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omunidad justa </a:t>
            </a:r>
            <a:r>
              <a:rPr lang="es-CL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que no discrimine y tome en cuenta la diversidad de sus estudiantes (</a:t>
            </a:r>
            <a:r>
              <a:rPr lang="es-CL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Liasidou</a:t>
            </a:r>
            <a:r>
              <a:rPr lang="es-CL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&amp; </a:t>
            </a:r>
            <a:r>
              <a:rPr lang="es-CL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Antoniou</a:t>
            </a:r>
            <a:r>
              <a:rPr lang="es-CL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2015) </a:t>
            </a:r>
          </a:p>
          <a:p>
            <a:pPr algn="just"/>
            <a:endParaRPr lang="es-CL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es-CL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s-CL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s-CL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ransformar y resignificar el espacio escolar</a:t>
            </a:r>
            <a:r>
              <a:rPr lang="es-CL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superando la exclusión y las desigualdades sociales (García Garnica &amp; Moral Santaella, 2015; León et al., 2018)</a:t>
            </a:r>
            <a:endParaRPr lang="es-CL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CL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endParaRPr lang="es-C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6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98AB19A8-6152-9887-E7EA-26618ACAF2D7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/>
          <p:nvPr/>
        </p:nvSpPr>
        <p:spPr>
          <a:xfrm>
            <a:off x="0" y="317586"/>
            <a:ext cx="5187463" cy="575204"/>
          </a:xfrm>
          <a:prstGeom prst="rect">
            <a:avLst/>
          </a:prstGeom>
          <a:solidFill>
            <a:srgbClr val="3FB7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4" descr="Imagen que contiene dibujo, rued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38" y="335399"/>
            <a:ext cx="367603" cy="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4"/>
          <p:cNvSpPr/>
          <p:nvPr/>
        </p:nvSpPr>
        <p:spPr>
          <a:xfrm>
            <a:off x="614679" y="261076"/>
            <a:ext cx="45719" cy="6025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5048" y="96919"/>
            <a:ext cx="1683960" cy="76668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/>
          <p:nvPr/>
        </p:nvSpPr>
        <p:spPr>
          <a:xfrm>
            <a:off x="272992" y="85221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637538" y="355489"/>
            <a:ext cx="8388927" cy="617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CL" sz="2800" b="1" dirty="0">
                <a:solidFill>
                  <a:schemeClr val="lt1"/>
                </a:solidFill>
              </a:rPr>
              <a:t>Metodología y análisis</a:t>
            </a:r>
            <a:endParaRPr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BC7C1C0-86EF-B2E8-8F5F-8663BF872ACA}"/>
              </a:ext>
            </a:extLst>
          </p:cNvPr>
          <p:cNvSpPr txBox="1"/>
          <p:nvPr/>
        </p:nvSpPr>
        <p:spPr>
          <a:xfrm>
            <a:off x="1003300" y="1704428"/>
            <a:ext cx="9855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s-CL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Estudio sobre una </a:t>
            </a:r>
            <a:r>
              <a:rPr lang="es-CL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muestra</a:t>
            </a:r>
            <a:r>
              <a:rPr lang="es-CL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CL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Metodología cuantitativa</a:t>
            </a:r>
            <a:r>
              <a:rPr lang="es-CL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que permitiera identificar patrones y cuyas conclusiones pudieran ser representativas de la población representada.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CL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Encuestas aplicadas a </a:t>
            </a:r>
            <a:r>
              <a:rPr lang="es-CL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313 directoras </a:t>
            </a:r>
            <a:r>
              <a:rPr lang="es-CL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RM. </a:t>
            </a:r>
          </a:p>
          <a:p>
            <a:pPr marL="457200" indent="-457200">
              <a:buFont typeface="Wingdings" pitchFamily="2" charset="2"/>
              <a:buChar char="ü"/>
            </a:pPr>
            <a:endParaRPr lang="es-CL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Google Shape;100;p1" descr="Texto&#10;&#10;Descripción generada automáticamente">
            <a:extLst>
              <a:ext uri="{FF2B5EF4-FFF2-40B4-BE49-F238E27FC236}">
                <a16:creationId xmlns:a16="http://schemas.microsoft.com/office/drawing/2014/main" id="{118D571C-3882-17FC-6003-EEBBB1B399E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37145" y="196259"/>
            <a:ext cx="1778000" cy="641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427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1755</Words>
  <Application>Microsoft Office PowerPoint</Application>
  <PresentationFormat>Panorámica</PresentationFormat>
  <Paragraphs>206</Paragraphs>
  <Slides>21</Slides>
  <Notes>21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-apple-system</vt:lpstr>
      <vt:lpstr>Arial</vt:lpstr>
      <vt:lpstr>Calibri</vt:lpstr>
      <vt:lpstr>Söhne</vt:lpstr>
      <vt:lpstr>Wingdings</vt:lpstr>
      <vt:lpstr>Tema de Office</vt:lpstr>
      <vt:lpstr>Presentación de PowerPoint</vt:lpstr>
      <vt:lpstr>Presentación de PowerPoint</vt:lpstr>
      <vt:lpstr>Presentación de PowerPoint</vt:lpstr>
      <vt:lpstr>Dimensiones de análisis</vt:lpstr>
      <vt:lpstr>Metodología </vt:lpstr>
      <vt:lpstr>Presentación de PowerPoint</vt:lpstr>
      <vt:lpstr>Antecedentes y pregunta </vt:lpstr>
      <vt:lpstr>Presentación de PowerPoint</vt:lpstr>
      <vt:lpstr>Metodología y análisis</vt:lpstr>
      <vt:lpstr>Diseño del cuestionario</vt:lpstr>
      <vt:lpstr>Aplicación del Cuestionario</vt:lpstr>
      <vt:lpstr>Caracterización de las directoras</vt:lpstr>
      <vt:lpstr>Caracterización de las directoras</vt:lpstr>
      <vt:lpstr>Dimensiones</vt:lpstr>
      <vt:lpstr>Efecto Maternidad</vt:lpstr>
      <vt:lpstr>Balance Hogar Trabajo</vt:lpstr>
      <vt:lpstr>Sesgo profesional</vt:lpstr>
      <vt:lpstr>Sesgo autoimagen</vt:lpstr>
      <vt:lpstr>Sesgo autoimagen</vt:lpstr>
      <vt:lpstr>Conclusiones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CHARLES ALBORNOZ</dc:creator>
  <cp:lastModifiedBy>Claudio Andres Montoya Ojeda (claudio.montoya)</cp:lastModifiedBy>
  <cp:revision>15</cp:revision>
  <dcterms:created xsi:type="dcterms:W3CDTF">2021-01-25T13:39:42Z</dcterms:created>
  <dcterms:modified xsi:type="dcterms:W3CDTF">2023-11-15T03:37:28Z</dcterms:modified>
</cp:coreProperties>
</file>