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3"/>
  </p:handoutMasterIdLst>
  <p:sldIdLst>
    <p:sldId id="257" r:id="rId3"/>
    <p:sldId id="331" r:id="rId4"/>
    <p:sldId id="348" r:id="rId5"/>
    <p:sldId id="349" r:id="rId6"/>
    <p:sldId id="347" r:id="rId7"/>
    <p:sldId id="335" r:id="rId8"/>
    <p:sldId id="344" r:id="rId9"/>
    <p:sldId id="345" r:id="rId10"/>
    <p:sldId id="341" r:id="rId11"/>
    <p:sldId id="342" r:id="rId12"/>
  </p:sldIdLst>
  <p:sldSz cx="9144000" cy="6858000" type="letter"/>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5050"/>
    <a:srgbClr val="FF3300"/>
    <a:srgbClr val="FFFF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70" autoAdjust="0"/>
    <p:restoredTop sz="86443" autoAdjust="0"/>
  </p:normalViewPr>
  <p:slideViewPr>
    <p:cSldViewPr>
      <p:cViewPr>
        <p:scale>
          <a:sx n="100" d="100"/>
          <a:sy n="100" d="100"/>
        </p:scale>
        <p:origin x="-98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s-ES"/>
          </a:p>
        </p:txBody>
      </p:sp>
      <p:sp>
        <p:nvSpPr>
          <p:cNvPr id="4710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
          </a:p>
        </p:txBody>
      </p:sp>
      <p:sp>
        <p:nvSpPr>
          <p:cNvPr id="4710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s-ES"/>
          </a:p>
        </p:txBody>
      </p:sp>
      <p:sp>
        <p:nvSpPr>
          <p:cNvPr id="4710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3B5D4F0-BEEB-4851-98CE-9AA8BB6006FA}" type="slidenum">
              <a:rPr lang="es-ES"/>
              <a:pPr>
                <a:defRPr/>
              </a:pPr>
              <a:t>‹Nº›</a:t>
            </a:fld>
            <a:endParaRPr lang="es-ES"/>
          </a:p>
        </p:txBody>
      </p:sp>
    </p:spTree>
    <p:extLst>
      <p:ext uri="{BB962C8B-B14F-4D97-AF65-F5344CB8AC3E}">
        <p14:creationId xmlns:p14="http://schemas.microsoft.com/office/powerpoint/2010/main" val="2517860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D0C96D-ABB8-463C-8E50-CBB019E46C3E}" type="slidenum">
              <a:rPr lang="en-US"/>
              <a:pPr>
                <a:defRPr/>
              </a:pPr>
              <a:t>‹Nº›</a:t>
            </a:fld>
            <a:endParaRPr lang="en-US"/>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7CEAB3-F20C-4B50-BB41-835757848C3C}" type="slidenum">
              <a:rPr lang="en-US"/>
              <a:pPr>
                <a:defRPr/>
              </a:pPr>
              <a:t>‹Nº›</a:t>
            </a:fld>
            <a:endParaRPr 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211725-7B80-4B35-8EFF-026026C7D553}" type="slidenum">
              <a:rPr lang="en-US"/>
              <a:pPr>
                <a:defRPr/>
              </a:pPr>
              <a:t>‹Nº›</a:t>
            </a:fld>
            <a:endParaRPr lang="en-US"/>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B3AACF-3D71-4392-8A7E-9CFBFF0980A8}"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238045476"/>
      </p:ext>
    </p:extLst>
  </p:cSld>
  <p:clrMapOvr>
    <a:masterClrMapping/>
  </p:clrMapOvr>
  <p:transition spd="med">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F3EF826-9BE5-4FB0-8BA2-30F5033AC57E}"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3639111713"/>
      </p:ext>
    </p:extLst>
  </p:cSld>
  <p:clrMapOvr>
    <a:masterClrMapping/>
  </p:clrMapOvr>
  <p:transition spd="med">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AA9DC3-44CC-45DC-9D97-1BFF72475744}"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154960512"/>
      </p:ext>
    </p:extLst>
  </p:cSld>
  <p:clrMapOvr>
    <a:masterClrMapping/>
  </p:clrMapOvr>
  <p:transition spd="med">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5A0B81-DE86-467E-AC6E-B4697EBC99FF}"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1605085194"/>
      </p:ext>
    </p:extLst>
  </p:cSld>
  <p:clrMapOvr>
    <a:masterClrMapping/>
  </p:clrMapOvr>
  <p:transition spd="med">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B586F41-9289-4FAE-93E0-14FB70F75529}"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2416607999"/>
      </p:ext>
    </p:extLst>
  </p:cSld>
  <p:clrMapOvr>
    <a:masterClrMapping/>
  </p:clrMapOvr>
  <p:transition spd="med">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778B44A-084B-4A41-821A-8CA01B48F3EE}"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110805745"/>
      </p:ext>
    </p:extLst>
  </p:cSld>
  <p:clrMapOvr>
    <a:masterClrMapping/>
  </p:clrMapOvr>
  <p:transition spd="med">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E9C0E1B-A281-4F52-9825-DC663C907716}"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2985824591"/>
      </p:ext>
    </p:extLst>
  </p:cSld>
  <p:clrMapOvr>
    <a:masterClrMapping/>
  </p:clrMapOvr>
  <p:transition spd="med">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26AAD6-95C0-4582-AB88-97F22DF4AE8C}"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494575188"/>
      </p:ext>
    </p:extLst>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5453DD-C683-4C79-B82B-2E846D4D0C0B}" type="slidenum">
              <a:rPr lang="en-US"/>
              <a:pPr>
                <a:defRPr/>
              </a:pPr>
              <a:t>‹Nº›</a:t>
            </a:fld>
            <a:endParaRPr lang="en-US"/>
          </a:p>
        </p:txBody>
      </p:sp>
    </p:spTree>
  </p:cSld>
  <p:clrMapOvr>
    <a:masterClrMapping/>
  </p:clrMapOvr>
  <p:transition spd="med">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B90553-C676-41C1-BBB2-4253E9F942A3}"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4189355951"/>
      </p:ext>
    </p:extLst>
  </p:cSld>
  <p:clrMapOvr>
    <a:masterClrMapping/>
  </p:clrMapOvr>
  <p:transition spd="med">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3B7C4C-5EEE-4C3F-B1FA-810734CF145F}"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262770057"/>
      </p:ext>
    </p:extLst>
  </p:cSld>
  <p:clrMapOvr>
    <a:masterClrMapping/>
  </p:clrMapOvr>
  <p:transition spd="med">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4365137-97DB-41B1-ADB3-B27051321BAB}"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3540648897"/>
      </p:ext>
    </p:extLst>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6CB9F5-5523-4F81-A0C2-4E355216750A}" type="slidenum">
              <a:rPr lang="en-US"/>
              <a:pPr>
                <a:defRPr/>
              </a:pPr>
              <a:t>‹Nº›</a:t>
            </a:fld>
            <a:endParaRPr lang="en-US"/>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8A179C-77F8-4BE6-989A-53D52502C088}" type="slidenum">
              <a:rPr lang="en-US"/>
              <a:pPr>
                <a:defRPr/>
              </a:pPr>
              <a:t>‹Nº›</a:t>
            </a:fld>
            <a:endParaRPr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0077C75-E5C5-4CD6-9F2C-9653BC9FB028}" type="slidenum">
              <a:rPr lang="en-US"/>
              <a:pPr>
                <a:defRPr/>
              </a:pPr>
              <a:t>‹Nº›</a:t>
            </a:fld>
            <a:endParaRPr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02167D-72AD-42DE-97BE-89F24FF4C070}" type="slidenum">
              <a:rPr lang="en-US"/>
              <a:pPr>
                <a:defRPr/>
              </a:pPr>
              <a:t>‹Nº›</a:t>
            </a:fld>
            <a:endParaRPr 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ABE8E7A-F024-4746-8D58-3AC1AAE64967}" type="slidenum">
              <a:rPr lang="en-US"/>
              <a:pPr>
                <a:defRPr/>
              </a:pPr>
              <a:t>‹Nº›</a:t>
            </a:fld>
            <a:endParaRPr 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9BD1AE-D354-4269-8540-DC95B58BAE9B}" type="slidenum">
              <a:rPr lang="en-US"/>
              <a:pPr>
                <a:defRPr/>
              </a:pPr>
              <a:t>‹Nº›</a:t>
            </a:fld>
            <a:endParaRPr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B74A44-D598-4E77-8960-377B39AB8764}" type="slidenum">
              <a:rPr lang="en-US"/>
              <a:pPr>
                <a:defRPr/>
              </a:pPr>
              <a:t>‹Nº›</a:t>
            </a:fld>
            <a:endParaRPr lang="en-US"/>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75BA9E2-E6BC-44C0-A930-AEAA80C1F40B}"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21363E29-E6F0-482F-BC8C-9B0DEA1C22AE}" type="slidenum">
              <a:rPr lang="en-US">
                <a:solidFill>
                  <a:srgbClr val="000000"/>
                </a:solidFill>
              </a:rPr>
              <a:pPr>
                <a:defRPr/>
              </a:pPr>
              <a:t>‹Nº›</a:t>
            </a:fld>
            <a:endParaRPr lang="en-US">
              <a:solidFill>
                <a:srgbClr val="000000"/>
              </a:solidFill>
            </a:endParaRPr>
          </a:p>
        </p:txBody>
      </p:sp>
    </p:spTree>
    <p:extLst>
      <p:ext uri="{BB962C8B-B14F-4D97-AF65-F5344CB8AC3E}">
        <p14:creationId xmlns:p14="http://schemas.microsoft.com/office/powerpoint/2010/main" val="2931160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 Target="slide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1203398" y="2439988"/>
            <a:ext cx="6683240" cy="4031873"/>
          </a:xfrm>
          <a:prstGeom prst="rect">
            <a:avLst/>
          </a:prstGeom>
          <a:noFill/>
          <a:ln w="9525">
            <a:noFill/>
            <a:miter lim="800000"/>
            <a:headEnd/>
            <a:tailEnd/>
          </a:ln>
        </p:spPr>
        <p:txBody>
          <a:bodyPr wrap="none">
            <a:spAutoFit/>
          </a:bodyPr>
          <a:lstStyle/>
          <a:p>
            <a:pPr algn="ctr"/>
            <a:r>
              <a:rPr lang="es-CL" sz="2800" b="1" dirty="0" smtClean="0">
                <a:solidFill>
                  <a:schemeClr val="bg1"/>
                </a:solidFill>
              </a:rPr>
              <a:t>¿Ahora sí la educación pública?</a:t>
            </a:r>
          </a:p>
          <a:p>
            <a:pPr algn="ctr"/>
            <a:endParaRPr lang="es-CL" sz="2800" b="1" dirty="0">
              <a:solidFill>
                <a:schemeClr val="bg1"/>
              </a:solidFill>
            </a:endParaRPr>
          </a:p>
          <a:p>
            <a:pPr algn="ctr"/>
            <a:endParaRPr lang="es-CL" sz="2000" b="1" dirty="0">
              <a:solidFill>
                <a:schemeClr val="bg1"/>
              </a:solidFill>
            </a:endParaRPr>
          </a:p>
          <a:p>
            <a:pPr algn="ctr"/>
            <a:endParaRPr lang="es-ES" sz="2000" b="1" dirty="0">
              <a:solidFill>
                <a:schemeClr val="bg1"/>
              </a:solidFill>
            </a:endParaRPr>
          </a:p>
          <a:p>
            <a:pPr algn="ctr"/>
            <a:r>
              <a:rPr lang="es-ES" sz="2000" b="1" dirty="0">
                <a:solidFill>
                  <a:schemeClr val="bg1"/>
                </a:solidFill>
              </a:rPr>
              <a:t>Cristián Bellei</a:t>
            </a:r>
          </a:p>
          <a:p>
            <a:pPr algn="ctr"/>
            <a:endParaRPr lang="es-CL" sz="1400" b="1" dirty="0">
              <a:solidFill>
                <a:schemeClr val="bg1"/>
              </a:solidFill>
            </a:endParaRPr>
          </a:p>
          <a:p>
            <a:pPr algn="ctr"/>
            <a:r>
              <a:rPr lang="es-CL" sz="1400" b="1" dirty="0">
                <a:solidFill>
                  <a:schemeClr val="bg1"/>
                </a:solidFill>
              </a:rPr>
              <a:t>Centro de Investigación Avanzada en Educación</a:t>
            </a:r>
            <a:endParaRPr lang="es-ES" sz="1400" b="1" dirty="0">
              <a:solidFill>
                <a:schemeClr val="bg1"/>
              </a:solidFill>
            </a:endParaRPr>
          </a:p>
          <a:p>
            <a:pPr algn="ctr"/>
            <a:r>
              <a:rPr lang="es-ES" sz="1400" b="1" dirty="0">
                <a:solidFill>
                  <a:schemeClr val="bg1"/>
                </a:solidFill>
              </a:rPr>
              <a:t>Universidad de Chile</a:t>
            </a:r>
          </a:p>
          <a:p>
            <a:pPr algn="ctr"/>
            <a:endParaRPr lang="es-ES" sz="1600" b="1" dirty="0">
              <a:solidFill>
                <a:schemeClr val="bg1"/>
              </a:solidFill>
            </a:endParaRPr>
          </a:p>
          <a:p>
            <a:pPr algn="ctr"/>
            <a:endParaRPr lang="es-CL" sz="2800" b="1" dirty="0">
              <a:solidFill>
                <a:schemeClr val="bg1"/>
              </a:solidFill>
            </a:endParaRPr>
          </a:p>
          <a:p>
            <a:pPr algn="ctr"/>
            <a:endParaRPr lang="es-CL" sz="2800" b="1" dirty="0">
              <a:solidFill>
                <a:schemeClr val="bg1"/>
              </a:solidFill>
            </a:endParaRPr>
          </a:p>
          <a:p>
            <a:pPr algn="ctr"/>
            <a:r>
              <a:rPr lang="es-CL" sz="1400" b="1" dirty="0" smtClean="0">
                <a:solidFill>
                  <a:schemeClr val="bg1"/>
                </a:solidFill>
              </a:rPr>
              <a:t>“</a:t>
            </a:r>
            <a:r>
              <a:rPr lang="es-CL" sz="1400" b="1" dirty="0">
                <a:solidFill>
                  <a:schemeClr val="bg1"/>
                </a:solidFill>
              </a:rPr>
              <a:t>Nueva institucionalidad para la Educación Pública: Desafíos y alternativas”</a:t>
            </a:r>
          </a:p>
          <a:p>
            <a:pPr algn="ctr"/>
            <a:r>
              <a:rPr lang="es-CL" sz="1200" b="1" dirty="0" smtClean="0">
                <a:solidFill>
                  <a:schemeClr val="bg1"/>
                </a:solidFill>
              </a:rPr>
              <a:t>Seminario en el Centro de Estudios Públicos -  Martes 22 </a:t>
            </a:r>
            <a:r>
              <a:rPr lang="es-ES" sz="1200" b="1" dirty="0" smtClean="0">
                <a:solidFill>
                  <a:schemeClr val="bg1"/>
                </a:solidFill>
              </a:rPr>
              <a:t>de Abril </a:t>
            </a:r>
            <a:r>
              <a:rPr lang="es-ES" sz="1200" b="1" dirty="0">
                <a:solidFill>
                  <a:schemeClr val="bg1"/>
                </a:solidFill>
              </a:rPr>
              <a:t>de </a:t>
            </a:r>
            <a:r>
              <a:rPr lang="es-ES" sz="1200" b="1" dirty="0" smtClean="0">
                <a:solidFill>
                  <a:schemeClr val="bg1"/>
                </a:solidFill>
              </a:rPr>
              <a:t>2014</a:t>
            </a:r>
            <a:endParaRPr lang="en-US" sz="1200" dirty="0">
              <a:solidFill>
                <a:schemeClr val="bg1"/>
              </a:solidFill>
            </a:endParaRPr>
          </a:p>
        </p:txBody>
      </p:sp>
      <p:sp>
        <p:nvSpPr>
          <p:cNvPr id="2051" name="Line 6"/>
          <p:cNvSpPr>
            <a:spLocks noChangeShapeType="1"/>
          </p:cNvSpPr>
          <p:nvPr/>
        </p:nvSpPr>
        <p:spPr bwMode="auto">
          <a:xfrm>
            <a:off x="381000" y="5791200"/>
            <a:ext cx="8305800" cy="0"/>
          </a:xfrm>
          <a:prstGeom prst="line">
            <a:avLst/>
          </a:prstGeom>
          <a:noFill/>
          <a:ln w="19050">
            <a:solidFill>
              <a:schemeClr val="bg1"/>
            </a:solidFill>
            <a:round/>
            <a:headEnd/>
            <a:tailEnd/>
          </a:ln>
        </p:spPr>
        <p:txBody>
          <a:bodyPr/>
          <a:lstStyle/>
          <a:p>
            <a:endParaRPr lang="es-ES"/>
          </a:p>
        </p:txBody>
      </p:sp>
      <p:pic>
        <p:nvPicPr>
          <p:cNvPr id="2052" name="Picture 2"/>
          <p:cNvPicPr>
            <a:picLocks noChangeAspect="1" noChangeArrowheads="1"/>
          </p:cNvPicPr>
          <p:nvPr/>
        </p:nvPicPr>
        <p:blipFill>
          <a:blip r:embed="rId2" cstate="print"/>
          <a:srcRect/>
          <a:stretch>
            <a:fillRect/>
          </a:stretch>
        </p:blipFill>
        <p:spPr bwMode="auto">
          <a:xfrm>
            <a:off x="0" y="0"/>
            <a:ext cx="3419475" cy="70485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33400" y="1219200"/>
            <a:ext cx="8153400" cy="4939814"/>
          </a:xfrm>
          <a:prstGeom prst="rect">
            <a:avLst/>
          </a:prstGeom>
          <a:noFill/>
          <a:ln w="9525">
            <a:noFill/>
            <a:miter lim="800000"/>
            <a:headEnd/>
            <a:tailEnd/>
          </a:ln>
        </p:spPr>
        <p:txBody>
          <a:bodyPr>
            <a:spAutoFit/>
          </a:bodyPr>
          <a:lstStyle/>
          <a:p>
            <a:pPr marL="342900" indent="-342900"/>
            <a:r>
              <a:rPr lang="es-CL" dirty="0">
                <a:solidFill>
                  <a:schemeClr val="bg1"/>
                </a:solidFill>
              </a:rPr>
              <a:t>3.	Consideraciones “de contexto” para la reforma de la educación pública:</a:t>
            </a:r>
          </a:p>
          <a:p>
            <a:pPr marL="342900" indent="-342900">
              <a:buFontTx/>
              <a:buAutoNum type="arabicPeriod"/>
            </a:pPr>
            <a:endParaRPr lang="es-CL" b="1" dirty="0">
              <a:solidFill>
                <a:schemeClr val="bg1"/>
              </a:solidFill>
            </a:endParaRPr>
          </a:p>
          <a:p>
            <a:pPr marL="342900" indent="-342900"/>
            <a:r>
              <a:rPr lang="es-CL" dirty="0">
                <a:solidFill>
                  <a:schemeClr val="bg1"/>
                </a:solidFill>
              </a:rPr>
              <a:t>	Entorno adecuado</a:t>
            </a:r>
          </a:p>
          <a:p>
            <a:pPr marL="1319213" lvl="2" indent="-342900">
              <a:spcBef>
                <a:spcPts val="900"/>
              </a:spcBef>
              <a:buFontTx/>
              <a:buChar char="•"/>
            </a:pPr>
            <a:r>
              <a:rPr lang="es-CL" dirty="0">
                <a:solidFill>
                  <a:schemeClr val="bg1"/>
                </a:solidFill>
              </a:rPr>
              <a:t>Resolver la asimetría actual con las escuelas privadas subvencionadas (financiamiento compartido, selección de estudiantes, subvención pareja y responsabilidades </a:t>
            </a:r>
            <a:r>
              <a:rPr lang="es-CL" dirty="0" smtClean="0">
                <a:solidFill>
                  <a:schemeClr val="bg1"/>
                </a:solidFill>
              </a:rPr>
              <a:t>diferentes)</a:t>
            </a:r>
            <a:endParaRPr lang="es-CL" dirty="0">
              <a:solidFill>
                <a:schemeClr val="bg1"/>
              </a:solidFill>
            </a:endParaRPr>
          </a:p>
          <a:p>
            <a:pPr marL="1319213" lvl="2" indent="-342900">
              <a:spcBef>
                <a:spcPts val="900"/>
              </a:spcBef>
              <a:buFontTx/>
              <a:buChar char="•"/>
            </a:pPr>
            <a:r>
              <a:rPr lang="es-CL" dirty="0">
                <a:solidFill>
                  <a:schemeClr val="bg1"/>
                </a:solidFill>
              </a:rPr>
              <a:t>Regular la entrada de establecimientos privados con acceso a recursos </a:t>
            </a:r>
            <a:r>
              <a:rPr lang="es-CL" dirty="0" smtClean="0">
                <a:solidFill>
                  <a:schemeClr val="bg1"/>
                </a:solidFill>
              </a:rPr>
              <a:t>públicos: coordinación de la oferta local subsidiada</a:t>
            </a:r>
            <a:endParaRPr lang="es-CL" dirty="0">
              <a:solidFill>
                <a:schemeClr val="bg1"/>
              </a:solidFill>
            </a:endParaRPr>
          </a:p>
          <a:p>
            <a:pPr marL="1319213" lvl="2" indent="-342900">
              <a:spcBef>
                <a:spcPts val="900"/>
              </a:spcBef>
              <a:buFontTx/>
              <a:buChar char="•"/>
            </a:pPr>
            <a:r>
              <a:rPr lang="es-CL" dirty="0">
                <a:solidFill>
                  <a:schemeClr val="bg1"/>
                </a:solidFill>
              </a:rPr>
              <a:t>Adaptar la institucionalidad pública en educación para atender las particularidades de la educación pública: </a:t>
            </a:r>
            <a:r>
              <a:rPr lang="es-CL" dirty="0" err="1">
                <a:solidFill>
                  <a:schemeClr val="bg1"/>
                </a:solidFill>
              </a:rPr>
              <a:t>Mineduc</a:t>
            </a:r>
            <a:r>
              <a:rPr lang="es-CL" dirty="0">
                <a:solidFill>
                  <a:schemeClr val="bg1"/>
                </a:solidFill>
              </a:rPr>
              <a:t>, Superintendencia, Agencia de Calidad</a:t>
            </a:r>
          </a:p>
          <a:p>
            <a:pPr marL="1319213" lvl="2" indent="-342900">
              <a:spcBef>
                <a:spcPts val="900"/>
              </a:spcBef>
              <a:buFontTx/>
              <a:buChar char="•"/>
            </a:pPr>
            <a:r>
              <a:rPr lang="es-CL" dirty="0">
                <a:solidFill>
                  <a:schemeClr val="bg1"/>
                </a:solidFill>
              </a:rPr>
              <a:t>Diseñar un plan “de transición” gradual, con inversiones específicas y monitoreo intensivo</a:t>
            </a:r>
          </a:p>
          <a:p>
            <a:pPr marL="1319213" lvl="2" indent="-342900">
              <a:spcBef>
                <a:spcPts val="900"/>
              </a:spcBef>
              <a:buFontTx/>
              <a:buChar char="•"/>
            </a:pPr>
            <a:r>
              <a:rPr lang="es-CL" dirty="0">
                <a:solidFill>
                  <a:schemeClr val="bg1"/>
                </a:solidFill>
              </a:rPr>
              <a:t>Relegitimar socialmente la educación pública: una tarea de todos</a:t>
            </a:r>
          </a:p>
          <a:p>
            <a:pPr marL="1319213" lvl="2" indent="-342900">
              <a:spcBef>
                <a:spcPts val="900"/>
              </a:spcBef>
              <a:buFontTx/>
              <a:buChar char="•"/>
            </a:pPr>
            <a:r>
              <a:rPr lang="es-CL" dirty="0" smtClean="0">
                <a:solidFill>
                  <a:schemeClr val="bg1"/>
                </a:solidFill>
              </a:rPr>
              <a:t>Crear </a:t>
            </a:r>
            <a:r>
              <a:rPr lang="es-CL" dirty="0">
                <a:solidFill>
                  <a:schemeClr val="bg1"/>
                </a:solidFill>
              </a:rPr>
              <a:t>una nueva carrera profesional </a:t>
            </a:r>
            <a:r>
              <a:rPr lang="es-CL" dirty="0" smtClean="0">
                <a:solidFill>
                  <a:schemeClr val="bg1"/>
                </a:solidFill>
              </a:rPr>
              <a:t>docente</a:t>
            </a:r>
            <a:endParaRPr lang="es-CL" dirty="0">
              <a:solidFill>
                <a:schemeClr val="bg1"/>
              </a:solidFill>
            </a:endParaRPr>
          </a:p>
        </p:txBody>
      </p:sp>
      <p:sp>
        <p:nvSpPr>
          <p:cNvPr id="9219" name="Rectangle 4"/>
          <p:cNvSpPr>
            <a:spLocks noChangeArrowheads="1"/>
          </p:cNvSpPr>
          <p:nvPr/>
        </p:nvSpPr>
        <p:spPr bwMode="auto">
          <a:xfrm>
            <a:off x="533400" y="304800"/>
            <a:ext cx="8153400" cy="400110"/>
          </a:xfrm>
          <a:prstGeom prst="rect">
            <a:avLst/>
          </a:prstGeom>
          <a:noFill/>
          <a:ln w="9525">
            <a:noFill/>
            <a:miter lim="800000"/>
            <a:headEnd/>
            <a:tailEnd/>
          </a:ln>
        </p:spPr>
        <p:txBody>
          <a:bodyPr wrap="square">
            <a:spAutoFit/>
          </a:bodyPr>
          <a:lstStyle/>
          <a:p>
            <a:r>
              <a:rPr lang="es-CL" sz="2000" dirty="0">
                <a:solidFill>
                  <a:schemeClr val="bg1"/>
                </a:solidFill>
              </a:rPr>
              <a:t>Reforma de la educación </a:t>
            </a:r>
            <a:r>
              <a:rPr lang="es-CL" sz="2000" dirty="0" smtClean="0">
                <a:solidFill>
                  <a:schemeClr val="bg1"/>
                </a:solidFill>
              </a:rPr>
              <a:t>chilena: saliendo del libre mercado escolar </a:t>
            </a:r>
            <a:endParaRPr lang="es-ES" sz="2000" dirty="0">
              <a:solidFill>
                <a:schemeClr val="bg1"/>
              </a:solidFill>
            </a:endParaRPr>
          </a:p>
        </p:txBody>
      </p:sp>
      <p:sp>
        <p:nvSpPr>
          <p:cNvPr id="9220"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3075" name="Rectangle 5"/>
          <p:cNvSpPr>
            <a:spLocks noChangeArrowheads="1"/>
          </p:cNvSpPr>
          <p:nvPr/>
        </p:nvSpPr>
        <p:spPr bwMode="auto">
          <a:xfrm>
            <a:off x="410909" y="76200"/>
            <a:ext cx="7848600" cy="1138773"/>
          </a:xfrm>
          <a:prstGeom prst="rect">
            <a:avLst/>
          </a:prstGeom>
          <a:noFill/>
          <a:ln w="9525">
            <a:noFill/>
            <a:miter lim="800000"/>
            <a:headEnd/>
            <a:tailEnd/>
          </a:ln>
        </p:spPr>
        <p:txBody>
          <a:bodyPr wrap="square">
            <a:spAutoFit/>
          </a:bodyPr>
          <a:lstStyle/>
          <a:p>
            <a:r>
              <a:rPr lang="es-CL" sz="2000" dirty="0" smtClean="0">
                <a:solidFill>
                  <a:schemeClr val="bg1"/>
                </a:solidFill>
              </a:rPr>
              <a:t>La reforma de los ‘80 desbalanceó el “sistema mixto” históricamente construido en Chile</a:t>
            </a:r>
          </a:p>
          <a:p>
            <a:endParaRPr lang="es-CL" sz="1400" dirty="0" smtClean="0">
              <a:solidFill>
                <a:schemeClr val="bg1"/>
              </a:solidFill>
            </a:endParaRPr>
          </a:p>
          <a:p>
            <a:r>
              <a:rPr lang="es-CL" sz="1400" dirty="0" smtClean="0">
                <a:solidFill>
                  <a:schemeClr val="bg1"/>
                </a:solidFill>
              </a:rPr>
              <a:t>Distribución de la matrícula escolar según dependencia -1981-2011</a:t>
            </a:r>
            <a:endParaRPr lang="es-ES" sz="1400"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909" y="1243838"/>
            <a:ext cx="8275891" cy="553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2 Conector recto"/>
          <p:cNvCxnSpPr/>
          <p:nvPr/>
        </p:nvCxnSpPr>
        <p:spPr>
          <a:xfrm>
            <a:off x="1143000" y="2767838"/>
            <a:ext cx="5105400"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1143000" y="2005838"/>
            <a:ext cx="5105400"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 name="3 CuadroTexto"/>
          <p:cNvSpPr txBox="1"/>
          <p:nvPr/>
        </p:nvSpPr>
        <p:spPr>
          <a:xfrm>
            <a:off x="2971800" y="2200684"/>
            <a:ext cx="4740400" cy="338554"/>
          </a:xfrm>
          <a:prstGeom prst="rect">
            <a:avLst/>
          </a:prstGeom>
          <a:noFill/>
        </p:spPr>
        <p:txBody>
          <a:bodyPr wrap="none" rtlCol="0">
            <a:spAutoFit/>
          </a:bodyPr>
          <a:lstStyle/>
          <a:p>
            <a:r>
              <a:rPr lang="es-CL" sz="1600" i="1" dirty="0" smtClean="0"/>
              <a:t>Un siglo previo de historia de la educación pública</a:t>
            </a:r>
            <a:endParaRPr lang="es-CL" sz="1600" i="1" dirty="0"/>
          </a:p>
        </p:txBody>
      </p:sp>
      <p:cxnSp>
        <p:nvCxnSpPr>
          <p:cNvPr id="8" name="7 Conector recto"/>
          <p:cNvCxnSpPr/>
          <p:nvPr/>
        </p:nvCxnSpPr>
        <p:spPr>
          <a:xfrm>
            <a:off x="1143000" y="5206238"/>
            <a:ext cx="5105400" cy="0"/>
          </a:xfrm>
          <a:prstGeom prst="line">
            <a:avLst/>
          </a:prstGeom>
          <a:ln w="28575">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1143000" y="4444238"/>
            <a:ext cx="5105400" cy="0"/>
          </a:xfrm>
          <a:prstGeom prst="line">
            <a:avLst/>
          </a:prstGeom>
          <a:ln w="28575">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2819400" y="4715284"/>
            <a:ext cx="4764446" cy="338554"/>
          </a:xfrm>
          <a:prstGeom prst="rect">
            <a:avLst/>
          </a:prstGeom>
          <a:noFill/>
        </p:spPr>
        <p:txBody>
          <a:bodyPr wrap="none" rtlCol="0">
            <a:spAutoFit/>
          </a:bodyPr>
          <a:lstStyle/>
          <a:p>
            <a:r>
              <a:rPr lang="es-CL" sz="1600" i="1" dirty="0" smtClean="0"/>
              <a:t>Un siglo previo de historia de la educación privada</a:t>
            </a:r>
            <a:endParaRPr lang="es-CL" sz="1600" i="1" dirty="0"/>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7">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14400"/>
            <a:ext cx="9144000" cy="569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28600" y="152400"/>
            <a:ext cx="8610600" cy="707886"/>
          </a:xfrm>
          <a:prstGeom prst="rect">
            <a:avLst/>
          </a:prstGeom>
        </p:spPr>
        <p:txBody>
          <a:bodyPr wrap="square">
            <a:spAutoFit/>
          </a:bodyPr>
          <a:lstStyle/>
          <a:p>
            <a:r>
              <a:rPr lang="es-CL" sz="2000" dirty="0" smtClean="0">
                <a:solidFill>
                  <a:srgbClr val="FFFFFF"/>
                </a:solidFill>
              </a:rPr>
              <a:t>Chile: uno de los sistemas escolares con educación pública más reducida del mundo, lejos de la tendencia de los países desarrollados</a:t>
            </a:r>
            <a:endParaRPr lang="es-CL" sz="2000" dirty="0">
              <a:solidFill>
                <a:srgbClr val="FFFFFF"/>
              </a:solidFill>
            </a:endParaRPr>
          </a:p>
        </p:txBody>
      </p:sp>
      <p:cxnSp>
        <p:nvCxnSpPr>
          <p:cNvPr id="7" name="6 Conector recto"/>
          <p:cNvCxnSpPr/>
          <p:nvPr/>
        </p:nvCxnSpPr>
        <p:spPr>
          <a:xfrm flipH="1">
            <a:off x="304800" y="3886200"/>
            <a:ext cx="8686800" cy="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75125509"/>
      </p:ext>
    </p:ext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2" name="Rectangle 6"/>
          <p:cNvSpPr>
            <a:spLocks noChangeArrowheads="1"/>
          </p:cNvSpPr>
          <p:nvPr/>
        </p:nvSpPr>
        <p:spPr bwMode="auto">
          <a:xfrm>
            <a:off x="609600" y="947961"/>
            <a:ext cx="7467600" cy="5109091"/>
          </a:xfrm>
          <a:prstGeom prst="rect">
            <a:avLst/>
          </a:prstGeom>
          <a:noFill/>
          <a:ln w="9525">
            <a:noFill/>
            <a:miter lim="800000"/>
            <a:headEnd/>
            <a:tailEnd/>
          </a:ln>
          <a:effectLst/>
        </p:spPr>
        <p:txBody>
          <a:bodyPr wrap="square">
            <a:spAutoFit/>
          </a:bodyPr>
          <a:lstStyle/>
          <a:p>
            <a:endParaRPr lang="es-ES" sz="2000" dirty="0" smtClean="0">
              <a:solidFill>
                <a:schemeClr val="bg1"/>
              </a:solidFill>
            </a:endParaRPr>
          </a:p>
          <a:p>
            <a:pPr marL="627063" lvl="1" indent="-169863">
              <a:buFont typeface="Arial" pitchFamily="34" charset="0"/>
              <a:buChar char="•"/>
            </a:pPr>
            <a:r>
              <a:rPr lang="es-ES" dirty="0" smtClean="0">
                <a:solidFill>
                  <a:schemeClr val="bg1"/>
                </a:solidFill>
              </a:rPr>
              <a:t>Prácticamente </a:t>
            </a:r>
            <a:r>
              <a:rPr lang="es-ES" dirty="0">
                <a:solidFill>
                  <a:schemeClr val="bg1"/>
                </a:solidFill>
              </a:rPr>
              <a:t>todos los países desarrollados fortalecen su educación pública, porque entienden que ella es insustituible</a:t>
            </a:r>
          </a:p>
          <a:p>
            <a:pPr marL="627063" lvl="1" indent="-169863">
              <a:buFont typeface="Arial" pitchFamily="34" charset="0"/>
              <a:buChar char="•"/>
            </a:pPr>
            <a:endParaRPr lang="es-ES" dirty="0">
              <a:solidFill>
                <a:schemeClr val="bg1"/>
              </a:solidFill>
            </a:endParaRPr>
          </a:p>
          <a:p>
            <a:pPr marL="627063" lvl="1" indent="-169863">
              <a:buFont typeface="Arial" pitchFamily="34" charset="0"/>
              <a:buChar char="•"/>
            </a:pPr>
            <a:r>
              <a:rPr lang="es-ES" dirty="0" smtClean="0">
                <a:solidFill>
                  <a:schemeClr val="bg1"/>
                </a:solidFill>
              </a:rPr>
              <a:t>Prácticamente </a:t>
            </a:r>
            <a:r>
              <a:rPr lang="es-ES" dirty="0">
                <a:solidFill>
                  <a:schemeClr val="bg1"/>
                </a:solidFill>
              </a:rPr>
              <a:t>todos los estados desarrollados priorizan en su financiamiento y políticas a la educación </a:t>
            </a:r>
            <a:r>
              <a:rPr lang="es-ES" dirty="0" smtClean="0">
                <a:solidFill>
                  <a:schemeClr val="bg1"/>
                </a:solidFill>
              </a:rPr>
              <a:t>pública</a:t>
            </a:r>
            <a:endParaRPr lang="es-ES" dirty="0">
              <a:solidFill>
                <a:schemeClr val="bg1"/>
              </a:solidFill>
            </a:endParaRPr>
          </a:p>
          <a:p>
            <a:pPr marL="627063" lvl="1" indent="-169863">
              <a:buFont typeface="Arial" pitchFamily="34" charset="0"/>
              <a:buChar char="•"/>
            </a:pPr>
            <a:endParaRPr lang="es-ES" dirty="0">
              <a:solidFill>
                <a:schemeClr val="bg1"/>
              </a:solidFill>
            </a:endParaRPr>
          </a:p>
          <a:p>
            <a:pPr marL="627063" lvl="1" indent="-169863">
              <a:buFont typeface="Arial" pitchFamily="34" charset="0"/>
              <a:buChar char="•"/>
            </a:pPr>
            <a:r>
              <a:rPr lang="es-ES" dirty="0" smtClean="0">
                <a:solidFill>
                  <a:schemeClr val="bg1"/>
                </a:solidFill>
              </a:rPr>
              <a:t>En </a:t>
            </a:r>
            <a:r>
              <a:rPr lang="es-ES" dirty="0">
                <a:solidFill>
                  <a:schemeClr val="bg1"/>
                </a:solidFill>
              </a:rPr>
              <a:t>Chile el estado ha sido casi indiferente ante el sostenido deterioro de la educación </a:t>
            </a:r>
            <a:r>
              <a:rPr lang="es-ES" dirty="0" smtClean="0">
                <a:solidFill>
                  <a:schemeClr val="bg1"/>
                </a:solidFill>
              </a:rPr>
              <a:t>pública</a:t>
            </a:r>
          </a:p>
          <a:p>
            <a:pPr marL="627063" lvl="1" indent="-169863">
              <a:buFont typeface="Arial" pitchFamily="34" charset="0"/>
              <a:buChar char="•"/>
            </a:pPr>
            <a:endParaRPr lang="es-ES" dirty="0">
              <a:solidFill>
                <a:schemeClr val="bg1"/>
              </a:solidFill>
            </a:endParaRPr>
          </a:p>
          <a:p>
            <a:pPr marL="627063" lvl="1" indent="-169863">
              <a:buFont typeface="Arial" pitchFamily="34" charset="0"/>
              <a:buChar char="•"/>
            </a:pPr>
            <a:r>
              <a:rPr lang="es-ES" dirty="0" smtClean="0">
                <a:solidFill>
                  <a:schemeClr val="bg1"/>
                </a:solidFill>
              </a:rPr>
              <a:t>Entretanto</a:t>
            </a:r>
            <a:r>
              <a:rPr lang="es-ES" dirty="0">
                <a:solidFill>
                  <a:schemeClr val="bg1"/>
                </a:solidFill>
              </a:rPr>
              <a:t>, políticas recientes no hacen distingo entre educación pública y privada, lo que amenaza con agudizar su crisis: ej. Subvención Escolar Preferencial y Sistema de Aseguramiento de la </a:t>
            </a:r>
            <a:r>
              <a:rPr lang="es-ES" dirty="0" smtClean="0">
                <a:solidFill>
                  <a:schemeClr val="bg1"/>
                </a:solidFill>
              </a:rPr>
              <a:t>Calidad</a:t>
            </a:r>
          </a:p>
          <a:p>
            <a:pPr marL="627063" lvl="1" indent="-169863">
              <a:buFont typeface="Arial" pitchFamily="34" charset="0"/>
              <a:buChar char="•"/>
            </a:pPr>
            <a:endParaRPr lang="es-ES" dirty="0" smtClean="0">
              <a:solidFill>
                <a:schemeClr val="bg1"/>
              </a:solidFill>
            </a:endParaRPr>
          </a:p>
          <a:p>
            <a:pPr marL="627063" lvl="1" indent="-169863">
              <a:buFont typeface="Arial" pitchFamily="34" charset="0"/>
              <a:buChar char="•"/>
            </a:pPr>
            <a:r>
              <a:rPr lang="es-ES" dirty="0" smtClean="0">
                <a:solidFill>
                  <a:schemeClr val="bg1"/>
                </a:solidFill>
              </a:rPr>
              <a:t>El campo político desde </a:t>
            </a:r>
            <a:r>
              <a:rPr lang="es-ES" dirty="0">
                <a:solidFill>
                  <a:schemeClr val="bg1"/>
                </a:solidFill>
              </a:rPr>
              <a:t>2006 </a:t>
            </a:r>
            <a:r>
              <a:rPr lang="es-ES" dirty="0" smtClean="0">
                <a:solidFill>
                  <a:schemeClr val="bg1"/>
                </a:solidFill>
              </a:rPr>
              <a:t>anuncia </a:t>
            </a:r>
            <a:r>
              <a:rPr lang="es-ES" dirty="0">
                <a:solidFill>
                  <a:schemeClr val="bg1"/>
                </a:solidFill>
              </a:rPr>
              <a:t>que “pronto se iniciará </a:t>
            </a:r>
            <a:r>
              <a:rPr lang="es-ES" dirty="0" smtClean="0">
                <a:solidFill>
                  <a:schemeClr val="bg1"/>
                </a:solidFill>
              </a:rPr>
              <a:t>el fortalecimiento de la educación pública”… pero no se ha hecho. ¿Llegó la hora?</a:t>
            </a:r>
            <a:endParaRPr lang="es-ES" dirty="0">
              <a:solidFill>
                <a:schemeClr val="bg1"/>
              </a:solidFill>
            </a:endParaRPr>
          </a:p>
        </p:txBody>
      </p:sp>
      <p:sp>
        <p:nvSpPr>
          <p:cNvPr id="3" name="Line 6"/>
          <p:cNvSpPr>
            <a:spLocks noChangeShapeType="1"/>
          </p:cNvSpPr>
          <p:nvPr/>
        </p:nvSpPr>
        <p:spPr bwMode="auto">
          <a:xfrm>
            <a:off x="381000" y="762000"/>
            <a:ext cx="8305800" cy="0"/>
          </a:xfrm>
          <a:prstGeom prst="line">
            <a:avLst/>
          </a:prstGeom>
          <a:noFill/>
          <a:ln w="19050">
            <a:solidFill>
              <a:schemeClr val="bg1"/>
            </a:solidFill>
            <a:round/>
            <a:headEnd/>
            <a:tailEnd/>
          </a:ln>
        </p:spPr>
        <p:txBody>
          <a:bodyPr/>
          <a:lstStyle/>
          <a:p>
            <a:endParaRPr lang="es-CL"/>
          </a:p>
        </p:txBody>
      </p:sp>
      <p:sp>
        <p:nvSpPr>
          <p:cNvPr id="4" name="Rectangle 4"/>
          <p:cNvSpPr>
            <a:spLocks noChangeArrowheads="1"/>
          </p:cNvSpPr>
          <p:nvPr/>
        </p:nvSpPr>
        <p:spPr bwMode="auto">
          <a:xfrm>
            <a:off x="381000" y="224135"/>
            <a:ext cx="7241085" cy="461665"/>
          </a:xfrm>
          <a:prstGeom prst="rect">
            <a:avLst/>
          </a:prstGeom>
          <a:noFill/>
          <a:ln w="9525">
            <a:noFill/>
            <a:miter lim="800000"/>
            <a:headEnd/>
            <a:tailEnd/>
          </a:ln>
        </p:spPr>
        <p:txBody>
          <a:bodyPr wrap="none">
            <a:spAutoFit/>
          </a:bodyPr>
          <a:lstStyle/>
          <a:p>
            <a:pPr marL="342900" indent="-342900">
              <a:buFont typeface="Arial" pitchFamily="34" charset="0"/>
              <a:buNone/>
            </a:pPr>
            <a:r>
              <a:rPr lang="es-CL" sz="2400" dirty="0" smtClean="0">
                <a:solidFill>
                  <a:schemeClr val="bg1"/>
                </a:solidFill>
              </a:rPr>
              <a:t>Chile, ¿un </a:t>
            </a:r>
            <a:r>
              <a:rPr lang="es-CL" sz="2400" dirty="0">
                <a:solidFill>
                  <a:schemeClr val="bg1"/>
                </a:solidFill>
              </a:rPr>
              <a:t>sistema escolar sin educación pública?</a:t>
            </a:r>
          </a:p>
        </p:txBody>
      </p:sp>
    </p:spTree>
    <p:extLst>
      <p:ext uri="{BB962C8B-B14F-4D97-AF65-F5344CB8AC3E}">
        <p14:creationId xmlns:p14="http://schemas.microsoft.com/office/powerpoint/2010/main" val="1869115950"/>
      </p:ext>
    </p:ext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6200" y="685800"/>
            <a:ext cx="8534400" cy="6093976"/>
          </a:xfrm>
          <a:prstGeom prst="rect">
            <a:avLst/>
          </a:prstGeom>
          <a:noFill/>
          <a:ln w="9525">
            <a:noFill/>
            <a:miter lim="800000"/>
            <a:headEnd/>
            <a:tailEnd/>
          </a:ln>
        </p:spPr>
        <p:txBody>
          <a:bodyPr wrap="square">
            <a:spAutoFit/>
          </a:bodyPr>
          <a:lstStyle/>
          <a:p>
            <a:pPr marL="339725" indent="-258763">
              <a:spcBef>
                <a:spcPts val="600"/>
              </a:spcBef>
              <a:buFontTx/>
              <a:buChar char="•"/>
            </a:pPr>
            <a:r>
              <a:rPr lang="es-CL" dirty="0">
                <a:solidFill>
                  <a:schemeClr val="bg1"/>
                </a:solidFill>
              </a:rPr>
              <a:t>La educación pública es aquella controlada y gestionada por una agencia o autoridad pública (o electa por la ciudadanía</a:t>
            </a:r>
            <a:r>
              <a:rPr lang="es-CL" dirty="0" smtClean="0">
                <a:solidFill>
                  <a:schemeClr val="bg1"/>
                </a:solidFill>
              </a:rPr>
              <a:t>):</a:t>
            </a:r>
          </a:p>
          <a:p>
            <a:pPr marL="796925" lvl="1" indent="-258763">
              <a:spcBef>
                <a:spcPts val="600"/>
              </a:spcBef>
              <a:buFontTx/>
              <a:buChar char="•"/>
            </a:pPr>
            <a:r>
              <a:rPr lang="es-CL" sz="1600" dirty="0" smtClean="0">
                <a:solidFill>
                  <a:schemeClr val="bg1"/>
                </a:solidFill>
              </a:rPr>
              <a:t>¿Esto es importante o una mera formalidad? Es crucial, porque la búsqueda de objetivos sociales, bienes públicos, es su mandato esencial y razón para priorizarla. </a:t>
            </a:r>
            <a:endParaRPr lang="es-CL" sz="1600" dirty="0">
              <a:solidFill>
                <a:schemeClr val="bg1"/>
              </a:solidFill>
            </a:endParaRPr>
          </a:p>
          <a:p>
            <a:pPr marL="796925" lvl="1" indent="-258763">
              <a:spcBef>
                <a:spcPts val="600"/>
              </a:spcBef>
              <a:buFontTx/>
              <a:buChar char="•"/>
            </a:pPr>
            <a:endParaRPr lang="es-CL" dirty="0">
              <a:solidFill>
                <a:schemeClr val="bg1"/>
              </a:solidFill>
            </a:endParaRPr>
          </a:p>
          <a:p>
            <a:pPr marL="339725" indent="-258763">
              <a:spcBef>
                <a:spcPts val="600"/>
              </a:spcBef>
              <a:buFontTx/>
              <a:buChar char="•"/>
            </a:pPr>
            <a:r>
              <a:rPr lang="es-CL" dirty="0" smtClean="0">
                <a:solidFill>
                  <a:schemeClr val="bg1"/>
                </a:solidFill>
              </a:rPr>
              <a:t>La educación pública tiene propósitos colectivos (históricamente cambiantes):</a:t>
            </a:r>
            <a:endParaRPr lang="es-CL" dirty="0">
              <a:solidFill>
                <a:schemeClr val="bg1"/>
              </a:solidFill>
            </a:endParaRPr>
          </a:p>
          <a:p>
            <a:pPr marL="796925" lvl="1" indent="-258763">
              <a:spcBef>
                <a:spcPts val="600"/>
              </a:spcBef>
              <a:buFontTx/>
              <a:buChar char="•"/>
            </a:pPr>
            <a:r>
              <a:rPr lang="es-CL" sz="1600" i="1" dirty="0">
                <a:solidFill>
                  <a:schemeClr val="bg1"/>
                </a:solidFill>
              </a:rPr>
              <a:t>Bien común</a:t>
            </a:r>
            <a:r>
              <a:rPr lang="es-CL" sz="1600" dirty="0">
                <a:solidFill>
                  <a:schemeClr val="bg1"/>
                </a:solidFill>
              </a:rPr>
              <a:t>: Desarrollar proyectos educativos de interés </a:t>
            </a:r>
            <a:r>
              <a:rPr lang="es-CL" sz="1600" dirty="0" smtClean="0">
                <a:solidFill>
                  <a:schemeClr val="bg1"/>
                </a:solidFill>
              </a:rPr>
              <a:t>colectivo, para el desarrollo nacional o local</a:t>
            </a:r>
            <a:endParaRPr lang="es-CL" sz="1600" dirty="0">
              <a:solidFill>
                <a:schemeClr val="bg1"/>
              </a:solidFill>
            </a:endParaRPr>
          </a:p>
          <a:p>
            <a:pPr marL="796925" lvl="1" indent="-258763">
              <a:spcBef>
                <a:spcPts val="600"/>
              </a:spcBef>
              <a:buFontTx/>
              <a:buChar char="•"/>
            </a:pPr>
            <a:r>
              <a:rPr lang="es-CL" sz="1600" i="1" dirty="0">
                <a:solidFill>
                  <a:schemeClr val="bg1"/>
                </a:solidFill>
              </a:rPr>
              <a:t>Integración</a:t>
            </a:r>
            <a:r>
              <a:rPr lang="es-CL" sz="1600" dirty="0">
                <a:solidFill>
                  <a:schemeClr val="bg1"/>
                </a:solidFill>
              </a:rPr>
              <a:t>: Garantizar </a:t>
            </a:r>
            <a:r>
              <a:rPr lang="es-CL" sz="1600" dirty="0" smtClean="0">
                <a:solidFill>
                  <a:schemeClr val="bg1"/>
                </a:solidFill>
              </a:rPr>
              <a:t>el pluralismo, asegurando la </a:t>
            </a:r>
            <a:r>
              <a:rPr lang="es-CL" sz="1600" dirty="0">
                <a:solidFill>
                  <a:schemeClr val="bg1"/>
                </a:solidFill>
              </a:rPr>
              <a:t>existencia de una educación no particularista o </a:t>
            </a:r>
            <a:r>
              <a:rPr lang="es-CL" sz="1600" dirty="0" smtClean="0">
                <a:solidFill>
                  <a:schemeClr val="bg1"/>
                </a:solidFill>
              </a:rPr>
              <a:t>excluyente, fortaleciendo un sustrato cultural común</a:t>
            </a:r>
            <a:endParaRPr lang="es-CL" sz="1600" dirty="0">
              <a:solidFill>
                <a:schemeClr val="bg1"/>
              </a:solidFill>
            </a:endParaRPr>
          </a:p>
          <a:p>
            <a:pPr marL="796925" lvl="1" indent="-258763">
              <a:spcBef>
                <a:spcPts val="600"/>
              </a:spcBef>
              <a:buFontTx/>
              <a:buChar char="•"/>
            </a:pPr>
            <a:r>
              <a:rPr lang="es-CL" sz="1600" i="1" dirty="0">
                <a:solidFill>
                  <a:schemeClr val="bg1"/>
                </a:solidFill>
              </a:rPr>
              <a:t>Universalidad</a:t>
            </a:r>
            <a:r>
              <a:rPr lang="es-CL" sz="1600" dirty="0">
                <a:solidFill>
                  <a:schemeClr val="bg1"/>
                </a:solidFill>
              </a:rPr>
              <a:t>: Garantizar el derecho universal a la </a:t>
            </a:r>
            <a:r>
              <a:rPr lang="es-CL" sz="1600" dirty="0" smtClean="0">
                <a:solidFill>
                  <a:schemeClr val="bg1"/>
                </a:solidFill>
              </a:rPr>
              <a:t>educación obligatoria y gratuita </a:t>
            </a:r>
            <a:r>
              <a:rPr lang="es-CL" sz="1600" dirty="0">
                <a:solidFill>
                  <a:schemeClr val="bg1"/>
                </a:solidFill>
              </a:rPr>
              <a:t>(geográfica y socialmente)</a:t>
            </a:r>
          </a:p>
          <a:p>
            <a:pPr marL="796925" lvl="1" indent="-258763">
              <a:spcBef>
                <a:spcPts val="600"/>
              </a:spcBef>
              <a:buFontTx/>
              <a:buChar char="•"/>
            </a:pPr>
            <a:r>
              <a:rPr lang="es-CL" sz="1600" i="1" dirty="0">
                <a:solidFill>
                  <a:schemeClr val="bg1"/>
                </a:solidFill>
              </a:rPr>
              <a:t>Calidad</a:t>
            </a:r>
            <a:r>
              <a:rPr lang="es-CL" sz="1600" dirty="0">
                <a:solidFill>
                  <a:schemeClr val="bg1"/>
                </a:solidFill>
              </a:rPr>
              <a:t>: Establecer un estándar práctico de calidad para el conjunto del </a:t>
            </a:r>
            <a:r>
              <a:rPr lang="es-CL" sz="1600" dirty="0" smtClean="0">
                <a:solidFill>
                  <a:schemeClr val="bg1"/>
                </a:solidFill>
              </a:rPr>
              <a:t>sistema</a:t>
            </a:r>
          </a:p>
          <a:p>
            <a:pPr marL="796925" lvl="1" indent="-258763">
              <a:spcBef>
                <a:spcPts val="600"/>
              </a:spcBef>
              <a:buFontTx/>
              <a:buChar char="•"/>
            </a:pPr>
            <a:r>
              <a:rPr lang="es-CL" sz="1600" i="1" dirty="0" smtClean="0">
                <a:solidFill>
                  <a:schemeClr val="bg1"/>
                </a:solidFill>
              </a:rPr>
              <a:t>Equidad</a:t>
            </a:r>
            <a:r>
              <a:rPr lang="es-CL" sz="1600" dirty="0" smtClean="0">
                <a:solidFill>
                  <a:schemeClr val="bg1"/>
                </a:solidFill>
              </a:rPr>
              <a:t>: Promover la equidad educativa y la integración social de los estudiantes</a:t>
            </a:r>
            <a:endParaRPr lang="es-CL" sz="1600" dirty="0">
              <a:solidFill>
                <a:schemeClr val="bg1"/>
              </a:solidFill>
            </a:endParaRPr>
          </a:p>
          <a:p>
            <a:pPr marL="1254125" lvl="2" indent="-258763">
              <a:spcBef>
                <a:spcPts val="600"/>
              </a:spcBef>
              <a:buFontTx/>
              <a:buChar char="•"/>
            </a:pPr>
            <a:endParaRPr lang="es-CL" dirty="0" smtClean="0">
              <a:solidFill>
                <a:schemeClr val="bg1"/>
              </a:solidFill>
            </a:endParaRPr>
          </a:p>
          <a:p>
            <a:pPr marL="339725" indent="-258763">
              <a:spcBef>
                <a:spcPts val="600"/>
              </a:spcBef>
              <a:buFontTx/>
              <a:buChar char="•"/>
            </a:pPr>
            <a:r>
              <a:rPr lang="es-CL" sz="1600" dirty="0" smtClean="0">
                <a:solidFill>
                  <a:schemeClr val="bg1"/>
                </a:solidFill>
              </a:rPr>
              <a:t>La </a:t>
            </a:r>
            <a:r>
              <a:rPr lang="es-CL" sz="1600" dirty="0">
                <a:solidFill>
                  <a:schemeClr val="bg1"/>
                </a:solidFill>
              </a:rPr>
              <a:t>educación pública no es solo para educar al que no puede pagar</a:t>
            </a:r>
          </a:p>
          <a:p>
            <a:pPr marL="339725" indent="-258763">
              <a:spcBef>
                <a:spcPts val="600"/>
              </a:spcBef>
              <a:buFontTx/>
              <a:buChar char="•"/>
            </a:pPr>
            <a:r>
              <a:rPr lang="es-CL" sz="1600" dirty="0" smtClean="0">
                <a:solidFill>
                  <a:schemeClr val="bg1"/>
                </a:solidFill>
              </a:rPr>
              <a:t>La </a:t>
            </a:r>
            <a:r>
              <a:rPr lang="es-CL" sz="1600" dirty="0">
                <a:solidFill>
                  <a:schemeClr val="bg1"/>
                </a:solidFill>
              </a:rPr>
              <a:t>educación privada también puede perseguir objetivos sociales, pero asimismo puede priorizar (o hacer competir) sus propios </a:t>
            </a:r>
            <a:r>
              <a:rPr lang="es-CL" sz="1600" dirty="0" smtClean="0">
                <a:solidFill>
                  <a:schemeClr val="bg1"/>
                </a:solidFill>
              </a:rPr>
              <a:t>objetivos: </a:t>
            </a:r>
            <a:r>
              <a:rPr lang="es-CL" sz="1600" dirty="0">
                <a:solidFill>
                  <a:schemeClr val="bg1"/>
                </a:solidFill>
              </a:rPr>
              <a:t>¡es la esencia de la libertad de enseñanza</a:t>
            </a:r>
            <a:r>
              <a:rPr lang="es-CL" sz="1600" dirty="0" smtClean="0">
                <a:solidFill>
                  <a:schemeClr val="bg1"/>
                </a:solidFill>
              </a:rPr>
              <a:t>! Esto pone un límite a la política pública a través de escuelas privadas.</a:t>
            </a:r>
            <a:endParaRPr lang="es-CL" sz="1600" dirty="0">
              <a:solidFill>
                <a:schemeClr val="bg1"/>
              </a:solidFill>
            </a:endParaRPr>
          </a:p>
          <a:p>
            <a:pPr marL="339725" indent="-258763">
              <a:spcBef>
                <a:spcPts val="600"/>
              </a:spcBef>
              <a:buFontTx/>
              <a:buChar char="•"/>
            </a:pPr>
            <a:r>
              <a:rPr lang="es-CL" sz="1600" dirty="0" smtClean="0">
                <a:solidFill>
                  <a:schemeClr val="bg1"/>
                </a:solidFill>
              </a:rPr>
              <a:t>Conclusión: El estado </a:t>
            </a:r>
            <a:r>
              <a:rPr lang="es-CL" sz="1600" dirty="0">
                <a:solidFill>
                  <a:schemeClr val="bg1"/>
                </a:solidFill>
              </a:rPr>
              <a:t>debe dar prioridad a la educación </a:t>
            </a:r>
            <a:r>
              <a:rPr lang="es-CL" sz="1600" dirty="0" smtClean="0">
                <a:solidFill>
                  <a:schemeClr val="bg1"/>
                </a:solidFill>
              </a:rPr>
              <a:t>pública</a:t>
            </a:r>
          </a:p>
        </p:txBody>
      </p:sp>
      <p:sp>
        <p:nvSpPr>
          <p:cNvPr id="3075" name="Rectangle 5"/>
          <p:cNvSpPr>
            <a:spLocks noChangeArrowheads="1"/>
          </p:cNvSpPr>
          <p:nvPr/>
        </p:nvSpPr>
        <p:spPr bwMode="auto">
          <a:xfrm>
            <a:off x="533400" y="76200"/>
            <a:ext cx="5029200" cy="400050"/>
          </a:xfrm>
          <a:prstGeom prst="rect">
            <a:avLst/>
          </a:prstGeom>
          <a:noFill/>
          <a:ln w="9525">
            <a:noFill/>
            <a:miter lim="800000"/>
            <a:headEnd/>
            <a:tailEnd/>
          </a:ln>
        </p:spPr>
        <p:txBody>
          <a:bodyPr>
            <a:spAutoFit/>
          </a:bodyPr>
          <a:lstStyle/>
          <a:p>
            <a:r>
              <a:rPr lang="es-CL" sz="2000" dirty="0">
                <a:solidFill>
                  <a:schemeClr val="bg1"/>
                </a:solidFill>
              </a:rPr>
              <a:t>Educación pública: definición y propósitos</a:t>
            </a:r>
            <a:endParaRPr lang="es-ES" sz="2000" dirty="0">
              <a:solidFill>
                <a:schemeClr val="bg1"/>
              </a:solidFill>
            </a:endParaRPr>
          </a:p>
        </p:txBody>
      </p:sp>
      <p:sp>
        <p:nvSpPr>
          <p:cNvPr id="3076" name="Line 6"/>
          <p:cNvSpPr>
            <a:spLocks noChangeShapeType="1"/>
          </p:cNvSpPr>
          <p:nvPr/>
        </p:nvSpPr>
        <p:spPr bwMode="auto">
          <a:xfrm>
            <a:off x="381000" y="533400"/>
            <a:ext cx="8305800" cy="0"/>
          </a:xfrm>
          <a:prstGeom prst="line">
            <a:avLst/>
          </a:prstGeom>
          <a:noFill/>
          <a:ln w="19050">
            <a:solidFill>
              <a:schemeClr val="bg1"/>
            </a:solidFill>
            <a:round/>
            <a:headEnd/>
            <a:tailEnd/>
          </a:ln>
        </p:spPr>
        <p:txBody>
          <a:bodyPr/>
          <a:lstStyle/>
          <a:p>
            <a:endParaRPr lang="es-ES"/>
          </a:p>
        </p:txBody>
      </p:sp>
    </p:spTree>
    <p:extLst>
      <p:ext uri="{BB962C8B-B14F-4D97-AF65-F5344CB8AC3E}">
        <p14:creationId xmlns:p14="http://schemas.microsoft.com/office/powerpoint/2010/main" val="3949103370"/>
      </p:ext>
    </p:extLst>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1143000"/>
            <a:ext cx="7772400" cy="4986338"/>
          </a:xfrm>
          <a:prstGeom prst="rect">
            <a:avLst/>
          </a:prstGeom>
          <a:noFill/>
          <a:ln w="9525">
            <a:noFill/>
            <a:miter lim="800000"/>
            <a:headEnd/>
            <a:tailEnd/>
          </a:ln>
        </p:spPr>
        <p:txBody>
          <a:bodyPr>
            <a:spAutoFit/>
          </a:bodyPr>
          <a:lstStyle/>
          <a:p>
            <a:pPr marL="342900" indent="-342900">
              <a:buFontTx/>
              <a:buAutoNum type="arabicPeriod"/>
            </a:pPr>
            <a:r>
              <a:rPr lang="es-CL">
                <a:solidFill>
                  <a:schemeClr val="bg1"/>
                </a:solidFill>
              </a:rPr>
              <a:t>Una nueva institucionalidad para la administración de los establecimientos públicos:</a:t>
            </a:r>
          </a:p>
          <a:p>
            <a:pPr marL="342900" indent="-342900"/>
            <a:endParaRPr lang="es-CL">
              <a:solidFill>
                <a:schemeClr val="bg1"/>
              </a:solidFill>
            </a:endParaRPr>
          </a:p>
          <a:p>
            <a:pPr marL="342900" indent="-342900"/>
            <a:r>
              <a:rPr lang="es-CL">
                <a:solidFill>
                  <a:schemeClr val="bg1"/>
                </a:solidFill>
              </a:rPr>
              <a:t>	Estructura</a:t>
            </a:r>
          </a:p>
          <a:p>
            <a:pPr marL="342900" indent="-342900">
              <a:buFontTx/>
              <a:buAutoNum type="arabicPeriod"/>
            </a:pPr>
            <a:endParaRPr lang="es-CL">
              <a:solidFill>
                <a:schemeClr val="bg1"/>
              </a:solidFill>
            </a:endParaRPr>
          </a:p>
          <a:p>
            <a:pPr marL="1319213" lvl="2" indent="-342900">
              <a:spcBef>
                <a:spcPts val="900"/>
              </a:spcBef>
              <a:buFontTx/>
              <a:buChar char="•"/>
            </a:pPr>
            <a:r>
              <a:rPr lang="es-CL">
                <a:solidFill>
                  <a:schemeClr val="bg1"/>
                </a:solidFill>
              </a:rPr>
              <a:t>Creación de agencias locales especializadas en la gestión educacional, con “función única”</a:t>
            </a:r>
          </a:p>
          <a:p>
            <a:pPr marL="1319213" lvl="2" indent="-342900">
              <a:spcBef>
                <a:spcPts val="900"/>
              </a:spcBef>
              <a:buFontTx/>
              <a:buChar char="•"/>
            </a:pPr>
            <a:r>
              <a:rPr lang="es-CL">
                <a:solidFill>
                  <a:schemeClr val="bg1"/>
                </a:solidFill>
              </a:rPr>
              <a:t>Descentralizadas administrativa y financieramente, con una planta propia de personal, profesionalizadas</a:t>
            </a:r>
          </a:p>
          <a:p>
            <a:pPr marL="1319213" lvl="2" indent="-342900">
              <a:spcBef>
                <a:spcPts val="900"/>
              </a:spcBef>
              <a:buFontTx/>
              <a:buChar char="•"/>
            </a:pPr>
            <a:r>
              <a:rPr lang="es-CL">
                <a:solidFill>
                  <a:schemeClr val="bg1"/>
                </a:solidFill>
              </a:rPr>
              <a:t>Con financiamiento directo (independiente de las escuelas)</a:t>
            </a:r>
          </a:p>
          <a:p>
            <a:pPr marL="1319213" lvl="2" indent="-342900">
              <a:spcBef>
                <a:spcPts val="900"/>
              </a:spcBef>
              <a:buFontTx/>
              <a:buChar char="•"/>
            </a:pPr>
            <a:r>
              <a:rPr lang="es-CL">
                <a:solidFill>
                  <a:schemeClr val="bg1"/>
                </a:solidFill>
              </a:rPr>
              <a:t>De tamaño “adecuado”: considerando factores geográficos, demográficos, economías de escala, eficiencia, configurar equipos profesionales competentes, capacidad de supervisión de sus escuelas, capacidad de ser monitoreado desde el nivel central (desde una comuna populosa hasta varias comunas pequeñas)</a:t>
            </a:r>
          </a:p>
        </p:txBody>
      </p:sp>
      <p:sp>
        <p:nvSpPr>
          <p:cNvPr id="5123"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5124"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1143000"/>
            <a:ext cx="7924800" cy="5378450"/>
          </a:xfrm>
          <a:prstGeom prst="rect">
            <a:avLst/>
          </a:prstGeom>
          <a:noFill/>
          <a:ln w="9525">
            <a:noFill/>
            <a:miter lim="800000"/>
            <a:headEnd/>
            <a:tailEnd/>
          </a:ln>
        </p:spPr>
        <p:txBody>
          <a:bodyPr>
            <a:spAutoFit/>
          </a:bodyPr>
          <a:lstStyle/>
          <a:p>
            <a:pPr marL="342900" indent="-342900">
              <a:buFontTx/>
              <a:buAutoNum type="arabicPeriod"/>
            </a:pPr>
            <a:r>
              <a:rPr lang="es-CL">
                <a:solidFill>
                  <a:schemeClr val="bg1"/>
                </a:solidFill>
              </a:rPr>
              <a:t>Una nueva institucionalidad para la administración de los establecimientos públicos:</a:t>
            </a:r>
          </a:p>
          <a:p>
            <a:pPr marL="342900" indent="-342900">
              <a:buFontTx/>
              <a:buAutoNum type="arabicPeriod"/>
            </a:pPr>
            <a:endParaRPr lang="es-CL">
              <a:solidFill>
                <a:schemeClr val="bg1"/>
              </a:solidFill>
            </a:endParaRPr>
          </a:p>
          <a:p>
            <a:pPr marL="342900" indent="-342900"/>
            <a:r>
              <a:rPr lang="es-CL">
                <a:solidFill>
                  <a:schemeClr val="bg1"/>
                </a:solidFill>
              </a:rPr>
              <a:t>	Función</a:t>
            </a:r>
          </a:p>
          <a:p>
            <a:pPr marL="342900" indent="-342900">
              <a:buFontTx/>
              <a:buAutoNum type="arabicPeriod"/>
            </a:pPr>
            <a:endParaRPr lang="es-CL">
              <a:solidFill>
                <a:schemeClr val="bg1"/>
              </a:solidFill>
            </a:endParaRPr>
          </a:p>
          <a:p>
            <a:pPr marL="1319213" lvl="2" indent="-342900">
              <a:spcBef>
                <a:spcPts val="900"/>
              </a:spcBef>
              <a:buFontTx/>
              <a:buChar char="•"/>
            </a:pPr>
            <a:r>
              <a:rPr lang="es-CL">
                <a:solidFill>
                  <a:schemeClr val="bg1"/>
                </a:solidFill>
              </a:rPr>
              <a:t>Responsable de la provisión de educación pública (pre-escolar, básica y media) en su zona geográfica, de cobertura relevante y calidad creciente</a:t>
            </a:r>
          </a:p>
          <a:p>
            <a:pPr marL="1319213" lvl="2" indent="-342900">
              <a:spcBef>
                <a:spcPts val="900"/>
              </a:spcBef>
              <a:buFontTx/>
              <a:buChar char="•"/>
            </a:pPr>
            <a:r>
              <a:rPr lang="es-CL">
                <a:solidFill>
                  <a:schemeClr val="bg1"/>
                </a:solidFill>
              </a:rPr>
              <a:t>Reúne funciones de gestión administrativa y técnico-pedagógica del conjunto de establecimientos de su zona</a:t>
            </a:r>
          </a:p>
          <a:p>
            <a:pPr marL="1319213" lvl="2" indent="-342900">
              <a:spcBef>
                <a:spcPts val="900"/>
              </a:spcBef>
              <a:buFontTx/>
              <a:buChar char="•"/>
            </a:pPr>
            <a:r>
              <a:rPr lang="es-CL">
                <a:solidFill>
                  <a:schemeClr val="bg1"/>
                </a:solidFill>
              </a:rPr>
              <a:t>Responsable de la planificación y ejecución presupuestaria a nivel local, decisiones de apertura-cierre de establecimientos</a:t>
            </a:r>
          </a:p>
          <a:p>
            <a:pPr marL="1319213" lvl="2" indent="-342900">
              <a:spcBef>
                <a:spcPts val="900"/>
              </a:spcBef>
              <a:buFontTx/>
              <a:buChar char="•"/>
            </a:pPr>
            <a:r>
              <a:rPr lang="es-CL">
                <a:solidFill>
                  <a:schemeClr val="bg1"/>
                </a:solidFill>
              </a:rPr>
              <a:t>Contrata al personal docente y no docente de los establecimientos de su zona</a:t>
            </a:r>
          </a:p>
          <a:p>
            <a:pPr marL="1319213" lvl="2" indent="-342900">
              <a:spcBef>
                <a:spcPts val="900"/>
              </a:spcBef>
              <a:buFontTx/>
              <a:buChar char="•"/>
            </a:pPr>
            <a:r>
              <a:rPr lang="es-CL">
                <a:solidFill>
                  <a:schemeClr val="bg1"/>
                </a:solidFill>
              </a:rPr>
              <a:t>Orienta su trabajo a fortalecer las capacidades de las escuelas, para lo cual supervisa, apoya-interviene y evalúa, diseña y ejecuta políticas locales de mejoramiento</a:t>
            </a:r>
          </a:p>
        </p:txBody>
      </p:sp>
      <p:sp>
        <p:nvSpPr>
          <p:cNvPr id="6147"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6148"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09600" y="1143000"/>
            <a:ext cx="8305800" cy="5539978"/>
          </a:xfrm>
          <a:prstGeom prst="rect">
            <a:avLst/>
          </a:prstGeom>
          <a:noFill/>
          <a:ln w="9525">
            <a:noFill/>
            <a:miter lim="800000"/>
            <a:headEnd/>
            <a:tailEnd/>
          </a:ln>
        </p:spPr>
        <p:txBody>
          <a:bodyPr wrap="square">
            <a:spAutoFit/>
          </a:bodyPr>
          <a:lstStyle/>
          <a:p>
            <a:pPr marL="342900" indent="-342900">
              <a:buFontTx/>
              <a:buAutoNum type="arabicPeriod"/>
            </a:pPr>
            <a:r>
              <a:rPr lang="es-CL" dirty="0">
                <a:solidFill>
                  <a:schemeClr val="bg1"/>
                </a:solidFill>
              </a:rPr>
              <a:t>Una nueva institucionalidad para la administración de los establecimientos públicos:</a:t>
            </a:r>
          </a:p>
          <a:p>
            <a:pPr marL="342900" indent="-342900">
              <a:buFontTx/>
              <a:buAutoNum type="arabicPeriod"/>
            </a:pPr>
            <a:endParaRPr lang="es-CL" dirty="0">
              <a:solidFill>
                <a:schemeClr val="bg1"/>
              </a:solidFill>
            </a:endParaRPr>
          </a:p>
          <a:p>
            <a:pPr marL="342900" indent="-342900"/>
            <a:r>
              <a:rPr lang="es-CL" dirty="0">
                <a:solidFill>
                  <a:schemeClr val="bg1"/>
                </a:solidFill>
              </a:rPr>
              <a:t>	</a:t>
            </a:r>
            <a:r>
              <a:rPr lang="es-CL" dirty="0" smtClean="0">
                <a:solidFill>
                  <a:schemeClr val="bg1"/>
                </a:solidFill>
              </a:rPr>
              <a:t>Gobierno y control</a:t>
            </a:r>
            <a:endParaRPr lang="es-CL" dirty="0">
              <a:solidFill>
                <a:schemeClr val="bg1"/>
              </a:solidFill>
            </a:endParaRPr>
          </a:p>
          <a:p>
            <a:pPr marL="342900" indent="-342900">
              <a:buFontTx/>
              <a:buAutoNum type="arabicPeriod"/>
            </a:pPr>
            <a:endParaRPr lang="es-CL" dirty="0">
              <a:solidFill>
                <a:schemeClr val="bg1"/>
              </a:solidFill>
            </a:endParaRPr>
          </a:p>
          <a:p>
            <a:pPr marL="1319213" lvl="2" indent="-342900">
              <a:spcBef>
                <a:spcPts val="900"/>
              </a:spcBef>
              <a:buFontTx/>
              <a:buChar char="•"/>
            </a:pPr>
            <a:r>
              <a:rPr lang="es-CL" dirty="0" smtClean="0">
                <a:solidFill>
                  <a:schemeClr val="bg1"/>
                </a:solidFill>
              </a:rPr>
              <a:t>Dependencia política de una </a:t>
            </a:r>
            <a:r>
              <a:rPr lang="es-CL" dirty="0">
                <a:solidFill>
                  <a:schemeClr val="bg1"/>
                </a:solidFill>
              </a:rPr>
              <a:t>unidad especializada a nivel </a:t>
            </a:r>
            <a:r>
              <a:rPr lang="es-CL" dirty="0" smtClean="0">
                <a:solidFill>
                  <a:schemeClr val="bg1"/>
                </a:solidFill>
              </a:rPr>
              <a:t>nacional (Servicio Nacional dependiente del Ministerio </a:t>
            </a:r>
            <a:r>
              <a:rPr lang="es-CL" dirty="0">
                <a:solidFill>
                  <a:schemeClr val="bg1"/>
                </a:solidFill>
              </a:rPr>
              <a:t>de </a:t>
            </a:r>
            <a:r>
              <a:rPr lang="es-CL" dirty="0" smtClean="0">
                <a:solidFill>
                  <a:schemeClr val="bg1"/>
                </a:solidFill>
              </a:rPr>
              <a:t>Educación), la que </a:t>
            </a:r>
            <a:r>
              <a:rPr lang="es-CL" dirty="0">
                <a:solidFill>
                  <a:schemeClr val="bg1"/>
                </a:solidFill>
              </a:rPr>
              <a:t>además desarrolla políticas de mejoramiento hacia </a:t>
            </a:r>
            <a:r>
              <a:rPr lang="es-CL" dirty="0" smtClean="0">
                <a:solidFill>
                  <a:schemeClr val="bg1"/>
                </a:solidFill>
              </a:rPr>
              <a:t>ellas</a:t>
            </a:r>
          </a:p>
          <a:p>
            <a:pPr marL="1319213" lvl="2" indent="-342900">
              <a:spcBef>
                <a:spcPts val="900"/>
              </a:spcBef>
              <a:buFontTx/>
              <a:buChar char="•"/>
            </a:pPr>
            <a:r>
              <a:rPr lang="es-CL" dirty="0" smtClean="0">
                <a:solidFill>
                  <a:schemeClr val="bg1"/>
                </a:solidFill>
              </a:rPr>
              <a:t>Director </a:t>
            </a:r>
            <a:r>
              <a:rPr lang="es-CL" dirty="0">
                <a:solidFill>
                  <a:schemeClr val="bg1"/>
                </a:solidFill>
              </a:rPr>
              <a:t>de cada agencia local es seleccionado por la Alta Dirección Pública, </a:t>
            </a:r>
            <a:r>
              <a:rPr lang="es-CL" dirty="0" smtClean="0">
                <a:solidFill>
                  <a:schemeClr val="bg1"/>
                </a:solidFill>
              </a:rPr>
              <a:t>y nombrado por la instancia nacional por </a:t>
            </a:r>
            <a:r>
              <a:rPr lang="es-CL" dirty="0">
                <a:solidFill>
                  <a:schemeClr val="bg1"/>
                </a:solidFill>
              </a:rPr>
              <a:t>períodos de tiempo independientes del ciclo electoral local y nacional (</a:t>
            </a:r>
            <a:r>
              <a:rPr lang="es-CL" dirty="0" err="1">
                <a:solidFill>
                  <a:schemeClr val="bg1"/>
                </a:solidFill>
              </a:rPr>
              <a:t>ej</a:t>
            </a:r>
            <a:r>
              <a:rPr lang="es-CL" dirty="0">
                <a:solidFill>
                  <a:schemeClr val="bg1"/>
                </a:solidFill>
              </a:rPr>
              <a:t>: 5 años</a:t>
            </a:r>
            <a:r>
              <a:rPr lang="es-CL" dirty="0" smtClean="0">
                <a:solidFill>
                  <a:schemeClr val="bg1"/>
                </a:solidFill>
              </a:rPr>
              <a:t>)</a:t>
            </a:r>
            <a:endParaRPr lang="es-CL" dirty="0">
              <a:solidFill>
                <a:schemeClr val="bg1"/>
              </a:solidFill>
            </a:endParaRPr>
          </a:p>
          <a:p>
            <a:pPr marL="1319213" lvl="2" indent="-342900">
              <a:spcBef>
                <a:spcPts val="900"/>
              </a:spcBef>
              <a:buFontTx/>
              <a:buChar char="•"/>
            </a:pPr>
            <a:r>
              <a:rPr lang="es-CL" dirty="0" smtClean="0">
                <a:solidFill>
                  <a:schemeClr val="bg1"/>
                </a:solidFill>
              </a:rPr>
              <a:t>En cada </a:t>
            </a:r>
            <a:r>
              <a:rPr lang="es-CL" dirty="0">
                <a:solidFill>
                  <a:schemeClr val="bg1"/>
                </a:solidFill>
              </a:rPr>
              <a:t>agencia </a:t>
            </a:r>
            <a:r>
              <a:rPr lang="es-CL" dirty="0" smtClean="0">
                <a:solidFill>
                  <a:schemeClr val="bg1"/>
                </a:solidFill>
              </a:rPr>
              <a:t>hay un </a:t>
            </a:r>
            <a:r>
              <a:rPr lang="es-CL" dirty="0">
                <a:solidFill>
                  <a:schemeClr val="bg1"/>
                </a:solidFill>
              </a:rPr>
              <a:t>Consejo Local de Educación Pública, integrado por representantes de actores </a:t>
            </a:r>
            <a:r>
              <a:rPr lang="es-CL" dirty="0" smtClean="0">
                <a:solidFill>
                  <a:schemeClr val="bg1"/>
                </a:solidFill>
              </a:rPr>
              <a:t>educacionales (directores, docentes, familias, alumnos), municipios, universidades, sector productivo. Función consultiva </a:t>
            </a:r>
            <a:r>
              <a:rPr lang="es-CL" dirty="0">
                <a:solidFill>
                  <a:schemeClr val="bg1"/>
                </a:solidFill>
              </a:rPr>
              <a:t>y </a:t>
            </a:r>
            <a:r>
              <a:rPr lang="es-CL" dirty="0" smtClean="0">
                <a:solidFill>
                  <a:schemeClr val="bg1"/>
                </a:solidFill>
              </a:rPr>
              <a:t>fiscalizadora</a:t>
            </a:r>
            <a:endParaRPr lang="es-CL" dirty="0">
              <a:solidFill>
                <a:schemeClr val="bg1"/>
              </a:solidFill>
            </a:endParaRPr>
          </a:p>
          <a:p>
            <a:pPr marL="1319213" lvl="2" indent="-342900">
              <a:spcBef>
                <a:spcPts val="900"/>
              </a:spcBef>
              <a:buFontTx/>
              <a:buChar char="•"/>
            </a:pPr>
            <a:r>
              <a:rPr lang="es-CL" dirty="0">
                <a:solidFill>
                  <a:schemeClr val="bg1"/>
                </a:solidFill>
              </a:rPr>
              <a:t>Fiscalización y evaluación especializadas por la Superintendencia de Educación y la Agencia de </a:t>
            </a:r>
            <a:r>
              <a:rPr lang="es-CL" dirty="0" smtClean="0">
                <a:solidFill>
                  <a:schemeClr val="bg1"/>
                </a:solidFill>
              </a:rPr>
              <a:t>Calidad</a:t>
            </a:r>
            <a:endParaRPr lang="es-CL" dirty="0">
              <a:solidFill>
                <a:schemeClr val="bg1"/>
              </a:solidFill>
            </a:endParaRPr>
          </a:p>
        </p:txBody>
      </p:sp>
      <p:sp>
        <p:nvSpPr>
          <p:cNvPr id="7171"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7172"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09600" y="1143000"/>
            <a:ext cx="7772400" cy="5539978"/>
          </a:xfrm>
          <a:prstGeom prst="rect">
            <a:avLst/>
          </a:prstGeom>
          <a:noFill/>
          <a:ln w="9525">
            <a:noFill/>
            <a:miter lim="800000"/>
            <a:headEnd/>
            <a:tailEnd/>
          </a:ln>
        </p:spPr>
        <p:txBody>
          <a:bodyPr>
            <a:spAutoFit/>
          </a:bodyPr>
          <a:lstStyle/>
          <a:p>
            <a:pPr marL="342900" indent="-342900">
              <a:buFontTx/>
              <a:buAutoNum type="arabicPeriod" startAt="2"/>
            </a:pPr>
            <a:r>
              <a:rPr lang="es-CL" dirty="0">
                <a:solidFill>
                  <a:schemeClr val="bg1"/>
                </a:solidFill>
              </a:rPr>
              <a:t>Garantizar una oferta relevante y de calidad de educación pública:</a:t>
            </a:r>
          </a:p>
          <a:p>
            <a:pPr marL="342900" indent="-342900">
              <a:buFontTx/>
              <a:buAutoNum type="arabicPeriod" startAt="2"/>
            </a:pPr>
            <a:endParaRPr lang="es-CL" dirty="0">
              <a:solidFill>
                <a:schemeClr val="bg1"/>
              </a:solidFill>
            </a:endParaRPr>
          </a:p>
          <a:p>
            <a:pPr marL="342900" indent="-342900"/>
            <a:r>
              <a:rPr lang="es-CL" dirty="0">
                <a:solidFill>
                  <a:schemeClr val="bg1"/>
                </a:solidFill>
              </a:rPr>
              <a:t>	Financiamiento</a:t>
            </a:r>
          </a:p>
          <a:p>
            <a:pPr marL="342900" indent="-342900">
              <a:buFontTx/>
              <a:buAutoNum type="arabicPeriod" startAt="2"/>
            </a:pPr>
            <a:endParaRPr lang="es-CL" dirty="0">
              <a:solidFill>
                <a:schemeClr val="bg1"/>
              </a:solidFill>
            </a:endParaRPr>
          </a:p>
          <a:p>
            <a:pPr marL="1319213" lvl="2" indent="-342900">
              <a:spcBef>
                <a:spcPts val="900"/>
              </a:spcBef>
              <a:buFontTx/>
              <a:buChar char="•"/>
            </a:pPr>
            <a:r>
              <a:rPr lang="es-CL" dirty="0">
                <a:solidFill>
                  <a:schemeClr val="bg1"/>
                </a:solidFill>
              </a:rPr>
              <a:t>Financiamiento de los establecimientos: subvención escolar “revisada”, más ajustes por obligaciones específicas de la educación </a:t>
            </a:r>
            <a:r>
              <a:rPr lang="es-CL" dirty="0" smtClean="0">
                <a:solidFill>
                  <a:schemeClr val="bg1"/>
                </a:solidFill>
              </a:rPr>
              <a:t>pública (si y mientras permanezcan)</a:t>
            </a:r>
            <a:endParaRPr lang="es-CL" dirty="0">
              <a:solidFill>
                <a:schemeClr val="bg1"/>
              </a:solidFill>
            </a:endParaRPr>
          </a:p>
          <a:p>
            <a:pPr marL="1319213" lvl="2" indent="-342900">
              <a:spcBef>
                <a:spcPts val="900"/>
              </a:spcBef>
              <a:buFontTx/>
              <a:buChar char="•"/>
            </a:pPr>
            <a:r>
              <a:rPr lang="es-CL" dirty="0">
                <a:solidFill>
                  <a:schemeClr val="bg1"/>
                </a:solidFill>
              </a:rPr>
              <a:t>Financiamiento de la agencia: directo vía presupuesto, cuerpo profesional y administrativo básico, y consideraciones de alumnado, establecimientos, población, territorio </a:t>
            </a:r>
          </a:p>
          <a:p>
            <a:pPr marL="1319213" lvl="2" indent="-342900">
              <a:spcBef>
                <a:spcPts val="900"/>
              </a:spcBef>
              <a:buFontTx/>
              <a:buChar char="•"/>
            </a:pPr>
            <a:r>
              <a:rPr lang="es-CL" dirty="0">
                <a:solidFill>
                  <a:schemeClr val="bg1"/>
                </a:solidFill>
              </a:rPr>
              <a:t>Inversión en infraestructura: nuevos mecanismos eficientes de planificación territorial y de inversión para la creación de establecimientos públicos en cada zona (capaces de responder a la dinámica poblacional</a:t>
            </a:r>
            <a:r>
              <a:rPr lang="es-CL" dirty="0" smtClean="0">
                <a:solidFill>
                  <a:schemeClr val="bg1"/>
                </a:solidFill>
              </a:rPr>
              <a:t>) y mantención</a:t>
            </a:r>
            <a:endParaRPr lang="es-CL" dirty="0">
              <a:solidFill>
                <a:schemeClr val="bg1"/>
              </a:solidFill>
            </a:endParaRPr>
          </a:p>
          <a:p>
            <a:pPr marL="1319213" lvl="2" indent="-342900">
              <a:spcBef>
                <a:spcPts val="900"/>
              </a:spcBef>
              <a:buFontTx/>
              <a:buChar char="•"/>
            </a:pPr>
            <a:r>
              <a:rPr lang="es-CL" dirty="0">
                <a:solidFill>
                  <a:schemeClr val="bg1"/>
                </a:solidFill>
              </a:rPr>
              <a:t>Inversión </a:t>
            </a:r>
            <a:r>
              <a:rPr lang="es-CL" dirty="0" smtClean="0">
                <a:solidFill>
                  <a:schemeClr val="bg1"/>
                </a:solidFill>
              </a:rPr>
              <a:t>para el desarrollo: políticas nacionales de </a:t>
            </a:r>
            <a:r>
              <a:rPr lang="es-CL" dirty="0">
                <a:solidFill>
                  <a:schemeClr val="bg1"/>
                </a:solidFill>
              </a:rPr>
              <a:t>mejoramiento </a:t>
            </a:r>
            <a:r>
              <a:rPr lang="es-CL" dirty="0" smtClean="0">
                <a:solidFill>
                  <a:schemeClr val="bg1"/>
                </a:solidFill>
              </a:rPr>
              <a:t>de la </a:t>
            </a:r>
            <a:r>
              <a:rPr lang="es-CL" dirty="0">
                <a:solidFill>
                  <a:schemeClr val="bg1"/>
                </a:solidFill>
              </a:rPr>
              <a:t>educación </a:t>
            </a:r>
            <a:r>
              <a:rPr lang="es-CL" dirty="0" smtClean="0">
                <a:solidFill>
                  <a:schemeClr val="bg1"/>
                </a:solidFill>
              </a:rPr>
              <a:t>pública, fondos especiales y convenios de desempeño / proyectos particulares de las agencias para acoger particularidades locales</a:t>
            </a:r>
            <a:endParaRPr lang="es-CL" dirty="0">
              <a:solidFill>
                <a:schemeClr val="bg1"/>
              </a:solidFill>
            </a:endParaRPr>
          </a:p>
        </p:txBody>
      </p:sp>
      <p:sp>
        <p:nvSpPr>
          <p:cNvPr id="8195"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8196"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4033</TotalTime>
  <Words>533</Words>
  <Application>Microsoft Office PowerPoint</Application>
  <PresentationFormat>Carta (216 x 279 mm)</PresentationFormat>
  <Paragraphs>91</Paragraphs>
  <Slides>10</Slides>
  <Notes>0</Notes>
  <HiddenSlides>0</HiddenSlides>
  <MMClips>0</MMClips>
  <ScaleCrop>false</ScaleCrop>
  <HeadingPairs>
    <vt:vector size="4" baseType="variant">
      <vt:variant>
        <vt:lpstr>Tema</vt:lpstr>
      </vt:variant>
      <vt:variant>
        <vt:i4>2</vt:i4>
      </vt:variant>
      <vt:variant>
        <vt:lpstr>Títulos de diapositiva</vt:lpstr>
      </vt:variant>
      <vt:variant>
        <vt:i4>10</vt:i4>
      </vt:variant>
    </vt:vector>
  </HeadingPairs>
  <TitlesOfParts>
    <vt:vector size="12" baseType="lpstr">
      <vt:lpstr>Diseño predeterminado</vt:lpstr>
      <vt:lpstr>2_Diseño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Bellei Pardo</dc:creator>
  <cp:lastModifiedBy>Lizzy</cp:lastModifiedBy>
  <cp:revision>535</cp:revision>
  <dcterms:created xsi:type="dcterms:W3CDTF">2006-05-07T21:26:16Z</dcterms:created>
  <dcterms:modified xsi:type="dcterms:W3CDTF">2014-04-23T15:22:29Z</dcterms:modified>
</cp:coreProperties>
</file>