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56" r:id="rId1"/>
  </p:sldMasterIdLst>
  <p:notesMasterIdLst>
    <p:notesMasterId r:id="rId90"/>
  </p:notesMasterIdLst>
  <p:handoutMasterIdLst>
    <p:handoutMasterId r:id="rId91"/>
  </p:handoutMasterIdLst>
  <p:sldIdLst>
    <p:sldId id="479" r:id="rId2"/>
    <p:sldId id="480" r:id="rId3"/>
    <p:sldId id="481" r:id="rId4"/>
    <p:sldId id="425" r:id="rId5"/>
    <p:sldId id="482" r:id="rId6"/>
    <p:sldId id="483" r:id="rId7"/>
    <p:sldId id="471" r:id="rId8"/>
    <p:sldId id="484" r:id="rId9"/>
    <p:sldId id="485" r:id="rId10"/>
    <p:sldId id="428" r:id="rId11"/>
    <p:sldId id="429" r:id="rId12"/>
    <p:sldId id="430" r:id="rId13"/>
    <p:sldId id="431" r:id="rId14"/>
    <p:sldId id="432" r:id="rId15"/>
    <p:sldId id="476" r:id="rId16"/>
    <p:sldId id="433" r:id="rId17"/>
    <p:sldId id="434" r:id="rId18"/>
    <p:sldId id="435" r:id="rId19"/>
    <p:sldId id="436" r:id="rId20"/>
    <p:sldId id="437" r:id="rId21"/>
    <p:sldId id="438" r:id="rId22"/>
    <p:sldId id="439" r:id="rId23"/>
    <p:sldId id="440" r:id="rId24"/>
    <p:sldId id="441" r:id="rId25"/>
    <p:sldId id="442" r:id="rId26"/>
    <p:sldId id="443" r:id="rId27"/>
    <p:sldId id="444" r:id="rId28"/>
    <p:sldId id="445" r:id="rId29"/>
    <p:sldId id="446" r:id="rId30"/>
    <p:sldId id="447" r:id="rId31"/>
    <p:sldId id="448" r:id="rId32"/>
    <p:sldId id="449" r:id="rId33"/>
    <p:sldId id="450" r:id="rId34"/>
    <p:sldId id="451" r:id="rId35"/>
    <p:sldId id="536" r:id="rId36"/>
    <p:sldId id="534" r:id="rId37"/>
    <p:sldId id="535" r:id="rId38"/>
    <p:sldId id="505" r:id="rId39"/>
    <p:sldId id="506" r:id="rId40"/>
    <p:sldId id="508" r:id="rId41"/>
    <p:sldId id="509" r:id="rId42"/>
    <p:sldId id="507" r:id="rId43"/>
    <p:sldId id="513" r:id="rId44"/>
    <p:sldId id="514" r:id="rId45"/>
    <p:sldId id="515" r:id="rId46"/>
    <p:sldId id="516" r:id="rId47"/>
    <p:sldId id="517" r:id="rId48"/>
    <p:sldId id="518" r:id="rId49"/>
    <p:sldId id="519" r:id="rId50"/>
    <p:sldId id="537" r:id="rId51"/>
    <p:sldId id="522" r:id="rId52"/>
    <p:sldId id="538" r:id="rId53"/>
    <p:sldId id="521" r:id="rId54"/>
    <p:sldId id="524" r:id="rId55"/>
    <p:sldId id="454" r:id="rId56"/>
    <p:sldId id="455" r:id="rId57"/>
    <p:sldId id="456" r:id="rId58"/>
    <p:sldId id="457" r:id="rId59"/>
    <p:sldId id="458" r:id="rId60"/>
    <p:sldId id="459" r:id="rId61"/>
    <p:sldId id="460" r:id="rId62"/>
    <p:sldId id="461" r:id="rId63"/>
    <p:sldId id="462" r:id="rId64"/>
    <p:sldId id="463" r:id="rId65"/>
    <p:sldId id="464" r:id="rId66"/>
    <p:sldId id="465" r:id="rId67"/>
    <p:sldId id="466" r:id="rId68"/>
    <p:sldId id="467" r:id="rId69"/>
    <p:sldId id="468" r:id="rId70"/>
    <p:sldId id="486" r:id="rId71"/>
    <p:sldId id="487" r:id="rId72"/>
    <p:sldId id="488" r:id="rId73"/>
    <p:sldId id="493" r:id="rId74"/>
    <p:sldId id="489" r:id="rId75"/>
    <p:sldId id="490" r:id="rId76"/>
    <p:sldId id="504" r:id="rId77"/>
    <p:sldId id="491" r:id="rId78"/>
    <p:sldId id="492" r:id="rId79"/>
    <p:sldId id="525" r:id="rId80"/>
    <p:sldId id="526" r:id="rId81"/>
    <p:sldId id="527" r:id="rId82"/>
    <p:sldId id="528" r:id="rId83"/>
    <p:sldId id="529" r:id="rId84"/>
    <p:sldId id="530" r:id="rId85"/>
    <p:sldId id="531" r:id="rId86"/>
    <p:sldId id="532" r:id="rId87"/>
    <p:sldId id="533" r:id="rId88"/>
    <p:sldId id="539" r:id="rId89"/>
  </p:sldIdLst>
  <p:sldSz cx="9144000" cy="6858000" type="screen4x3"/>
  <p:notesSz cx="6858000" cy="9077325"/>
  <p:embeddedFontLst>
    <p:embeddedFont>
      <p:font typeface="Garamond" pitchFamily="18" charset="0"/>
      <p:regular r:id="rId92"/>
      <p:bold r:id="rId93"/>
      <p:italic r:id="rId94"/>
    </p:embeddedFont>
    <p:embeddedFont>
      <p:font typeface="Arial Unicode MS" pitchFamily="34" charset="-128"/>
      <p:regular r:id="rId95"/>
    </p:embeddedFont>
  </p:embeddedFontLst>
  <p:defaultTextStyle>
    <a:defPPr>
      <a:defRPr lang="en-US"/>
    </a:defPPr>
    <a:lvl1pPr algn="l" rtl="0" fontAlgn="base">
      <a:spcBef>
        <a:spcPct val="0"/>
      </a:spcBef>
      <a:spcAft>
        <a:spcPct val="0"/>
      </a:spcAft>
      <a:defRPr sz="2800" i="1" kern="1200">
        <a:solidFill>
          <a:schemeClr val="tx1"/>
        </a:solidFill>
        <a:latin typeface="Garamond" pitchFamily="18" charset="0"/>
        <a:ea typeface="+mn-ea"/>
        <a:cs typeface="+mn-cs"/>
      </a:defRPr>
    </a:lvl1pPr>
    <a:lvl2pPr marL="457200" algn="l" rtl="0" fontAlgn="base">
      <a:spcBef>
        <a:spcPct val="0"/>
      </a:spcBef>
      <a:spcAft>
        <a:spcPct val="0"/>
      </a:spcAft>
      <a:defRPr sz="2800" i="1" kern="1200">
        <a:solidFill>
          <a:schemeClr val="tx1"/>
        </a:solidFill>
        <a:latin typeface="Garamond" pitchFamily="18" charset="0"/>
        <a:ea typeface="+mn-ea"/>
        <a:cs typeface="+mn-cs"/>
      </a:defRPr>
    </a:lvl2pPr>
    <a:lvl3pPr marL="914400" algn="l" rtl="0" fontAlgn="base">
      <a:spcBef>
        <a:spcPct val="0"/>
      </a:spcBef>
      <a:spcAft>
        <a:spcPct val="0"/>
      </a:spcAft>
      <a:defRPr sz="2800" i="1" kern="1200">
        <a:solidFill>
          <a:schemeClr val="tx1"/>
        </a:solidFill>
        <a:latin typeface="Garamond" pitchFamily="18" charset="0"/>
        <a:ea typeface="+mn-ea"/>
        <a:cs typeface="+mn-cs"/>
      </a:defRPr>
    </a:lvl3pPr>
    <a:lvl4pPr marL="1371600" algn="l" rtl="0" fontAlgn="base">
      <a:spcBef>
        <a:spcPct val="0"/>
      </a:spcBef>
      <a:spcAft>
        <a:spcPct val="0"/>
      </a:spcAft>
      <a:defRPr sz="2800" i="1" kern="1200">
        <a:solidFill>
          <a:schemeClr val="tx1"/>
        </a:solidFill>
        <a:latin typeface="Garamond" pitchFamily="18" charset="0"/>
        <a:ea typeface="+mn-ea"/>
        <a:cs typeface="+mn-cs"/>
      </a:defRPr>
    </a:lvl4pPr>
    <a:lvl5pPr marL="1828800" algn="l" rtl="0" fontAlgn="base">
      <a:spcBef>
        <a:spcPct val="0"/>
      </a:spcBef>
      <a:spcAft>
        <a:spcPct val="0"/>
      </a:spcAft>
      <a:defRPr sz="2800" i="1" kern="1200">
        <a:solidFill>
          <a:schemeClr val="tx1"/>
        </a:solidFill>
        <a:latin typeface="Garamond" pitchFamily="18" charset="0"/>
        <a:ea typeface="+mn-ea"/>
        <a:cs typeface="+mn-cs"/>
      </a:defRPr>
    </a:lvl5pPr>
    <a:lvl6pPr marL="2286000" algn="l" defTabSz="914400" rtl="0" eaLnBrk="1" latinLnBrk="0" hangingPunct="1">
      <a:defRPr sz="2800" i="1" kern="1200">
        <a:solidFill>
          <a:schemeClr val="tx1"/>
        </a:solidFill>
        <a:latin typeface="Garamond" pitchFamily="18" charset="0"/>
        <a:ea typeface="+mn-ea"/>
        <a:cs typeface="+mn-cs"/>
      </a:defRPr>
    </a:lvl6pPr>
    <a:lvl7pPr marL="2743200" algn="l" defTabSz="914400" rtl="0" eaLnBrk="1" latinLnBrk="0" hangingPunct="1">
      <a:defRPr sz="2800" i="1" kern="1200">
        <a:solidFill>
          <a:schemeClr val="tx1"/>
        </a:solidFill>
        <a:latin typeface="Garamond" pitchFamily="18" charset="0"/>
        <a:ea typeface="+mn-ea"/>
        <a:cs typeface="+mn-cs"/>
      </a:defRPr>
    </a:lvl7pPr>
    <a:lvl8pPr marL="3200400" algn="l" defTabSz="914400" rtl="0" eaLnBrk="1" latinLnBrk="0" hangingPunct="1">
      <a:defRPr sz="2800" i="1" kern="1200">
        <a:solidFill>
          <a:schemeClr val="tx1"/>
        </a:solidFill>
        <a:latin typeface="Garamond" pitchFamily="18" charset="0"/>
        <a:ea typeface="+mn-ea"/>
        <a:cs typeface="+mn-cs"/>
      </a:defRPr>
    </a:lvl8pPr>
    <a:lvl9pPr marL="3657600" algn="l" defTabSz="914400" rtl="0" eaLnBrk="1" latinLnBrk="0" hangingPunct="1">
      <a:defRPr sz="2800" i="1"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009E00"/>
    <a:srgbClr val="00FF00"/>
    <a:srgbClr val="CCFFCC"/>
    <a:srgbClr val="0000CC"/>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88" autoAdjust="0"/>
    <p:restoredTop sz="99502" autoAdjust="0"/>
  </p:normalViewPr>
  <p:slideViewPr>
    <p:cSldViewPr>
      <p:cViewPr>
        <p:scale>
          <a:sx n="81" d="100"/>
          <a:sy n="81" d="100"/>
        </p:scale>
        <p:origin x="-1656" y="-2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568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font" Target="fonts/font4.fntdata"/><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font" Target="fonts/font2.fntdata"/><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font" Target="fonts/font3.fntdata"/><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21864951768488738"/>
          <c:y val="7.0446735395189003E-2"/>
          <c:w val="0.76045016077170358"/>
          <c:h val="0.82817869415808743"/>
        </c:manualLayout>
      </c:layout>
      <c:barChart>
        <c:barDir val="col"/>
        <c:grouping val="clustered"/>
        <c:varyColors val="0"/>
        <c:ser>
          <c:idx val="0"/>
          <c:order val="0"/>
          <c:tx>
            <c:strRef>
              <c:f>Sheet1!$A$2</c:f>
              <c:strCache>
                <c:ptCount val="1"/>
              </c:strCache>
            </c:strRef>
          </c:tx>
          <c:spPr>
            <a:solidFill>
              <a:schemeClr val="accent1"/>
            </a:solidFill>
            <a:ln w="14421">
              <a:solidFill>
                <a:srgbClr val="FF0000"/>
              </a:solidFill>
              <a:prstDash val="solid"/>
            </a:ln>
          </c:spPr>
          <c:invertIfNegative val="0"/>
          <c:dLbls>
            <c:spPr>
              <a:noFill/>
              <a:ln w="28835">
                <a:noFill/>
              </a:ln>
            </c:spPr>
            <c:txPr>
              <a:bodyPr/>
              <a:lstStyle/>
              <a:p>
                <a:pPr>
                  <a:defRPr sz="1997" b="1" i="0" u="none" strike="noStrike" baseline="0">
                    <a:solidFill>
                      <a:schemeClr val="tx1"/>
                    </a:solidFill>
                    <a:latin typeface="Garamond"/>
                    <a:ea typeface="Garamond"/>
                    <a:cs typeface="Garamond"/>
                  </a:defRPr>
                </a:pPr>
                <a:endParaRPr lang="es-CL"/>
              </a:p>
            </c:txPr>
            <c:dLblPos val="outEnd"/>
            <c:showLegendKey val="0"/>
            <c:showVal val="1"/>
            <c:showCatName val="0"/>
            <c:showSerName val="0"/>
            <c:showPercent val="0"/>
            <c:showBubbleSize val="0"/>
            <c:showLeaderLines val="0"/>
          </c:dLbls>
          <c:cat>
            <c:strRef>
              <c:f>Sheet1!$B$1:$D$1</c:f>
              <c:strCache>
                <c:ptCount val="1"/>
                <c:pt idx="0">
                  <c:v> </c:v>
                </c:pt>
              </c:strCache>
            </c:strRef>
          </c:cat>
          <c:val>
            <c:numRef>
              <c:f>Sheet1!$B$2:$D$2</c:f>
              <c:numCache>
                <c:formatCode>General</c:formatCode>
                <c:ptCount val="3"/>
                <c:pt idx="0">
                  <c:v>68</c:v>
                </c:pt>
                <c:pt idx="1">
                  <c:v>45</c:v>
                </c:pt>
                <c:pt idx="2">
                  <c:v>27</c:v>
                </c:pt>
              </c:numCache>
            </c:numRef>
          </c:val>
        </c:ser>
        <c:dLbls>
          <c:showLegendKey val="0"/>
          <c:showVal val="0"/>
          <c:showCatName val="0"/>
          <c:showSerName val="0"/>
          <c:showPercent val="0"/>
          <c:showBubbleSize val="0"/>
        </c:dLbls>
        <c:gapWidth val="150"/>
        <c:axId val="63120128"/>
        <c:axId val="63121664"/>
      </c:barChart>
      <c:catAx>
        <c:axId val="63120128"/>
        <c:scaling>
          <c:orientation val="minMax"/>
        </c:scaling>
        <c:delete val="0"/>
        <c:axPos val="b"/>
        <c:numFmt formatCode="General" sourceLinked="1"/>
        <c:majorTickMark val="out"/>
        <c:minorTickMark val="none"/>
        <c:tickLblPos val="nextTo"/>
        <c:spPr>
          <a:ln w="3608">
            <a:solidFill>
              <a:schemeClr val="tx1"/>
            </a:solidFill>
            <a:prstDash val="solid"/>
          </a:ln>
        </c:spPr>
        <c:txPr>
          <a:bodyPr rot="0" vert="horz"/>
          <a:lstStyle/>
          <a:p>
            <a:pPr>
              <a:defRPr sz="1191" b="1" i="0" u="none" strike="noStrike" baseline="0">
                <a:solidFill>
                  <a:schemeClr val="tx1"/>
                </a:solidFill>
                <a:latin typeface="Garamond"/>
                <a:ea typeface="Garamond"/>
                <a:cs typeface="Garamond"/>
              </a:defRPr>
            </a:pPr>
            <a:endParaRPr lang="es-CL"/>
          </a:p>
        </c:txPr>
        <c:crossAx val="63121664"/>
        <c:crosses val="autoZero"/>
        <c:auto val="1"/>
        <c:lblAlgn val="ctr"/>
        <c:lblOffset val="100"/>
        <c:tickLblSkip val="1"/>
        <c:tickMarkSkip val="1"/>
        <c:noMultiLvlLbl val="0"/>
      </c:catAx>
      <c:valAx>
        <c:axId val="63121664"/>
        <c:scaling>
          <c:orientation val="minMax"/>
          <c:max val="80"/>
        </c:scaling>
        <c:delete val="0"/>
        <c:axPos val="l"/>
        <c:majorGridlines>
          <c:spPr>
            <a:ln w="3608">
              <a:solidFill>
                <a:schemeClr val="tx1"/>
              </a:solidFill>
              <a:prstDash val="solid"/>
            </a:ln>
          </c:spPr>
        </c:majorGridlines>
        <c:title>
          <c:tx>
            <c:rich>
              <a:bodyPr/>
              <a:lstStyle/>
              <a:p>
                <a:pPr>
                  <a:defRPr sz="2705" b="1" i="0" u="none" strike="noStrike" baseline="0">
                    <a:solidFill>
                      <a:srgbClr val="000000"/>
                    </a:solidFill>
                    <a:latin typeface="Garamond"/>
                    <a:ea typeface="Garamond"/>
                    <a:cs typeface="Garamond"/>
                  </a:defRPr>
                </a:pPr>
                <a:r>
                  <a:rPr lang="en-US"/>
                  <a:t>%  correct (P &amp; not-Q)</a:t>
                </a:r>
              </a:p>
            </c:rich>
          </c:tx>
          <c:layout>
            <c:manualLayout>
              <c:xMode val="edge"/>
              <c:yMode val="edge"/>
              <c:x val="0"/>
              <c:y val="0.14089386524894107"/>
            </c:manualLayout>
          </c:layout>
          <c:overlay val="0"/>
          <c:spPr>
            <a:noFill/>
            <a:ln w="28835">
              <a:noFill/>
            </a:ln>
          </c:spPr>
        </c:title>
        <c:numFmt formatCode="General" sourceLinked="1"/>
        <c:majorTickMark val="out"/>
        <c:minorTickMark val="none"/>
        <c:tickLblPos val="nextTo"/>
        <c:spPr>
          <a:ln w="3608">
            <a:solidFill>
              <a:schemeClr val="tx1"/>
            </a:solidFill>
            <a:prstDash val="solid"/>
          </a:ln>
        </c:spPr>
        <c:txPr>
          <a:bodyPr rot="0" vert="horz"/>
          <a:lstStyle/>
          <a:p>
            <a:pPr>
              <a:defRPr sz="2039" b="1" i="0" u="none" strike="noStrike" baseline="0">
                <a:solidFill>
                  <a:schemeClr val="tx1"/>
                </a:solidFill>
                <a:latin typeface="Garamond"/>
                <a:ea typeface="Garamond"/>
                <a:cs typeface="Garamond"/>
              </a:defRPr>
            </a:pPr>
            <a:endParaRPr lang="es-CL"/>
          </a:p>
        </c:txPr>
        <c:crossAx val="63120128"/>
        <c:crosses val="autoZero"/>
        <c:crossBetween val="between"/>
        <c:minorUnit val="2"/>
      </c:valAx>
      <c:spPr>
        <a:noFill/>
        <a:ln w="14421">
          <a:solidFill>
            <a:schemeClr val="tx1"/>
          </a:solidFill>
          <a:prstDash val="solid"/>
        </a:ln>
      </c:spPr>
    </c:plotArea>
    <c:plotVisOnly val="1"/>
    <c:dispBlanksAs val="gap"/>
    <c:showDLblsOverMax val="0"/>
  </c:chart>
  <c:spPr>
    <a:noFill/>
    <a:ln>
      <a:noFill/>
    </a:ln>
  </c:spPr>
  <c:txPr>
    <a:bodyPr/>
    <a:lstStyle/>
    <a:p>
      <a:pPr>
        <a:defRPr sz="1191" b="1" i="0" u="none" strike="noStrike" baseline="0">
          <a:solidFill>
            <a:schemeClr val="tx1"/>
          </a:solidFill>
          <a:latin typeface="Garamond"/>
          <a:ea typeface="Garamond"/>
          <a:cs typeface="Garamond"/>
        </a:defRPr>
      </a:pPr>
      <a:endParaRPr lang="es-CL"/>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latin typeface="Arial" charset="0"/>
              </a:defRPr>
            </a:lvl1pPr>
          </a:lstStyle>
          <a:p>
            <a:pPr>
              <a:defRPr/>
            </a:pPr>
            <a:endParaRPr lang="en-US"/>
          </a:p>
        </p:txBody>
      </p:sp>
      <p:sp>
        <p:nvSpPr>
          <p:cNvPr id="276483"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latin typeface="Arial" charset="0"/>
              </a:defRPr>
            </a:lvl1pPr>
          </a:lstStyle>
          <a:p>
            <a:pPr>
              <a:defRPr/>
            </a:pPr>
            <a:endParaRPr lang="en-US"/>
          </a:p>
        </p:txBody>
      </p:sp>
      <p:sp>
        <p:nvSpPr>
          <p:cNvPr id="276484" name="Rectangle 4"/>
          <p:cNvSpPr>
            <a:spLocks noGrp="1" noChangeArrowheads="1"/>
          </p:cNvSpPr>
          <p:nvPr>
            <p:ph type="ftr" sz="quarter" idx="2"/>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latin typeface="Arial" charset="0"/>
              </a:defRPr>
            </a:lvl1pPr>
          </a:lstStyle>
          <a:p>
            <a:pPr>
              <a:defRPr/>
            </a:pPr>
            <a:endParaRPr lang="en-US"/>
          </a:p>
        </p:txBody>
      </p:sp>
      <p:sp>
        <p:nvSpPr>
          <p:cNvPr id="276485" name="Rectangle 5"/>
          <p:cNvSpPr>
            <a:spLocks noGrp="1" noChangeArrowheads="1"/>
          </p:cNvSpPr>
          <p:nvPr>
            <p:ph type="sldNum" sz="quarter" idx="3"/>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latin typeface="Arial" charset="0"/>
              </a:defRPr>
            </a:lvl1pPr>
          </a:lstStyle>
          <a:p>
            <a:pPr>
              <a:defRPr/>
            </a:pPr>
            <a:fld id="{0A66D8C0-58C4-4E90-97E0-14690875D3A5}" type="slidenum">
              <a:rPr lang="en-US"/>
              <a:pPr>
                <a:defRPr/>
              </a:pPr>
              <a:t>‹Nº›</a:t>
            </a:fld>
            <a:endParaRPr lang="en-US"/>
          </a:p>
        </p:txBody>
      </p:sp>
    </p:spTree>
    <p:extLst>
      <p:ext uri="{BB962C8B-B14F-4D97-AF65-F5344CB8AC3E}">
        <p14:creationId xmlns:p14="http://schemas.microsoft.com/office/powerpoint/2010/main" val="1331325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latin typeface="Arial" charset="0"/>
              </a:defRPr>
            </a:lvl1pPr>
          </a:lstStyle>
          <a:p>
            <a:pPr>
              <a:defRPr/>
            </a:pPr>
            <a:endParaRPr lang="en-US"/>
          </a:p>
        </p:txBody>
      </p:sp>
      <p:sp>
        <p:nvSpPr>
          <p:cNvPr id="9219" name="Rectangle 3"/>
          <p:cNvSpPr>
            <a:spLocks noGrp="1" noChangeArrowheads="1"/>
          </p:cNvSpPr>
          <p:nvPr>
            <p:ph type="dt"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latin typeface="Arial" charset="0"/>
              </a:defRPr>
            </a:lvl1pPr>
          </a:lstStyle>
          <a:p>
            <a:pPr>
              <a:defRPr/>
            </a:pPr>
            <a:endParaRPr lang="en-US"/>
          </a:p>
        </p:txBody>
      </p:sp>
      <p:sp>
        <p:nvSpPr>
          <p:cNvPr id="93188"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11650"/>
            <a:ext cx="5486400" cy="40846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latin typeface="Arial" charset="0"/>
              </a:defRPr>
            </a:lvl1pPr>
          </a:lstStyle>
          <a:p>
            <a:pPr>
              <a:defRPr/>
            </a:pPr>
            <a:fld id="{D0018094-3CB5-48DD-AA63-3CFF41C0B15F}" type="slidenum">
              <a:rPr lang="en-US"/>
              <a:pPr>
                <a:defRPr/>
              </a:pPr>
              <a:t>‹Nº›</a:t>
            </a:fld>
            <a:endParaRPr lang="en-US"/>
          </a:p>
        </p:txBody>
      </p:sp>
    </p:spTree>
    <p:extLst>
      <p:ext uri="{BB962C8B-B14F-4D97-AF65-F5344CB8AC3E}">
        <p14:creationId xmlns:p14="http://schemas.microsoft.com/office/powerpoint/2010/main" val="38951595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248834" name="Rectangle 2"/>
          <p:cNvSpPr>
            <a:spLocks noGrp="1" noChangeArrowheads="1"/>
          </p:cNvSpPr>
          <p:nvPr>
            <p:ph type="ctrTitle"/>
          </p:nvPr>
        </p:nvSpPr>
        <p:spPr>
          <a:xfrm>
            <a:off x="914400" y="1524000"/>
            <a:ext cx="7623175" cy="1752600"/>
          </a:xfrm>
        </p:spPr>
        <p:txBody>
          <a:bodyPr/>
          <a:lstStyle>
            <a:lvl1pPr>
              <a:defRPr sz="4000"/>
            </a:lvl1pPr>
          </a:lstStyle>
          <a:p>
            <a:r>
              <a:rPr lang="en-US" altLang="en-US"/>
              <a:t>Click to edit Master title style</a:t>
            </a:r>
          </a:p>
        </p:txBody>
      </p:sp>
      <p:sp>
        <p:nvSpPr>
          <p:cNvPr id="24883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600"/>
            </a:lvl1pPr>
          </a:lstStyle>
          <a:p>
            <a:r>
              <a:rPr lang="en-US" altLang="en-US"/>
              <a:t>Click to edit Master subtitle style</a:t>
            </a:r>
          </a:p>
        </p:txBody>
      </p:sp>
      <p:sp>
        <p:nvSpPr>
          <p:cNvPr id="6"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i="0"/>
            </a:lvl1pPr>
          </a:lstStyle>
          <a:p>
            <a:pPr>
              <a:defRPr/>
            </a:pPr>
            <a:endParaRPr lang="en-US" altLang="en-US"/>
          </a:p>
        </p:txBody>
      </p:sp>
      <p:sp>
        <p:nvSpPr>
          <p:cNvPr id="7" name="Rectangle 5"/>
          <p:cNvSpPr>
            <a:spLocks noGrp="1" noChangeArrowheads="1"/>
          </p:cNvSpPr>
          <p:nvPr>
            <p:ph type="ftr" sz="quarter" idx="11"/>
          </p:nvPr>
        </p:nvSpPr>
        <p:spPr bwMode="auto">
          <a:xfrm>
            <a:off x="3124200" y="6243638"/>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i="0"/>
            </a:lvl1pPr>
          </a:lstStyle>
          <a:p>
            <a:pPr>
              <a:defRPr/>
            </a:pPr>
            <a:endParaRPr lang="en-US" altLang="en-US"/>
          </a:p>
        </p:txBody>
      </p:sp>
      <p:sp>
        <p:nvSpPr>
          <p:cNvPr id="8" name="Rectangle 6"/>
          <p:cNvSpPr>
            <a:spLocks noGrp="1" noChangeArrowheads="1"/>
          </p:cNvSpPr>
          <p:nvPr>
            <p:ph type="sldNum" sz="quarter" idx="12"/>
          </p:nvPr>
        </p:nvSpPr>
        <p:spPr bwMode="auto">
          <a:xfrm>
            <a:off x="6553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i="0"/>
            </a:lvl1pPr>
          </a:lstStyle>
          <a:p>
            <a:pPr>
              <a:defRPr/>
            </a:pPr>
            <a:fld id="{1253E568-57C5-4136-BF98-E637D3F6ADC1}" type="slidenum">
              <a:rPr lang="en-US" altLang="en-US"/>
              <a:pPr>
                <a:defRPr/>
              </a:pPr>
              <a:t>‹Nº›</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6207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6207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3796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132263"/>
            <a:ext cx="8229600" cy="2379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91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1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91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3796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32263"/>
            <a:ext cx="4038600" cy="2379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911725"/>
          </a:xfrm>
        </p:spPr>
        <p:txBody>
          <a:bodyPr/>
          <a:lstStyle/>
          <a:p>
            <a:pPr lvl="0"/>
            <a:endParaRPr lang="en-US" noProof="0" smtClean="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1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91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3796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4132263"/>
            <a:ext cx="8229600" cy="2379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3796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4132263"/>
            <a:ext cx="4038600" cy="2379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1600200"/>
            <a:ext cx="4038600" cy="491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911725"/>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1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3796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32263"/>
            <a:ext cx="4038600" cy="2379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04800"/>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457200" y="1600200"/>
            <a:ext cx="8229600" cy="4911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7815"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92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 id="2147483916" r:id="rId14"/>
    <p:sldLayoutId id="2147483917" r:id="rId15"/>
    <p:sldLayoutId id="2147483918" r:id="rId16"/>
    <p:sldLayoutId id="2147483919" r:id="rId17"/>
    <p:sldLayoutId id="2147483920" r:id="rId18"/>
    <p:sldLayoutId id="2147483921" r:id="rId19"/>
    <p:sldLayoutId id="2147483922" r:id="rId20"/>
  </p:sldLayoutIdLst>
  <p:timing>
    <p:tnLst>
      <p:par>
        <p:cTn id="1" dur="indefinite" restart="never" nodeType="tmRoot"/>
      </p:par>
    </p:tnLst>
  </p:timing>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Garamond" pitchFamily="18" charset="0"/>
        </a:defRPr>
      </a:lvl2pPr>
      <a:lvl3pPr algn="l" rtl="0" eaLnBrk="0" fontAlgn="base" hangingPunct="0">
        <a:spcBef>
          <a:spcPct val="0"/>
        </a:spcBef>
        <a:spcAft>
          <a:spcPct val="0"/>
        </a:spcAft>
        <a:defRPr sz="3200">
          <a:solidFill>
            <a:schemeClr val="tx2"/>
          </a:solidFill>
          <a:latin typeface="Garamond" pitchFamily="18" charset="0"/>
        </a:defRPr>
      </a:lvl3pPr>
      <a:lvl4pPr algn="l" rtl="0" eaLnBrk="0" fontAlgn="base" hangingPunct="0">
        <a:spcBef>
          <a:spcPct val="0"/>
        </a:spcBef>
        <a:spcAft>
          <a:spcPct val="0"/>
        </a:spcAft>
        <a:defRPr sz="3200">
          <a:solidFill>
            <a:schemeClr val="tx2"/>
          </a:solidFill>
          <a:latin typeface="Garamond" pitchFamily="18" charset="0"/>
        </a:defRPr>
      </a:lvl4pPr>
      <a:lvl5pPr algn="l" rtl="0" eaLnBrk="0" fontAlgn="base" hangingPunct="0">
        <a:spcBef>
          <a:spcPct val="0"/>
        </a:spcBef>
        <a:spcAft>
          <a:spcPct val="0"/>
        </a:spcAft>
        <a:defRPr sz="3200">
          <a:solidFill>
            <a:schemeClr val="tx2"/>
          </a:solidFill>
          <a:latin typeface="Garamond" pitchFamily="18" charset="0"/>
        </a:defRPr>
      </a:lvl5pPr>
      <a:lvl6pPr marL="457200" algn="l" rtl="0" fontAlgn="base">
        <a:spcBef>
          <a:spcPct val="0"/>
        </a:spcBef>
        <a:spcAft>
          <a:spcPct val="0"/>
        </a:spcAft>
        <a:defRPr sz="3200">
          <a:solidFill>
            <a:schemeClr val="tx2"/>
          </a:solidFill>
          <a:latin typeface="Garamond" pitchFamily="18" charset="0"/>
        </a:defRPr>
      </a:lvl6pPr>
      <a:lvl7pPr marL="914400" algn="l" rtl="0" fontAlgn="base">
        <a:spcBef>
          <a:spcPct val="0"/>
        </a:spcBef>
        <a:spcAft>
          <a:spcPct val="0"/>
        </a:spcAft>
        <a:defRPr sz="3200">
          <a:solidFill>
            <a:schemeClr val="tx2"/>
          </a:solidFill>
          <a:latin typeface="Garamond" pitchFamily="18" charset="0"/>
        </a:defRPr>
      </a:lvl7pPr>
      <a:lvl8pPr marL="1371600" algn="l" rtl="0" fontAlgn="base">
        <a:spcBef>
          <a:spcPct val="0"/>
        </a:spcBef>
        <a:spcAft>
          <a:spcPct val="0"/>
        </a:spcAft>
        <a:defRPr sz="3200">
          <a:solidFill>
            <a:schemeClr val="tx2"/>
          </a:solidFill>
          <a:latin typeface="Garamond" pitchFamily="18" charset="0"/>
        </a:defRPr>
      </a:lvl8pPr>
      <a:lvl9pPr marL="1828800" algn="l" rtl="0" fontAlgn="base">
        <a:spcBef>
          <a:spcPct val="0"/>
        </a:spcBef>
        <a:spcAft>
          <a:spcPct val="0"/>
        </a:spcAft>
        <a:defRPr sz="3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8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6.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8.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oleObject" Target="../embeddings/oleObject7.bin"/><Relationship Id="rId4" Type="http://schemas.openxmlformats.org/officeDocument/2006/relationships/image" Target="../media/image7.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6.xml"/><Relationship Id="rId1" Type="http://schemas.openxmlformats.org/officeDocument/2006/relationships/vmlDrawing" Target="../drawings/vmlDrawing6.vml"/><Relationship Id="rId4" Type="http://schemas.openxmlformats.org/officeDocument/2006/relationships/image" Target="../media/image9.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9.xml"/><Relationship Id="rId1" Type="http://schemas.openxmlformats.org/officeDocument/2006/relationships/vmlDrawing" Target="../drawings/vmlDrawing7.vml"/><Relationship Id="rId4" Type="http://schemas.openxmlformats.org/officeDocument/2006/relationships/image" Target="../media/image10.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0.xml"/><Relationship Id="rId4" Type="http://schemas.openxmlformats.org/officeDocument/2006/relationships/image" Target="../media/image13.wmf"/></Relationships>
</file>

<file path=ppt/slides/_rels/slide6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6.xml"/><Relationship Id="rId1" Type="http://schemas.openxmlformats.org/officeDocument/2006/relationships/vmlDrawing" Target="../drawings/vmlDrawing8.vml"/><Relationship Id="rId4" Type="http://schemas.openxmlformats.org/officeDocument/2006/relationships/image" Target="../media/image20.emf"/></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043" name="Rectangle 3"/>
          <p:cNvSpPr>
            <a:spLocks noGrp="1" noChangeArrowheads="1"/>
          </p:cNvSpPr>
          <p:nvPr>
            <p:ph type="body" idx="1"/>
          </p:nvPr>
        </p:nvSpPr>
        <p:spPr>
          <a:xfrm>
            <a:off x="457200" y="533400"/>
            <a:ext cx="8229600" cy="5597525"/>
          </a:xfrm>
        </p:spPr>
        <p:txBody>
          <a:bodyPr/>
          <a:lstStyle/>
          <a:p>
            <a:pPr algn="ctr" eaLnBrk="1" hangingPunct="1">
              <a:buFont typeface="Wingdings" pitchFamily="2" charset="2"/>
              <a:buNone/>
              <a:defRPr/>
            </a:pPr>
            <a:r>
              <a:rPr lang="en-US" sz="4400" b="1" dirty="0" smtClean="0">
                <a:solidFill>
                  <a:schemeClr val="tx2"/>
                </a:solidFill>
                <a:effectLst>
                  <a:outerShdw blurRad="38100" dist="38100" dir="2700000" algn="tl">
                    <a:srgbClr val="C0C0C0"/>
                  </a:outerShdw>
                </a:effectLst>
              </a:rPr>
              <a:t>Cognitive Adaptations </a:t>
            </a:r>
          </a:p>
          <a:p>
            <a:pPr algn="ctr" eaLnBrk="1" hangingPunct="1">
              <a:buFont typeface="Wingdings" pitchFamily="2" charset="2"/>
              <a:buNone/>
              <a:defRPr/>
            </a:pPr>
            <a:r>
              <a:rPr lang="en-US" sz="4400" b="1" dirty="0" smtClean="0">
                <a:solidFill>
                  <a:schemeClr val="tx2"/>
                </a:solidFill>
                <a:effectLst>
                  <a:outerShdw blurRad="38100" dist="38100" dir="2700000" algn="tl">
                    <a:srgbClr val="C0C0C0"/>
                  </a:outerShdw>
                </a:effectLst>
              </a:rPr>
              <a:t>for </a:t>
            </a:r>
          </a:p>
          <a:p>
            <a:pPr algn="ctr" eaLnBrk="1" hangingPunct="1">
              <a:buFont typeface="Wingdings" pitchFamily="2" charset="2"/>
              <a:buNone/>
              <a:defRPr/>
            </a:pPr>
            <a:r>
              <a:rPr lang="en-US" sz="4400" b="1" dirty="0" smtClean="0">
                <a:solidFill>
                  <a:schemeClr val="tx2"/>
                </a:solidFill>
                <a:effectLst>
                  <a:outerShdw blurRad="38100" dist="38100" dir="2700000" algn="tl">
                    <a:srgbClr val="C0C0C0"/>
                  </a:outerShdw>
                </a:effectLst>
              </a:rPr>
              <a:t>Social Exchange</a:t>
            </a:r>
          </a:p>
          <a:p>
            <a:pPr algn="ctr" eaLnBrk="1" hangingPunct="1">
              <a:buFont typeface="Wingdings" pitchFamily="2" charset="2"/>
              <a:buNone/>
              <a:defRPr/>
            </a:pPr>
            <a:endParaRPr lang="en-US" sz="2200" b="1" dirty="0" smtClean="0"/>
          </a:p>
          <a:p>
            <a:pPr algn="ctr" eaLnBrk="1" hangingPunct="1">
              <a:buFont typeface="Wingdings" pitchFamily="2" charset="2"/>
              <a:buNone/>
              <a:defRPr/>
            </a:pPr>
            <a:r>
              <a:rPr lang="en-US" sz="3600" b="1" dirty="0" smtClean="0"/>
              <a:t>Leda Cosmides &amp; John Tooby</a:t>
            </a:r>
          </a:p>
          <a:p>
            <a:pPr algn="ctr" eaLnBrk="1" hangingPunct="1">
              <a:buFont typeface="Wingdings" pitchFamily="2" charset="2"/>
              <a:buNone/>
              <a:defRPr/>
            </a:pPr>
            <a:endParaRPr lang="en-US" sz="1200" b="1" dirty="0" smtClean="0"/>
          </a:p>
          <a:p>
            <a:pPr algn="ctr" eaLnBrk="1" hangingPunct="1">
              <a:buFont typeface="Wingdings" pitchFamily="2" charset="2"/>
              <a:buNone/>
              <a:defRPr/>
            </a:pPr>
            <a:r>
              <a:rPr lang="en-US" sz="3000" b="1" dirty="0" smtClean="0"/>
              <a:t>Center for Evolutionary Psychology</a:t>
            </a:r>
          </a:p>
          <a:p>
            <a:pPr algn="ctr" eaLnBrk="1" hangingPunct="1">
              <a:buFont typeface="Wingdings" pitchFamily="2" charset="2"/>
              <a:buNone/>
              <a:defRPr/>
            </a:pPr>
            <a:r>
              <a:rPr lang="en-US" sz="3000" b="1" dirty="0" smtClean="0"/>
              <a:t>Dept. of Psychological &amp; Brain Sciences</a:t>
            </a:r>
          </a:p>
          <a:p>
            <a:pPr algn="ctr" eaLnBrk="1" hangingPunct="1">
              <a:buFont typeface="Wingdings" pitchFamily="2" charset="2"/>
              <a:buNone/>
              <a:defRPr/>
            </a:pPr>
            <a:r>
              <a:rPr lang="en-US" sz="3000" b="1" i="1" dirty="0" smtClean="0"/>
              <a:t>University of California, Santa Barbara</a:t>
            </a:r>
          </a:p>
          <a:p>
            <a:pPr algn="ctr" eaLnBrk="1" hangingPunct="1">
              <a:buFont typeface="Wingdings" pitchFamily="2" charset="2"/>
              <a:buNone/>
              <a:defRPr/>
            </a:pPr>
            <a:endParaRPr lang="en-US" sz="2600" dirty="0" smtClean="0"/>
          </a:p>
        </p:txBody>
      </p:sp>
      <p:sp>
        <p:nvSpPr>
          <p:cNvPr id="11268" name="Text Box 4"/>
          <p:cNvSpPr txBox="1">
            <a:spLocks noChangeArrowheads="1"/>
          </p:cNvSpPr>
          <p:nvPr/>
        </p:nvSpPr>
        <p:spPr bwMode="auto">
          <a:xfrm>
            <a:off x="990600" y="6096000"/>
            <a:ext cx="7010400" cy="519113"/>
          </a:xfrm>
          <a:prstGeom prst="rect">
            <a:avLst/>
          </a:prstGeom>
          <a:noFill/>
          <a:ln w="9525">
            <a:noFill/>
            <a:miter lim="800000"/>
            <a:headEnd/>
            <a:tailEnd/>
          </a:ln>
        </p:spPr>
        <p:txBody>
          <a:bodyPr>
            <a:spAutoFit/>
          </a:bodyPr>
          <a:lstStyle/>
          <a:p>
            <a:pPr algn="ctr">
              <a:spcBef>
                <a:spcPct val="50000"/>
              </a:spcBef>
            </a:pPr>
            <a:r>
              <a:rPr lang="en-US" b="1" i="0" dirty="0" smtClean="0">
                <a:solidFill>
                  <a:schemeClr val="tx2"/>
                </a:solidFill>
              </a:rPr>
              <a:t>www.cep.ucsb.edu</a:t>
            </a:r>
            <a:endParaRPr lang="en-US" b="1" i="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770"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rPr>
              <a:t>Evidence that social exchange is a long-enduring adaptive problem</a:t>
            </a:r>
          </a:p>
        </p:txBody>
      </p:sp>
      <p:sp>
        <p:nvSpPr>
          <p:cNvPr id="20483" name="Rectangle 3"/>
          <p:cNvSpPr>
            <a:spLocks noGrp="1" noChangeArrowheads="1"/>
          </p:cNvSpPr>
          <p:nvPr>
            <p:ph type="body" sz="half" idx="1"/>
          </p:nvPr>
        </p:nvSpPr>
        <p:spPr>
          <a:xfrm>
            <a:off x="457200" y="1524000"/>
            <a:ext cx="6096000" cy="4911725"/>
          </a:xfrm>
        </p:spPr>
        <p:txBody>
          <a:bodyPr/>
          <a:lstStyle/>
          <a:p>
            <a:pPr eaLnBrk="1" hangingPunct="1"/>
            <a:r>
              <a:rPr lang="en-US" b="1" smtClean="0"/>
              <a:t>Universal</a:t>
            </a:r>
          </a:p>
          <a:p>
            <a:pPr eaLnBrk="1" hangingPunct="1"/>
            <a:r>
              <a:rPr lang="en-US" b="1" smtClean="0"/>
              <a:t>Highly elaborated in all cultures </a:t>
            </a:r>
          </a:p>
          <a:p>
            <a:pPr lvl="1" eaLnBrk="1" hangingPunct="1"/>
            <a:r>
              <a:rPr lang="en-US" smtClean="0"/>
              <a:t>Reciprocal gift-giving, food sharing, market pricing, symbolic, implicit</a:t>
            </a:r>
          </a:p>
          <a:p>
            <a:pPr eaLnBrk="1" hangingPunct="1"/>
            <a:r>
              <a:rPr lang="en-US" b="1" smtClean="0"/>
              <a:t>Not a recent cultural invention</a:t>
            </a:r>
          </a:p>
          <a:p>
            <a:pPr lvl="1" eaLnBrk="1" hangingPunct="1"/>
            <a:r>
              <a:rPr lang="en-US" smtClean="0"/>
              <a:t>No evidence of point of origin, of having spread by contact, of being absent in any culture</a:t>
            </a:r>
          </a:p>
          <a:p>
            <a:pPr eaLnBrk="1" hangingPunct="1"/>
            <a:r>
              <a:rPr lang="en-US" b="1" smtClean="0"/>
              <a:t>Paleoanthropological evidence</a:t>
            </a:r>
          </a:p>
          <a:p>
            <a:pPr lvl="1" eaLnBrk="1" hangingPunct="1"/>
            <a:r>
              <a:rPr lang="en-US" smtClean="0"/>
              <a:t>Hunter-gatherer archaeology: 2 million years old</a:t>
            </a:r>
            <a:endParaRPr lang="en-US" b="1" smtClean="0"/>
          </a:p>
          <a:p>
            <a:pPr eaLnBrk="1" hangingPunct="1"/>
            <a:r>
              <a:rPr lang="en-US" b="1" smtClean="0"/>
              <a:t>Primate evidence </a:t>
            </a:r>
            <a:r>
              <a:rPr lang="en-US" sz="2400" smtClean="0"/>
              <a:t>5-30 million years old?</a:t>
            </a:r>
          </a:p>
        </p:txBody>
      </p:sp>
      <p:sp>
        <p:nvSpPr>
          <p:cNvPr id="1056772" name="Rectangle 4"/>
          <p:cNvSpPr>
            <a:spLocks noGrp="1" noChangeArrowheads="1"/>
          </p:cNvSpPr>
          <p:nvPr>
            <p:ph type="body" sz="half" idx="2"/>
          </p:nvPr>
        </p:nvSpPr>
        <p:spPr>
          <a:xfrm>
            <a:off x="6477000" y="1676400"/>
            <a:ext cx="2436813" cy="4114800"/>
          </a:xfrm>
          <a:ln>
            <a:solidFill>
              <a:srgbClr val="6600CC"/>
            </a:solidFill>
          </a:ln>
        </p:spPr>
        <p:txBody>
          <a:bodyPr/>
          <a:lstStyle/>
          <a:p>
            <a:pPr marL="0" indent="0" eaLnBrk="1" hangingPunct="1">
              <a:buFont typeface="Wingdings" pitchFamily="2" charset="2"/>
              <a:buNone/>
              <a:defRPr/>
            </a:pPr>
            <a:r>
              <a:rPr lang="en-US" b="1" smtClean="0">
                <a:solidFill>
                  <a:schemeClr val="tx2"/>
                </a:solidFill>
                <a:effectLst>
                  <a:outerShdw blurRad="38100" dist="38100" dir="2700000" algn="tl">
                    <a:srgbClr val="C0C0C0"/>
                  </a:outerShdw>
                </a:effectLst>
              </a:rPr>
              <a:t>Conclusion:</a:t>
            </a:r>
            <a:r>
              <a:rPr lang="en-US" b="1" smtClean="0"/>
              <a:t> </a:t>
            </a:r>
          </a:p>
          <a:p>
            <a:pPr marL="0" indent="0" eaLnBrk="1" hangingPunct="1">
              <a:buFont typeface="Wingdings" pitchFamily="2" charset="2"/>
              <a:buNone/>
              <a:defRPr/>
            </a:pPr>
            <a:r>
              <a:rPr lang="en-US" b="1" smtClean="0"/>
              <a:t>Social exchange is an ancient, pervasive, and central part of human social life</a:t>
            </a:r>
          </a:p>
          <a:p>
            <a:pPr marL="457200" lvl="1" indent="-112713" eaLnBrk="1" hangingPunct="1">
              <a:buFont typeface="Wingdings" pitchFamily="2" charset="2"/>
              <a:buNone/>
              <a:defRPr/>
            </a:pPr>
            <a:endParaRPr lang="en-US" sz="2800" b="1" smtClean="0"/>
          </a:p>
          <a:p>
            <a:pPr marL="0" indent="0" eaLnBrk="1" hangingPunct="1">
              <a:buFont typeface="Wingdings" pitchFamily="2" charset="2"/>
              <a:buNone/>
              <a:defRPr/>
            </a:pPr>
            <a:endParaRPr lang="en-US"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4" name="Rectangle 2"/>
          <p:cNvSpPr>
            <a:spLocks noGrp="1" noChangeArrowheads="1"/>
          </p:cNvSpPr>
          <p:nvPr>
            <p:ph type="title"/>
          </p:nvPr>
        </p:nvSpPr>
        <p:spPr>
          <a:xfrm>
            <a:off x="457200" y="304800"/>
            <a:ext cx="8229600" cy="560388"/>
          </a:xfrm>
        </p:spPr>
        <p:txBody>
          <a:bodyPr/>
          <a:lstStyle/>
          <a:p>
            <a:pPr eaLnBrk="1" hangingPunct="1">
              <a:defRPr/>
            </a:pPr>
            <a:r>
              <a:rPr lang="en-US" sz="3600" b="1" smtClean="0">
                <a:effectLst>
                  <a:outerShdw blurRad="38100" dist="38100" dir="2700000" algn="tl">
                    <a:srgbClr val="C0C0C0"/>
                  </a:outerShdw>
                </a:effectLst>
              </a:rPr>
              <a:t>Social contracts</a:t>
            </a:r>
          </a:p>
        </p:txBody>
      </p:sp>
      <p:sp>
        <p:nvSpPr>
          <p:cNvPr id="21507" name="Rectangle 3"/>
          <p:cNvSpPr>
            <a:spLocks noGrp="1" noChangeArrowheads="1"/>
          </p:cNvSpPr>
          <p:nvPr>
            <p:ph type="body" idx="1"/>
          </p:nvPr>
        </p:nvSpPr>
        <p:spPr>
          <a:xfrm>
            <a:off x="457200" y="1219200"/>
            <a:ext cx="8686800" cy="5638800"/>
          </a:xfrm>
        </p:spPr>
        <p:txBody>
          <a:bodyPr/>
          <a:lstStyle/>
          <a:p>
            <a:pPr algn="ctr" eaLnBrk="1" hangingPunct="1">
              <a:lnSpc>
                <a:spcPct val="90000"/>
              </a:lnSpc>
              <a:buFont typeface="Wingdings" pitchFamily="2" charset="2"/>
              <a:buNone/>
            </a:pPr>
            <a:r>
              <a:rPr lang="en-US" sz="3200" b="1" i="1" smtClean="0"/>
              <a:t>Example:</a:t>
            </a:r>
          </a:p>
          <a:p>
            <a:pPr algn="ctr" eaLnBrk="1" hangingPunct="1">
              <a:lnSpc>
                <a:spcPct val="90000"/>
              </a:lnSpc>
              <a:buFont typeface="Wingdings" pitchFamily="2" charset="2"/>
              <a:buNone/>
            </a:pPr>
            <a:r>
              <a:rPr lang="en-US" sz="3200" b="1" smtClean="0"/>
              <a:t>“If </a:t>
            </a:r>
            <a:r>
              <a:rPr lang="en-US" sz="3200" b="1" smtClean="0">
                <a:solidFill>
                  <a:srgbClr val="6600CC"/>
                </a:solidFill>
              </a:rPr>
              <a:t>you give me your watch</a:t>
            </a:r>
            <a:r>
              <a:rPr lang="en-US" sz="3200" b="1" smtClean="0"/>
              <a:t>, </a:t>
            </a:r>
            <a:r>
              <a:rPr lang="en-US" sz="3200" b="1" smtClean="0">
                <a:solidFill>
                  <a:srgbClr val="009E00"/>
                </a:solidFill>
              </a:rPr>
              <a:t>I will give you $100</a:t>
            </a:r>
            <a:r>
              <a:rPr lang="en-US" sz="3200" b="1" smtClean="0"/>
              <a:t>”</a:t>
            </a:r>
          </a:p>
          <a:p>
            <a:pPr eaLnBrk="1" hangingPunct="1">
              <a:lnSpc>
                <a:spcPct val="90000"/>
              </a:lnSpc>
              <a:buFont typeface="Wingdings" pitchFamily="2" charset="2"/>
              <a:buNone/>
            </a:pPr>
            <a:endParaRPr lang="en-US" sz="3200" b="1" smtClean="0"/>
          </a:p>
          <a:p>
            <a:pPr eaLnBrk="1" hangingPunct="1">
              <a:lnSpc>
                <a:spcPct val="90000"/>
              </a:lnSpc>
            </a:pPr>
            <a:r>
              <a:rPr lang="en-US" sz="3200" b="1" smtClean="0"/>
              <a:t>A </a:t>
            </a:r>
            <a:r>
              <a:rPr lang="en-US" sz="3200" b="1" u="sng" smtClean="0"/>
              <a:t>social contract</a:t>
            </a:r>
            <a:r>
              <a:rPr lang="en-US" sz="3200" b="1" smtClean="0"/>
              <a:t> is a situation in which one is obligated to satisfy a requirement of some kind, in order to be entitled to a benefit.</a:t>
            </a:r>
          </a:p>
          <a:p>
            <a:pPr eaLnBrk="1" hangingPunct="1">
              <a:lnSpc>
                <a:spcPct val="90000"/>
              </a:lnSpc>
              <a:buFont typeface="Wingdings" pitchFamily="2" charset="2"/>
              <a:buNone/>
            </a:pPr>
            <a:endParaRPr lang="en-US" sz="3200" b="1" smtClean="0"/>
          </a:p>
          <a:p>
            <a:pPr lvl="1" eaLnBrk="1" hangingPunct="1">
              <a:lnSpc>
                <a:spcPct val="90000"/>
              </a:lnSpc>
            </a:pPr>
            <a:r>
              <a:rPr lang="en-US" sz="3200" b="1" smtClean="0"/>
              <a:t>The requirement is imposed because its satisfaction creates a situation that benefits the party that imposed it</a:t>
            </a:r>
          </a:p>
          <a:p>
            <a:pPr eaLnBrk="1" hangingPunct="1">
              <a:lnSpc>
                <a:spcPct val="90000"/>
              </a:lnSpc>
              <a:spcBef>
                <a:spcPct val="0"/>
              </a:spcBef>
              <a:buClrTx/>
              <a:buSzTx/>
              <a:buFontTx/>
              <a:buNone/>
            </a:pPr>
            <a:endParaRPr lang="en-US" sz="3200" b="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533400" y="1143000"/>
            <a:ext cx="8229600" cy="5362575"/>
          </a:xfrm>
          <a:prstGeom prst="rect">
            <a:avLst/>
          </a:prstGeom>
          <a:noFill/>
          <a:ln w="9525">
            <a:noFill/>
            <a:miter lim="800000"/>
            <a:headEnd/>
            <a:tailEnd/>
          </a:ln>
        </p:spPr>
        <p:txBody>
          <a:bodyPr>
            <a:spAutoFit/>
          </a:bodyPr>
          <a:lstStyle/>
          <a:p>
            <a:r>
              <a:rPr lang="en-US" sz="3200" b="1" i="0"/>
              <a:t>...should be </a:t>
            </a:r>
            <a:r>
              <a:rPr lang="en-US" sz="3200" b="1" i="0" u="sng"/>
              <a:t>content-dependent</a:t>
            </a:r>
            <a:r>
              <a:rPr lang="en-US" sz="3200" b="1" i="0"/>
              <a:t>: </a:t>
            </a:r>
          </a:p>
          <a:p>
            <a:endParaRPr lang="en-US" sz="2000" b="1" i="0"/>
          </a:p>
          <a:p>
            <a:r>
              <a:rPr lang="en-US" sz="3200" b="1" i="0"/>
              <a:t>a </a:t>
            </a:r>
            <a:r>
              <a:rPr lang="en-US" sz="3200" b="1" i="0" u="sng"/>
              <a:t>cheater</a:t>
            </a:r>
            <a:r>
              <a:rPr lang="en-US" sz="3200" b="1" i="0"/>
              <a:t> is someone who </a:t>
            </a:r>
            <a:r>
              <a:rPr lang="en-US" sz="3200" b="1" i="0" u="sng"/>
              <a:t>illicitly took a benefit</a:t>
            </a:r>
            <a:r>
              <a:rPr lang="en-US" sz="3200" b="1" i="0"/>
              <a:t> </a:t>
            </a:r>
          </a:p>
          <a:p>
            <a:endParaRPr lang="en-US" sz="1400" b="1" i="0"/>
          </a:p>
          <a:p>
            <a:r>
              <a:rPr lang="en-US" sz="3200" b="1"/>
              <a:t>i.e.</a:t>
            </a:r>
            <a:r>
              <a:rPr lang="en-US" sz="3200" b="1" i="0"/>
              <a:t>, a person who </a:t>
            </a:r>
            <a:r>
              <a:rPr lang="en-US" sz="3200" b="1" i="0" u="sng"/>
              <a:t>took the benefit </a:t>
            </a:r>
            <a:r>
              <a:rPr lang="en-US" sz="3200" b="1" u="sng"/>
              <a:t>without</a:t>
            </a:r>
            <a:r>
              <a:rPr lang="en-US" sz="3200" b="1" i="0" u="sng"/>
              <a:t> having satisfied the requirement.</a:t>
            </a:r>
          </a:p>
          <a:p>
            <a:r>
              <a:rPr lang="en-US" b="1"/>
              <a:t>(regardless of logical category)</a:t>
            </a:r>
          </a:p>
          <a:p>
            <a:endParaRPr lang="en-US" b="1"/>
          </a:p>
          <a:p>
            <a:r>
              <a:rPr lang="en-US" sz="3200" b="1" i="0">
                <a:solidFill>
                  <a:srgbClr val="6600CC"/>
                </a:solidFill>
              </a:rPr>
              <a:t>This also means:</a:t>
            </a:r>
          </a:p>
          <a:p>
            <a:r>
              <a:rPr lang="en-US" sz="3200" b="1"/>
              <a:t>Which events count as cheating depends on whose perspective you take...</a:t>
            </a:r>
            <a:r>
              <a:rPr lang="en-US" sz="3200" b="1" i="0"/>
              <a:t> </a:t>
            </a:r>
            <a:endParaRPr lang="en-US" sz="3200" b="1"/>
          </a:p>
        </p:txBody>
      </p:sp>
      <p:sp>
        <p:nvSpPr>
          <p:cNvPr id="1058819" name="Rectangle 3"/>
          <p:cNvSpPr>
            <a:spLocks noGrp="1" noChangeArrowheads="1"/>
          </p:cNvSpPr>
          <p:nvPr>
            <p:ph type="title"/>
          </p:nvPr>
        </p:nvSpPr>
        <p:spPr>
          <a:xfrm>
            <a:off x="457200" y="304800"/>
            <a:ext cx="8229600" cy="712788"/>
          </a:xfrm>
        </p:spPr>
        <p:txBody>
          <a:bodyPr/>
          <a:lstStyle/>
          <a:p>
            <a:pPr eaLnBrk="1" hangingPunct="1">
              <a:defRPr/>
            </a:pPr>
            <a:r>
              <a:rPr lang="en-US" b="1" smtClean="0">
                <a:effectLst>
                  <a:outerShdw blurRad="38100" dist="38100" dir="2700000" algn="tl">
                    <a:srgbClr val="C0C0C0"/>
                  </a:outerShdw>
                </a:effectLst>
              </a:rPr>
              <a:t>The mind's definition of cheating</a:t>
            </a:r>
            <a:r>
              <a:rPr lang="en-US" smtClean="0">
                <a:solidFill>
                  <a:schemeClr val="tx1"/>
                </a:solidFill>
              </a:rPr>
              <a:t> ...</a:t>
            </a:r>
            <a:br>
              <a:rPr lang="en-US" smtClean="0">
                <a:solidFill>
                  <a:schemeClr val="tx1"/>
                </a:solidFill>
              </a:rPr>
            </a:br>
            <a:endParaRPr lang="en-US"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842" name="Text Box 2"/>
          <p:cNvSpPr txBox="1">
            <a:spLocks noChangeArrowheads="1"/>
          </p:cNvSpPr>
          <p:nvPr/>
        </p:nvSpPr>
        <p:spPr bwMode="auto">
          <a:xfrm>
            <a:off x="609600" y="304800"/>
            <a:ext cx="8153400" cy="6400800"/>
          </a:xfrm>
          <a:prstGeom prst="rect">
            <a:avLst/>
          </a:prstGeom>
          <a:noFill/>
          <a:ln w="9525">
            <a:noFill/>
            <a:miter lim="800000"/>
            <a:headEnd/>
            <a:tailEnd/>
          </a:ln>
          <a:effectLst/>
        </p:spPr>
        <p:txBody>
          <a:bodyPr>
            <a:spAutoFit/>
          </a:bodyPr>
          <a:lstStyle/>
          <a:p>
            <a:pPr>
              <a:defRPr/>
            </a:pPr>
            <a:r>
              <a:rPr lang="en-US" sz="3200" b="1" i="0">
                <a:solidFill>
                  <a:schemeClr val="tx2"/>
                </a:solidFill>
                <a:effectLst>
                  <a:outerShdw blurRad="38100" dist="38100" dir="2700000" algn="tl">
                    <a:srgbClr val="C0C0C0"/>
                  </a:outerShdw>
                </a:effectLst>
              </a:rPr>
              <a:t>Which events count as cheating depends on whose perspective you take</a:t>
            </a:r>
            <a:endParaRPr lang="en-US" sz="2400" i="0"/>
          </a:p>
          <a:p>
            <a:pPr>
              <a:defRPr/>
            </a:pPr>
            <a:endParaRPr lang="en-US" sz="2000" i="0"/>
          </a:p>
          <a:p>
            <a:pPr algn="ctr">
              <a:defRPr/>
            </a:pPr>
            <a:r>
              <a:rPr lang="en-US" b="1" i="0"/>
              <a:t>“If</a:t>
            </a:r>
            <a:r>
              <a:rPr lang="en-US" i="0"/>
              <a:t> </a:t>
            </a:r>
            <a:r>
              <a:rPr lang="en-US" b="1" i="0">
                <a:solidFill>
                  <a:srgbClr val="6600CC"/>
                </a:solidFill>
              </a:rPr>
              <a:t>you give me your watch</a:t>
            </a:r>
            <a:r>
              <a:rPr lang="en-US" i="0"/>
              <a:t>, </a:t>
            </a:r>
            <a:r>
              <a:rPr lang="en-US" b="1" i="0">
                <a:solidFill>
                  <a:srgbClr val="009E00"/>
                </a:solidFill>
              </a:rPr>
              <a:t>I will give you $100</a:t>
            </a:r>
            <a:r>
              <a:rPr lang="en-US" b="1" i="0"/>
              <a:t>”</a:t>
            </a:r>
            <a:r>
              <a:rPr lang="en-US" i="0"/>
              <a:t> </a:t>
            </a:r>
          </a:p>
          <a:p>
            <a:pPr>
              <a:defRPr/>
            </a:pPr>
            <a:r>
              <a:rPr lang="en-US" b="1" i="0">
                <a:solidFill>
                  <a:schemeClr val="accent1"/>
                </a:solidFill>
              </a:rPr>
              <a:t>      </a:t>
            </a:r>
            <a:r>
              <a:rPr lang="en-US" b="1" i="0">
                <a:solidFill>
                  <a:srgbClr val="FF0000"/>
                </a:solidFill>
              </a:rPr>
              <a:t>If                  P                  then           Q</a:t>
            </a:r>
          </a:p>
          <a:p>
            <a:pPr>
              <a:defRPr/>
            </a:pPr>
            <a:endParaRPr lang="en-US" sz="2000" b="1" i="0"/>
          </a:p>
          <a:p>
            <a:pPr>
              <a:defRPr/>
            </a:pPr>
            <a:r>
              <a:rPr lang="en-US" sz="3000" b="1" i="0"/>
              <a:t>I cheated you if:</a:t>
            </a:r>
            <a:r>
              <a:rPr lang="en-US" sz="3000" b="1" i="0">
                <a:solidFill>
                  <a:srgbClr val="6600CC"/>
                </a:solidFill>
              </a:rPr>
              <a:t> </a:t>
            </a:r>
          </a:p>
          <a:p>
            <a:pPr>
              <a:defRPr/>
            </a:pPr>
            <a:r>
              <a:rPr lang="en-US" sz="2400" b="1" i="0">
                <a:solidFill>
                  <a:srgbClr val="6600CC"/>
                </a:solidFill>
              </a:rPr>
              <a:t>I accepted your watch</a:t>
            </a:r>
            <a:r>
              <a:rPr lang="en-US" sz="2400" b="1" i="0"/>
              <a:t> BUT </a:t>
            </a:r>
            <a:r>
              <a:rPr lang="en-US" sz="2400" b="1" i="0">
                <a:solidFill>
                  <a:srgbClr val="009E00"/>
                </a:solidFill>
              </a:rPr>
              <a:t>I did not give you $100</a:t>
            </a:r>
          </a:p>
          <a:p>
            <a:pPr>
              <a:defRPr/>
            </a:pPr>
            <a:r>
              <a:rPr lang="en-US" sz="2400" b="1" i="0">
                <a:solidFill>
                  <a:schemeClr val="accent1"/>
                </a:solidFill>
              </a:rPr>
              <a:t>                </a:t>
            </a:r>
            <a:r>
              <a:rPr lang="en-US" sz="2400" b="1" i="0">
                <a:solidFill>
                  <a:srgbClr val="FF0000"/>
                </a:solidFill>
              </a:rPr>
              <a:t>P                    and              not-Q</a:t>
            </a:r>
          </a:p>
          <a:p>
            <a:pPr>
              <a:defRPr/>
            </a:pPr>
            <a:r>
              <a:rPr lang="en-US" sz="3000" b="1" i="0"/>
              <a:t>You cheated me if:</a:t>
            </a:r>
          </a:p>
          <a:p>
            <a:pPr>
              <a:defRPr/>
            </a:pPr>
            <a:r>
              <a:rPr lang="en-US" sz="2400" b="1" i="0">
                <a:solidFill>
                  <a:srgbClr val="009E00"/>
                </a:solidFill>
              </a:rPr>
              <a:t>You accepted my $100</a:t>
            </a:r>
            <a:r>
              <a:rPr lang="en-US" sz="2400" b="1" i="0"/>
              <a:t> BUT </a:t>
            </a:r>
            <a:r>
              <a:rPr lang="en-US" sz="2400" b="1" i="0">
                <a:solidFill>
                  <a:srgbClr val="6600CC"/>
                </a:solidFill>
              </a:rPr>
              <a:t>you did not give me your watch</a:t>
            </a:r>
            <a:endParaRPr lang="en-US" b="1" i="0">
              <a:solidFill>
                <a:srgbClr val="6600CC"/>
              </a:solidFill>
            </a:endParaRPr>
          </a:p>
          <a:p>
            <a:pPr>
              <a:defRPr/>
            </a:pPr>
            <a:r>
              <a:rPr lang="en-US" b="1" i="0">
                <a:solidFill>
                  <a:srgbClr val="6600CC"/>
                </a:solidFill>
              </a:rPr>
              <a:t>             </a:t>
            </a:r>
            <a:r>
              <a:rPr lang="en-US" sz="2400" b="1" i="0">
                <a:solidFill>
                  <a:srgbClr val="FF0000"/>
                </a:solidFill>
              </a:rPr>
              <a:t>Q                    and              not-P</a:t>
            </a:r>
            <a:endParaRPr lang="en-US" b="1" i="0">
              <a:solidFill>
                <a:srgbClr val="FF0000"/>
              </a:solidFill>
            </a:endParaRPr>
          </a:p>
          <a:p>
            <a:pPr>
              <a:defRPr/>
            </a:pPr>
            <a:endParaRPr lang="en-US" sz="1000" i="0">
              <a:solidFill>
                <a:srgbClr val="FF0000"/>
              </a:solidFill>
            </a:endParaRPr>
          </a:p>
          <a:p>
            <a:pPr>
              <a:defRPr/>
            </a:pPr>
            <a:r>
              <a:rPr lang="en-US" b="1" i="0">
                <a:solidFill>
                  <a:srgbClr val="FF0000"/>
                </a:solidFill>
              </a:rPr>
              <a:t>Note: definition of logical violation is content-independent: Given </a:t>
            </a:r>
            <a:r>
              <a:rPr lang="en-US" b="1">
                <a:solidFill>
                  <a:srgbClr val="FF0000"/>
                </a:solidFill>
              </a:rPr>
              <a:t>If P then Q</a:t>
            </a:r>
            <a:r>
              <a:rPr lang="en-US" b="1" i="0">
                <a:solidFill>
                  <a:srgbClr val="FF0000"/>
                </a:solidFill>
              </a:rPr>
              <a:t>, always P &amp; not-Q (no matter what these refer 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984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59842">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5984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59842">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59842">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5984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5984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5984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0866" name="Rectangle 2"/>
          <p:cNvSpPr>
            <a:spLocks noGrp="1" noChangeArrowheads="1"/>
          </p:cNvSpPr>
          <p:nvPr>
            <p:ph type="title"/>
          </p:nvPr>
        </p:nvSpPr>
        <p:spPr>
          <a:xfrm>
            <a:off x="457200" y="304800"/>
            <a:ext cx="8229600" cy="638175"/>
          </a:xfrm>
        </p:spPr>
        <p:txBody>
          <a:bodyPr/>
          <a:lstStyle/>
          <a:p>
            <a:pPr eaLnBrk="1" hangingPunct="1">
              <a:defRPr/>
            </a:pPr>
            <a:r>
              <a:rPr lang="en-US" sz="3400" b="1" smtClean="0">
                <a:effectLst>
                  <a:outerShdw blurRad="38100" dist="38100" dir="2700000" algn="tl">
                    <a:srgbClr val="C0C0C0"/>
                  </a:outerShdw>
                </a:effectLst>
              </a:rPr>
              <a:t>Conditional reasoning &amp; reciprocation</a:t>
            </a:r>
          </a:p>
        </p:txBody>
      </p:sp>
      <p:sp>
        <p:nvSpPr>
          <p:cNvPr id="1060867" name="Rectangle 3"/>
          <p:cNvSpPr>
            <a:spLocks noGrp="1" noChangeArrowheads="1"/>
          </p:cNvSpPr>
          <p:nvPr>
            <p:ph type="body" idx="1"/>
          </p:nvPr>
        </p:nvSpPr>
        <p:spPr>
          <a:xfrm>
            <a:off x="457200" y="1219200"/>
            <a:ext cx="8458200" cy="5638800"/>
          </a:xfrm>
        </p:spPr>
        <p:txBody>
          <a:bodyPr/>
          <a:lstStyle/>
          <a:p>
            <a:pPr algn="ctr" eaLnBrk="1" hangingPunct="1">
              <a:lnSpc>
                <a:spcPct val="90000"/>
              </a:lnSpc>
              <a:buFont typeface="Wingdings" pitchFamily="2" charset="2"/>
              <a:buNone/>
            </a:pPr>
            <a:r>
              <a:rPr lang="en-US" sz="3200" b="1" smtClean="0"/>
              <a:t>Reciprocation is, by definition, social behavior that is </a:t>
            </a:r>
            <a:r>
              <a:rPr lang="en-US" sz="3200" b="1" smtClean="0">
                <a:solidFill>
                  <a:schemeClr val="accent1"/>
                </a:solidFill>
              </a:rPr>
              <a:t>conditional</a:t>
            </a:r>
            <a:r>
              <a:rPr lang="en-US" sz="3200" b="1" smtClean="0"/>
              <a:t>:</a:t>
            </a:r>
            <a:r>
              <a:rPr lang="en-US" sz="3000" b="1" smtClean="0"/>
              <a:t> </a:t>
            </a:r>
          </a:p>
          <a:p>
            <a:pPr eaLnBrk="1" hangingPunct="1">
              <a:lnSpc>
                <a:spcPct val="90000"/>
              </a:lnSpc>
              <a:buFont typeface="Wingdings" pitchFamily="2" charset="2"/>
              <a:buNone/>
            </a:pPr>
            <a:endParaRPr lang="en-US" sz="1400" b="1" smtClean="0"/>
          </a:p>
          <a:p>
            <a:pPr algn="ctr" eaLnBrk="1" hangingPunct="1">
              <a:lnSpc>
                <a:spcPct val="90000"/>
              </a:lnSpc>
              <a:buFont typeface="Wingdings" pitchFamily="2" charset="2"/>
              <a:buNone/>
            </a:pPr>
            <a:r>
              <a:rPr lang="en-US" sz="3200" b="1" smtClean="0"/>
              <a:t>you deliver a benefit </a:t>
            </a:r>
            <a:r>
              <a:rPr lang="en-US" sz="3200" b="1" i="1" smtClean="0">
                <a:solidFill>
                  <a:schemeClr val="accent1"/>
                </a:solidFill>
              </a:rPr>
              <a:t>conditionally</a:t>
            </a:r>
          </a:p>
          <a:p>
            <a:pPr marL="457200" lvl="1" indent="-112713" algn="ctr" eaLnBrk="1" hangingPunct="1">
              <a:lnSpc>
                <a:spcPct val="90000"/>
              </a:lnSpc>
              <a:buFont typeface="Wingdings" pitchFamily="2" charset="2"/>
              <a:buNone/>
            </a:pPr>
            <a:r>
              <a:rPr lang="en-US" sz="3200" b="1" smtClean="0"/>
              <a:t>  i.e., conditional on the other person doing what you required in return</a:t>
            </a:r>
          </a:p>
          <a:p>
            <a:pPr marL="457200" lvl="1" indent="-112713" eaLnBrk="1" hangingPunct="1">
              <a:lnSpc>
                <a:spcPct val="90000"/>
              </a:lnSpc>
              <a:buFont typeface="Wingdings" pitchFamily="2" charset="2"/>
              <a:buNone/>
            </a:pPr>
            <a:endParaRPr lang="en-US" sz="1600" b="1" smtClean="0"/>
          </a:p>
          <a:p>
            <a:pPr eaLnBrk="1" hangingPunct="1">
              <a:lnSpc>
                <a:spcPct val="90000"/>
              </a:lnSpc>
            </a:pPr>
            <a:r>
              <a:rPr lang="en-US" sz="3200" b="1" smtClean="0"/>
              <a:t>Understanding it requires conditional reasoning.</a:t>
            </a:r>
          </a:p>
          <a:p>
            <a:pPr eaLnBrk="1" hangingPunct="1">
              <a:lnSpc>
                <a:spcPct val="90000"/>
              </a:lnSpc>
              <a:buFont typeface="Wingdings" pitchFamily="2" charset="2"/>
              <a:buNone/>
            </a:pPr>
            <a:endParaRPr lang="en-US" sz="1600" b="1" smtClean="0"/>
          </a:p>
          <a:p>
            <a:pPr eaLnBrk="1" hangingPunct="1">
              <a:lnSpc>
                <a:spcPct val="90000"/>
              </a:lnSpc>
            </a:pPr>
            <a:r>
              <a:rPr lang="en-US" sz="3200" b="1" smtClean="0"/>
              <a:t>Therefore, investigations of conditional reasoning can serve as a test case.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0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60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60867">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608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22" name="Rectangle 2"/>
          <p:cNvSpPr>
            <a:spLocks noGrp="1" noChangeArrowheads="1"/>
          </p:cNvSpPr>
          <p:nvPr>
            <p:ph type="title"/>
          </p:nvPr>
        </p:nvSpPr>
        <p:spPr>
          <a:xfrm>
            <a:off x="457200" y="304800"/>
            <a:ext cx="8229600" cy="712788"/>
          </a:xfrm>
        </p:spPr>
        <p:txBody>
          <a:bodyPr/>
          <a:lstStyle/>
          <a:p>
            <a:pPr eaLnBrk="1" hangingPunct="1">
              <a:defRPr/>
            </a:pPr>
            <a:r>
              <a:rPr lang="en-US" sz="3600" b="1" smtClean="0">
                <a:effectLst>
                  <a:outerShdw blurRad="38100" dist="38100" dir="2700000" algn="tl">
                    <a:srgbClr val="C0C0C0"/>
                  </a:outerShdw>
                </a:effectLst>
              </a:rPr>
              <a:t>What kind of reasoning instincts govern how we think about social exchange?</a:t>
            </a:r>
          </a:p>
        </p:txBody>
      </p:sp>
      <p:sp>
        <p:nvSpPr>
          <p:cNvPr id="25603" name="Rectangle 3"/>
          <p:cNvSpPr>
            <a:spLocks noGrp="1" noChangeArrowheads="1"/>
          </p:cNvSpPr>
          <p:nvPr>
            <p:ph type="body" idx="1"/>
          </p:nvPr>
        </p:nvSpPr>
        <p:spPr>
          <a:xfrm>
            <a:off x="457200" y="1676400"/>
            <a:ext cx="8305800" cy="4953000"/>
          </a:xfrm>
        </p:spPr>
        <p:txBody>
          <a:bodyPr/>
          <a:lstStyle/>
          <a:p>
            <a:pPr marL="533400" indent="-533400" eaLnBrk="1" hangingPunct="1"/>
            <a:r>
              <a:rPr lang="en-US" b="1" smtClean="0"/>
              <a:t>Formal logic has rules for conditional reasoning</a:t>
            </a:r>
          </a:p>
          <a:p>
            <a:pPr marL="533400" indent="-533400" eaLnBrk="1" hangingPunct="1"/>
            <a:r>
              <a:rPr lang="en-US" b="1" smtClean="0"/>
              <a:t>In reasoning about social exchange, does the human mind apply:</a:t>
            </a:r>
          </a:p>
          <a:p>
            <a:pPr marL="839788" lvl="1" indent="-495300" eaLnBrk="1" hangingPunct="1"/>
            <a:r>
              <a:rPr lang="en-US" sz="2800" b="1" smtClean="0"/>
              <a:t>Reasoning procedures that embody formal logic</a:t>
            </a:r>
          </a:p>
          <a:p>
            <a:pPr marL="1090613" lvl="2" indent="-419100" eaLnBrk="1" hangingPunct="1"/>
            <a:r>
              <a:rPr lang="en-US" sz="2800" b="1" smtClean="0"/>
              <a:t>Domain general, content-free</a:t>
            </a:r>
          </a:p>
          <a:p>
            <a:pPr marL="839788" lvl="1" indent="-495300" eaLnBrk="1" hangingPunct="1"/>
            <a:r>
              <a:rPr lang="en-US" sz="2800" b="1" smtClean="0"/>
              <a:t>Or reasoning procedures that are specialized for social exchange</a:t>
            </a:r>
          </a:p>
          <a:p>
            <a:pPr marL="1090613" lvl="2" indent="-419100" eaLnBrk="1" hangingPunct="1"/>
            <a:r>
              <a:rPr lang="en-US" sz="2800" b="1" smtClean="0"/>
              <a:t>Domain specific, content-rich</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1890" name="Rectangle 2"/>
          <p:cNvSpPr>
            <a:spLocks noGrp="1" noChangeArrowheads="1"/>
          </p:cNvSpPr>
          <p:nvPr>
            <p:ph type="title"/>
          </p:nvPr>
        </p:nvSpPr>
        <p:spPr>
          <a:xfrm>
            <a:off x="457200" y="304800"/>
            <a:ext cx="8229600" cy="484188"/>
          </a:xfrm>
        </p:spPr>
        <p:txBody>
          <a:bodyPr/>
          <a:lstStyle/>
          <a:p>
            <a:pPr eaLnBrk="1" hangingPunct="1">
              <a:defRPr/>
            </a:pPr>
            <a:r>
              <a:rPr lang="en-US" b="1" smtClean="0">
                <a:effectLst>
                  <a:outerShdw blurRad="38100" dist="38100" dir="2700000" algn="tl">
                    <a:srgbClr val="C0C0C0"/>
                  </a:outerShdw>
                </a:effectLst>
              </a:rPr>
              <a:t>Conditional reasoning</a:t>
            </a:r>
          </a:p>
        </p:txBody>
      </p:sp>
      <p:sp>
        <p:nvSpPr>
          <p:cNvPr id="26627" name="Rectangle 3"/>
          <p:cNvSpPr>
            <a:spLocks noGrp="1" noChangeArrowheads="1"/>
          </p:cNvSpPr>
          <p:nvPr>
            <p:ph type="body" idx="1"/>
          </p:nvPr>
        </p:nvSpPr>
        <p:spPr>
          <a:xfrm>
            <a:off x="457200" y="1219200"/>
            <a:ext cx="8229600" cy="5181600"/>
          </a:xfrm>
        </p:spPr>
        <p:txBody>
          <a:bodyPr/>
          <a:lstStyle/>
          <a:p>
            <a:pPr eaLnBrk="1" hangingPunct="1">
              <a:lnSpc>
                <a:spcPct val="80000"/>
              </a:lnSpc>
            </a:pPr>
            <a:r>
              <a:rPr lang="en-US" b="1" smtClean="0"/>
              <a:t>Is the cognitive machinery that causes good conditional reasoning </a:t>
            </a:r>
            <a:r>
              <a:rPr lang="en-US" b="1" u="sng" smtClean="0"/>
              <a:t>general</a:t>
            </a:r>
            <a:r>
              <a:rPr lang="en-US" b="1" smtClean="0"/>
              <a:t> – does it operate well </a:t>
            </a:r>
            <a:r>
              <a:rPr lang="en-US" b="1" u="sng" smtClean="0"/>
              <a:t>regardless of content</a:t>
            </a:r>
            <a:r>
              <a:rPr lang="en-US" b="1" smtClean="0"/>
              <a:t>?  </a:t>
            </a:r>
            <a:r>
              <a:rPr lang="en-US" b="1" i="1" smtClean="0"/>
              <a:t>(blank slate-type theory)</a:t>
            </a:r>
          </a:p>
          <a:p>
            <a:pPr algn="ctr" eaLnBrk="1" hangingPunct="1">
              <a:lnSpc>
                <a:spcPct val="80000"/>
              </a:lnSpc>
              <a:buFont typeface="Wingdings" pitchFamily="2" charset="2"/>
              <a:buNone/>
            </a:pPr>
            <a:r>
              <a:rPr lang="en-US" b="1" i="1" smtClean="0"/>
              <a:t>OR</a:t>
            </a:r>
            <a:r>
              <a:rPr lang="en-US" i="1" smtClean="0"/>
              <a:t> </a:t>
            </a:r>
            <a:endParaRPr lang="en-US" smtClean="0"/>
          </a:p>
          <a:p>
            <a:pPr eaLnBrk="1" hangingPunct="1">
              <a:lnSpc>
                <a:spcPct val="80000"/>
              </a:lnSpc>
            </a:pPr>
            <a:r>
              <a:rPr lang="en-US" b="1" smtClean="0"/>
              <a:t>Do our minds include cognitive machinery that is </a:t>
            </a:r>
            <a:r>
              <a:rPr lang="en-US" b="1" u="sng" smtClean="0"/>
              <a:t>specialized</a:t>
            </a:r>
            <a:r>
              <a:rPr lang="en-US" b="1" smtClean="0"/>
              <a:t> for reasoning about social exchange?</a:t>
            </a:r>
          </a:p>
          <a:p>
            <a:pPr eaLnBrk="1" hangingPunct="1">
              <a:lnSpc>
                <a:spcPct val="80000"/>
              </a:lnSpc>
              <a:buFont typeface="Wingdings" pitchFamily="2" charset="2"/>
              <a:buNone/>
            </a:pPr>
            <a:r>
              <a:rPr lang="en-US" smtClean="0"/>
              <a:t>	…alongside other domain-specific mechanisms, each specialized for reasoning about a </a:t>
            </a:r>
            <a:r>
              <a:rPr lang="en-US" i="1" smtClean="0"/>
              <a:t>different</a:t>
            </a:r>
            <a:r>
              <a:rPr lang="en-US" smtClean="0"/>
              <a:t> adaptive domain involving conditional behavior…</a:t>
            </a:r>
          </a:p>
          <a:p>
            <a:pPr eaLnBrk="1" hangingPunct="1">
              <a:lnSpc>
                <a:spcPct val="80000"/>
              </a:lnSpc>
              <a:buFont typeface="Wingdings" pitchFamily="2" charset="2"/>
              <a:buNone/>
            </a:pPr>
            <a:endParaRPr lang="en-US" smtClean="0"/>
          </a:p>
          <a:p>
            <a:pPr eaLnBrk="1" hangingPunct="1">
              <a:lnSpc>
                <a:spcPct val="80000"/>
              </a:lnSpc>
              <a:buFont typeface="Wingdings" pitchFamily="2" charset="2"/>
              <a:buNone/>
            </a:pPr>
            <a:r>
              <a:rPr lang="en-US" smtClean="0"/>
              <a:t>The </a:t>
            </a:r>
            <a:r>
              <a:rPr lang="en-US" b="1" smtClean="0"/>
              <a:t>Wason selection task</a:t>
            </a:r>
            <a:r>
              <a:rPr lang="en-US" smtClean="0"/>
              <a:t> is a test of conditional reasoning…which we used to test these hypotheses.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2914" name="Rectangle 2"/>
          <p:cNvSpPr>
            <a:spLocks noGrp="1" noChangeArrowheads="1"/>
          </p:cNvSpPr>
          <p:nvPr>
            <p:ph type="body" sz="half" idx="1"/>
          </p:nvPr>
        </p:nvSpPr>
        <p:spPr>
          <a:xfrm>
            <a:off x="457200" y="304800"/>
            <a:ext cx="8382000" cy="4572000"/>
          </a:xfrm>
        </p:spPr>
        <p:txBody>
          <a:bodyPr/>
          <a:lstStyle/>
          <a:p>
            <a:pPr marL="0" indent="0" eaLnBrk="1" hangingPunct="1">
              <a:buFont typeface="Wingdings" pitchFamily="2" charset="2"/>
              <a:buNone/>
            </a:pPr>
            <a:r>
              <a:rPr lang="en-US" sz="1600" smtClean="0"/>
              <a:t>Ebbinghaus disease was recently identified and is not yet well understood.  So an international committee of physicians who have experience with this disease was assembled.  Their goal was to characterize the symptoms, and develop surefire ways of diagnosing it. </a:t>
            </a:r>
          </a:p>
          <a:p>
            <a:pPr marL="0" indent="0" eaLnBrk="1" hangingPunct="1">
              <a:buFont typeface="Wingdings" pitchFamily="2" charset="2"/>
              <a:buNone/>
            </a:pPr>
            <a:endParaRPr lang="en-US" sz="200" smtClean="0"/>
          </a:p>
          <a:p>
            <a:pPr marL="0" indent="0" eaLnBrk="1" hangingPunct="1">
              <a:buFont typeface="Wingdings" pitchFamily="2" charset="2"/>
              <a:buNone/>
            </a:pPr>
            <a:r>
              <a:rPr lang="en-US" sz="1600" smtClean="0"/>
              <a:t>Patients afflicted with Ebbinghaus disease have many different symptoms: nose bleeds, headaches, ringing in the ears, and others.  Diagnosing it is difficult because a patient may have the disease, yet not manifest all of the symptoms. Dr. Buchner, an expert on the disease, said that the following rule holds:</a:t>
            </a:r>
            <a:endParaRPr lang="en-US" sz="1600" b="1" smtClean="0"/>
          </a:p>
          <a:p>
            <a:pPr marL="0" indent="0" eaLnBrk="1" hangingPunct="1">
              <a:buFont typeface="Wingdings" pitchFamily="2" charset="2"/>
              <a:buNone/>
            </a:pPr>
            <a:r>
              <a:rPr lang="en-US" sz="2000" b="1" smtClean="0"/>
              <a:t>“If a person has Ebbinghaus disease, then that person will be forgetful.”</a:t>
            </a:r>
          </a:p>
          <a:p>
            <a:pPr marL="0" indent="0" eaLnBrk="1" hangingPunct="1">
              <a:buFont typeface="Wingdings" pitchFamily="2" charset="2"/>
              <a:buNone/>
            </a:pPr>
            <a:r>
              <a:rPr lang="en-US" sz="2000" b="1" smtClean="0">
                <a:solidFill>
                  <a:schemeClr val="accent1"/>
                </a:solidFill>
              </a:rPr>
              <a:t>  </a:t>
            </a:r>
            <a:r>
              <a:rPr lang="en-US" sz="2000" b="1" smtClean="0">
                <a:solidFill>
                  <a:srgbClr val="FF0000"/>
                </a:solidFill>
              </a:rPr>
              <a:t>If                            P                       then                     Q</a:t>
            </a:r>
          </a:p>
          <a:p>
            <a:pPr marL="0" indent="0" eaLnBrk="1" hangingPunct="1">
              <a:buFont typeface="Wingdings" pitchFamily="2" charset="2"/>
              <a:buNone/>
            </a:pPr>
            <a:r>
              <a:rPr lang="en-US" sz="1600" smtClean="0"/>
              <a:t>Dr. Buchner may be wrong, however.  You are interested in seeing whether there are any patients whose symptoms violate this rule.</a:t>
            </a:r>
          </a:p>
          <a:p>
            <a:pPr marL="0" indent="0" eaLnBrk="1" hangingPunct="1">
              <a:buFont typeface="Wingdings" pitchFamily="2" charset="2"/>
              <a:buNone/>
            </a:pPr>
            <a:endParaRPr lang="en-US" sz="200" smtClean="0"/>
          </a:p>
          <a:p>
            <a:pPr marL="0" indent="0" eaLnBrk="1" hangingPunct="1">
              <a:buFont typeface="Wingdings" pitchFamily="2" charset="2"/>
              <a:buNone/>
            </a:pPr>
            <a:r>
              <a:rPr lang="en-US" sz="1600" smtClean="0"/>
              <a:t>The cards below represent four patients in your hospital.  Each card represents one patient.  One side of the card tells whether or not the patient has Ebbinghaus disease, and the other side tells whether or not that patient is forgetful.</a:t>
            </a:r>
          </a:p>
          <a:p>
            <a:pPr marL="0" indent="0" eaLnBrk="1" hangingPunct="1">
              <a:buFont typeface="Wingdings" pitchFamily="2" charset="2"/>
              <a:buNone/>
            </a:pPr>
            <a:endParaRPr lang="en-US" sz="200" smtClean="0"/>
          </a:p>
          <a:p>
            <a:pPr marL="0" indent="0" eaLnBrk="1" hangingPunct="1">
              <a:buFont typeface="Wingdings" pitchFamily="2" charset="2"/>
              <a:buNone/>
            </a:pPr>
            <a:r>
              <a:rPr lang="en-US" sz="1600" b="1" smtClean="0"/>
              <a:t>Which of the following card(s) would you definitely need to turn over to see if any of these cases violate Dr. Buchner's rule: “If a person has Ebbinghaus disease, then that person will be forgetful.” </a:t>
            </a:r>
            <a:r>
              <a:rPr lang="en-US" sz="1600" smtClean="0"/>
              <a:t>Don't turn over any more cards than are absolutely necessary.</a:t>
            </a:r>
          </a:p>
        </p:txBody>
      </p:sp>
      <p:sp>
        <p:nvSpPr>
          <p:cNvPr id="27651" name="Text Box 3"/>
          <p:cNvSpPr txBox="1">
            <a:spLocks noChangeArrowheads="1"/>
          </p:cNvSpPr>
          <p:nvPr/>
        </p:nvSpPr>
        <p:spPr bwMode="auto">
          <a:xfrm>
            <a:off x="533400" y="5029200"/>
            <a:ext cx="1676400" cy="925513"/>
          </a:xfrm>
          <a:prstGeom prst="rect">
            <a:avLst/>
          </a:prstGeom>
          <a:noFill/>
          <a:ln w="9525">
            <a:solidFill>
              <a:schemeClr val="tx1"/>
            </a:solidFill>
            <a:miter lim="800000"/>
            <a:headEnd/>
            <a:tailEnd/>
          </a:ln>
        </p:spPr>
        <p:txBody>
          <a:bodyPr>
            <a:spAutoFit/>
          </a:bodyPr>
          <a:lstStyle/>
          <a:p>
            <a:pPr algn="ctr">
              <a:spcBef>
                <a:spcPct val="50000"/>
              </a:spcBef>
            </a:pPr>
            <a:r>
              <a:rPr lang="en-US" sz="1800" b="1" i="0"/>
              <a:t>  has Ebbinghaus disease </a:t>
            </a:r>
          </a:p>
        </p:txBody>
      </p:sp>
      <p:sp>
        <p:nvSpPr>
          <p:cNvPr id="27652" name="Text Box 4"/>
          <p:cNvSpPr txBox="1">
            <a:spLocks noChangeArrowheads="1"/>
          </p:cNvSpPr>
          <p:nvPr/>
        </p:nvSpPr>
        <p:spPr bwMode="auto">
          <a:xfrm>
            <a:off x="2743200" y="5018088"/>
            <a:ext cx="1676400" cy="925512"/>
          </a:xfrm>
          <a:prstGeom prst="rect">
            <a:avLst/>
          </a:prstGeom>
          <a:noFill/>
          <a:ln w="9525">
            <a:solidFill>
              <a:schemeClr val="tx1"/>
            </a:solidFill>
            <a:miter lim="800000"/>
            <a:headEnd/>
            <a:tailEnd/>
          </a:ln>
        </p:spPr>
        <p:txBody>
          <a:bodyPr>
            <a:spAutoFit/>
          </a:bodyPr>
          <a:lstStyle/>
          <a:p>
            <a:pPr algn="ctr">
              <a:spcBef>
                <a:spcPct val="50000"/>
              </a:spcBef>
            </a:pPr>
            <a:r>
              <a:rPr lang="en-US" sz="1800" b="1" i="0"/>
              <a:t>does not have Ebbinghaus disease </a:t>
            </a:r>
          </a:p>
        </p:txBody>
      </p:sp>
      <p:sp>
        <p:nvSpPr>
          <p:cNvPr id="27653" name="Text Box 5"/>
          <p:cNvSpPr txBox="1">
            <a:spLocks noChangeArrowheads="1"/>
          </p:cNvSpPr>
          <p:nvPr/>
        </p:nvSpPr>
        <p:spPr bwMode="auto">
          <a:xfrm>
            <a:off x="4876800" y="4956175"/>
            <a:ext cx="1676400" cy="911225"/>
          </a:xfrm>
          <a:prstGeom prst="rect">
            <a:avLst/>
          </a:prstGeom>
          <a:noFill/>
          <a:ln w="9525">
            <a:solidFill>
              <a:schemeClr val="tx1"/>
            </a:solidFill>
            <a:miter lim="800000"/>
            <a:headEnd/>
            <a:tailEnd/>
          </a:ln>
        </p:spPr>
        <p:txBody>
          <a:bodyPr>
            <a:spAutoFit/>
          </a:bodyPr>
          <a:lstStyle/>
          <a:p>
            <a:pPr algn="ctr">
              <a:spcBef>
                <a:spcPct val="50000"/>
              </a:spcBef>
            </a:pPr>
            <a:r>
              <a:rPr lang="en-US" sz="800" b="1" i="0"/>
              <a:t> </a:t>
            </a:r>
          </a:p>
          <a:p>
            <a:pPr algn="ctr">
              <a:spcBef>
                <a:spcPct val="50000"/>
              </a:spcBef>
            </a:pPr>
            <a:r>
              <a:rPr lang="en-US" sz="800" b="1" i="0"/>
              <a:t> </a:t>
            </a:r>
            <a:r>
              <a:rPr lang="en-US" sz="1800" b="1" i="0"/>
              <a:t>is forgetful</a:t>
            </a:r>
          </a:p>
          <a:p>
            <a:pPr algn="ctr">
              <a:spcBef>
                <a:spcPct val="50000"/>
              </a:spcBef>
            </a:pPr>
            <a:endParaRPr lang="en-US" sz="1200" b="1" i="0"/>
          </a:p>
        </p:txBody>
      </p:sp>
      <p:sp>
        <p:nvSpPr>
          <p:cNvPr id="27654" name="Text Box 6"/>
          <p:cNvSpPr txBox="1">
            <a:spLocks noChangeArrowheads="1"/>
          </p:cNvSpPr>
          <p:nvPr/>
        </p:nvSpPr>
        <p:spPr bwMode="auto">
          <a:xfrm>
            <a:off x="6934200" y="4956175"/>
            <a:ext cx="1676400" cy="911225"/>
          </a:xfrm>
          <a:prstGeom prst="rect">
            <a:avLst/>
          </a:prstGeom>
          <a:noFill/>
          <a:ln w="9525">
            <a:solidFill>
              <a:schemeClr val="tx1"/>
            </a:solidFill>
            <a:miter lim="800000"/>
            <a:headEnd/>
            <a:tailEnd/>
          </a:ln>
        </p:spPr>
        <p:txBody>
          <a:bodyPr>
            <a:spAutoFit/>
          </a:bodyPr>
          <a:lstStyle/>
          <a:p>
            <a:pPr algn="ctr">
              <a:spcBef>
                <a:spcPct val="50000"/>
              </a:spcBef>
            </a:pPr>
            <a:endParaRPr lang="en-US" sz="800" b="1" i="0"/>
          </a:p>
          <a:p>
            <a:pPr algn="ctr">
              <a:spcBef>
                <a:spcPct val="50000"/>
              </a:spcBef>
            </a:pPr>
            <a:r>
              <a:rPr lang="en-US" sz="1800" b="1" i="0"/>
              <a:t>is not forgetful</a:t>
            </a:r>
          </a:p>
          <a:p>
            <a:pPr algn="ctr">
              <a:spcBef>
                <a:spcPct val="50000"/>
              </a:spcBef>
            </a:pPr>
            <a:endParaRPr lang="en-US" sz="1200" b="1" i="0"/>
          </a:p>
        </p:txBody>
      </p:sp>
      <p:sp>
        <p:nvSpPr>
          <p:cNvPr id="1062919" name="Text Box 7"/>
          <p:cNvSpPr txBox="1">
            <a:spLocks noChangeArrowheads="1"/>
          </p:cNvSpPr>
          <p:nvPr/>
        </p:nvSpPr>
        <p:spPr bwMode="auto">
          <a:xfrm>
            <a:off x="381000" y="5943600"/>
            <a:ext cx="8153400" cy="396875"/>
          </a:xfrm>
          <a:prstGeom prst="rect">
            <a:avLst/>
          </a:prstGeom>
          <a:noFill/>
          <a:ln w="9525">
            <a:noFill/>
            <a:miter lim="800000"/>
            <a:headEnd/>
            <a:tailEnd/>
          </a:ln>
        </p:spPr>
        <p:txBody>
          <a:bodyPr>
            <a:spAutoFit/>
          </a:bodyPr>
          <a:lstStyle/>
          <a:p>
            <a:pPr>
              <a:spcBef>
                <a:spcPct val="50000"/>
              </a:spcBef>
            </a:pPr>
            <a:r>
              <a:rPr lang="en-US" sz="2000" b="1" i="0">
                <a:solidFill>
                  <a:srgbClr val="FF0000"/>
                </a:solidFill>
              </a:rPr>
              <a:t>            P                             not-P                            Q                           not-Q</a:t>
            </a:r>
          </a:p>
        </p:txBody>
      </p:sp>
      <p:sp>
        <p:nvSpPr>
          <p:cNvPr id="1062920" name="Text Box 8"/>
          <p:cNvSpPr txBox="1">
            <a:spLocks noChangeArrowheads="1"/>
          </p:cNvSpPr>
          <p:nvPr/>
        </p:nvSpPr>
        <p:spPr bwMode="auto">
          <a:xfrm>
            <a:off x="609600" y="6400800"/>
            <a:ext cx="5791200" cy="457200"/>
          </a:xfrm>
          <a:prstGeom prst="rect">
            <a:avLst/>
          </a:prstGeom>
          <a:noFill/>
          <a:ln w="9525">
            <a:noFill/>
            <a:miter lim="800000"/>
            <a:headEnd/>
            <a:tailEnd/>
          </a:ln>
        </p:spPr>
        <p:txBody>
          <a:bodyPr>
            <a:spAutoFit/>
          </a:bodyPr>
          <a:lstStyle/>
          <a:p>
            <a:pPr algn="r">
              <a:spcBef>
                <a:spcPct val="50000"/>
              </a:spcBef>
            </a:pPr>
            <a:r>
              <a:rPr lang="en-US" sz="2400" b="1" i="0">
                <a:solidFill>
                  <a:srgbClr val="FF0000"/>
                </a:solidFill>
              </a:rPr>
              <a:t>Only 26% answer P &amp; not-Q</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2914">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29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29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2919" grpId="0"/>
      <p:bldP spid="10629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938" name="Rectangle 2"/>
          <p:cNvSpPr>
            <a:spLocks noGrp="1" noChangeArrowheads="1"/>
          </p:cNvSpPr>
          <p:nvPr>
            <p:ph type="body" sz="half" idx="1"/>
          </p:nvPr>
        </p:nvSpPr>
        <p:spPr>
          <a:xfrm>
            <a:off x="381000" y="304800"/>
            <a:ext cx="8610600" cy="4648200"/>
          </a:xfrm>
        </p:spPr>
        <p:txBody>
          <a:bodyPr/>
          <a:lstStyle/>
          <a:p>
            <a:pPr marL="0" indent="0" eaLnBrk="1" hangingPunct="1">
              <a:lnSpc>
                <a:spcPct val="80000"/>
              </a:lnSpc>
              <a:buFont typeface="Wingdings" pitchFamily="2" charset="2"/>
              <a:buNone/>
            </a:pPr>
            <a:r>
              <a:rPr lang="en-US" sz="2000" smtClean="0"/>
              <a:t>Teenagers who don’t have their own cars usually end up borrowing their parents’ cars. In return for the privilege of borrowing the car, the Goldstein’s have given their kids the rule,</a:t>
            </a:r>
            <a:endParaRPr lang="en-US" sz="2000" b="1" smtClean="0"/>
          </a:p>
          <a:p>
            <a:pPr marL="0" indent="0" eaLnBrk="1" hangingPunct="1">
              <a:lnSpc>
                <a:spcPct val="80000"/>
              </a:lnSpc>
              <a:buFont typeface="Wingdings" pitchFamily="2" charset="2"/>
              <a:buNone/>
            </a:pPr>
            <a:r>
              <a:rPr lang="en-US" sz="2300" b="1" smtClean="0"/>
              <a:t>“If you borrow my car, then you have to fill up the tank with gas.”</a:t>
            </a:r>
            <a:r>
              <a:rPr lang="en-US" sz="2300" smtClean="0"/>
              <a:t> </a:t>
            </a:r>
          </a:p>
          <a:p>
            <a:pPr marL="0" indent="0" eaLnBrk="1" hangingPunct="1">
              <a:lnSpc>
                <a:spcPct val="80000"/>
              </a:lnSpc>
              <a:buFont typeface="Wingdings" pitchFamily="2" charset="2"/>
              <a:buNone/>
            </a:pPr>
            <a:r>
              <a:rPr lang="en-US" sz="2400" b="1" smtClean="0">
                <a:solidFill>
                  <a:schemeClr val="accent1"/>
                </a:solidFill>
              </a:rPr>
              <a:t>  </a:t>
            </a:r>
            <a:r>
              <a:rPr lang="en-US" sz="2400" b="1" smtClean="0">
                <a:solidFill>
                  <a:srgbClr val="FF0000"/>
                </a:solidFill>
              </a:rPr>
              <a:t>If              P                  then                     Q</a:t>
            </a:r>
          </a:p>
          <a:p>
            <a:pPr marL="0" indent="0" eaLnBrk="1" hangingPunct="1">
              <a:lnSpc>
                <a:spcPct val="80000"/>
              </a:lnSpc>
              <a:buFont typeface="Wingdings" pitchFamily="2" charset="2"/>
              <a:buNone/>
            </a:pPr>
            <a:endParaRPr lang="en-US" sz="800" smtClean="0">
              <a:solidFill>
                <a:srgbClr val="FF0000"/>
              </a:solidFill>
            </a:endParaRPr>
          </a:p>
          <a:p>
            <a:pPr marL="0" indent="0" eaLnBrk="1" hangingPunct="1">
              <a:lnSpc>
                <a:spcPct val="80000"/>
              </a:lnSpc>
              <a:buFont typeface="Wingdings" pitchFamily="2" charset="2"/>
              <a:buNone/>
            </a:pPr>
            <a:r>
              <a:rPr lang="en-US" sz="2000" smtClean="0"/>
              <a:t>Of course, teenagers are sometimes careless and irresponsible. You are interested in seeing whether any of the Goldstein teenagers broke this rule.</a:t>
            </a:r>
          </a:p>
          <a:p>
            <a:pPr marL="0" indent="0" eaLnBrk="1" hangingPunct="1">
              <a:lnSpc>
                <a:spcPct val="80000"/>
              </a:lnSpc>
              <a:buFont typeface="Wingdings" pitchFamily="2" charset="2"/>
              <a:buNone/>
            </a:pPr>
            <a:r>
              <a:rPr lang="en-US" sz="700" smtClean="0"/>
              <a:t/>
            </a:r>
            <a:br>
              <a:rPr lang="en-US" sz="700" smtClean="0"/>
            </a:br>
            <a:r>
              <a:rPr lang="en-US" sz="2000" smtClean="0"/>
              <a:t>The cards below represent four of the Goldstein teenagers. Each card represents one teenager. One side of the card tells whether or not a teenager has borrowed the parents’ car on a particular day, and the other side tells whether or not that teenager filled up the tank with gas on that day.</a:t>
            </a:r>
          </a:p>
          <a:p>
            <a:pPr marL="0" indent="0" eaLnBrk="1" hangingPunct="1">
              <a:lnSpc>
                <a:spcPct val="80000"/>
              </a:lnSpc>
              <a:buFont typeface="Wingdings" pitchFamily="2" charset="2"/>
              <a:buNone/>
            </a:pPr>
            <a:r>
              <a:rPr lang="en-US" sz="700" smtClean="0"/>
              <a:t/>
            </a:r>
            <a:br>
              <a:rPr lang="en-US" sz="700" smtClean="0"/>
            </a:br>
            <a:r>
              <a:rPr lang="en-US" sz="2000" b="1" smtClean="0"/>
              <a:t>Which of the following card(s) would you definitely need to turn over to see if any of these teenagers are breaking their parents’ rule:  “If you borrow my car, then you have to fill up the tank with gas.”</a:t>
            </a:r>
          </a:p>
          <a:p>
            <a:pPr marL="0" indent="0" eaLnBrk="1" hangingPunct="1">
              <a:lnSpc>
                <a:spcPct val="80000"/>
              </a:lnSpc>
              <a:buFont typeface="Wingdings" pitchFamily="2" charset="2"/>
              <a:buNone/>
            </a:pPr>
            <a:r>
              <a:rPr lang="en-US" sz="2000" smtClean="0"/>
              <a:t>Don't turn over any more cards than are absolutely necessary.</a:t>
            </a:r>
          </a:p>
        </p:txBody>
      </p:sp>
      <p:sp>
        <p:nvSpPr>
          <p:cNvPr id="1063939" name="Text Box 3"/>
          <p:cNvSpPr txBox="1">
            <a:spLocks noChangeArrowheads="1"/>
          </p:cNvSpPr>
          <p:nvPr/>
        </p:nvSpPr>
        <p:spPr bwMode="auto">
          <a:xfrm>
            <a:off x="457200" y="5867400"/>
            <a:ext cx="8153400" cy="442913"/>
          </a:xfrm>
          <a:prstGeom prst="rect">
            <a:avLst/>
          </a:prstGeom>
          <a:noFill/>
          <a:ln w="9525">
            <a:noFill/>
            <a:miter lim="800000"/>
            <a:headEnd/>
            <a:tailEnd/>
          </a:ln>
        </p:spPr>
        <p:txBody>
          <a:bodyPr>
            <a:spAutoFit/>
          </a:bodyPr>
          <a:lstStyle/>
          <a:p>
            <a:pPr>
              <a:spcBef>
                <a:spcPct val="50000"/>
              </a:spcBef>
            </a:pPr>
            <a:r>
              <a:rPr lang="en-US" sz="2300" b="1" i="0">
                <a:solidFill>
                  <a:srgbClr val="FF0000"/>
                </a:solidFill>
              </a:rPr>
              <a:t>         P                         not-P                        Q                       not-Q</a:t>
            </a:r>
          </a:p>
        </p:txBody>
      </p:sp>
      <p:graphicFrame>
        <p:nvGraphicFramePr>
          <p:cNvPr id="1063940" name="Group 4"/>
          <p:cNvGraphicFramePr>
            <a:graphicFrameLocks noGrp="1"/>
          </p:cNvGraphicFramePr>
          <p:nvPr>
            <p:ph sz="half" idx="2"/>
          </p:nvPr>
        </p:nvGraphicFramePr>
        <p:xfrm>
          <a:off x="533400" y="5067300"/>
          <a:ext cx="8153400" cy="876300"/>
        </p:xfrm>
        <a:graphic>
          <a:graphicData uri="http://schemas.openxmlformats.org/drawingml/2006/table">
            <a:tbl>
              <a:tblPr/>
              <a:tblGrid>
                <a:gridCol w="1447800"/>
                <a:gridCol w="590550"/>
                <a:gridCol w="1741488"/>
                <a:gridCol w="592137"/>
                <a:gridCol w="1779588"/>
                <a:gridCol w="325437"/>
                <a:gridCol w="1676400"/>
              </a:tblGrid>
              <a:tr h="8763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Garamond" pitchFamily="18" charset="0"/>
                        </a:rPr>
                        <a:t>borrowed 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1"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Garamond" pitchFamily="18" charset="0"/>
                        </a:rPr>
                        <a:t>did not borrow 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1"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Garamond" pitchFamily="18" charset="0"/>
                        </a:rPr>
                        <a:t>filled up tank with 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1"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chemeClr val="tx1"/>
                          </a:solidFill>
                          <a:effectLst/>
                          <a:latin typeface="Garamond" pitchFamily="18" charset="0"/>
                        </a:rPr>
                        <a:t>did not fill up tank with 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63970" name="Text Box 34"/>
          <p:cNvSpPr txBox="1">
            <a:spLocks noChangeArrowheads="1"/>
          </p:cNvSpPr>
          <p:nvPr/>
        </p:nvSpPr>
        <p:spPr bwMode="auto">
          <a:xfrm>
            <a:off x="1524000" y="6400800"/>
            <a:ext cx="5791200" cy="457200"/>
          </a:xfrm>
          <a:prstGeom prst="rect">
            <a:avLst/>
          </a:prstGeom>
          <a:noFill/>
          <a:ln w="9525">
            <a:noFill/>
            <a:miter lim="800000"/>
            <a:headEnd/>
            <a:tailEnd/>
          </a:ln>
        </p:spPr>
        <p:txBody>
          <a:bodyPr>
            <a:spAutoFit/>
          </a:bodyPr>
          <a:lstStyle/>
          <a:p>
            <a:pPr algn="ctr">
              <a:spcBef>
                <a:spcPct val="50000"/>
              </a:spcBef>
            </a:pPr>
            <a:r>
              <a:rPr lang="en-US" sz="2400" b="1" i="0">
                <a:solidFill>
                  <a:srgbClr val="FF0000"/>
                </a:solidFill>
              </a:rPr>
              <a:t>76% answer P &amp; not-Q</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3938">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393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39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3939" grpId="0"/>
      <p:bldP spid="106397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62" name="Rectangle 2"/>
          <p:cNvSpPr>
            <a:spLocks noGrp="1" noChangeArrowheads="1"/>
          </p:cNvSpPr>
          <p:nvPr>
            <p:ph type="title"/>
          </p:nvPr>
        </p:nvSpPr>
        <p:spPr>
          <a:xfrm>
            <a:off x="457200" y="304800"/>
            <a:ext cx="8229600" cy="685800"/>
          </a:xfrm>
        </p:spPr>
        <p:txBody>
          <a:bodyPr/>
          <a:lstStyle/>
          <a:p>
            <a:pPr eaLnBrk="1" hangingPunct="1">
              <a:defRPr/>
            </a:pPr>
            <a:r>
              <a:rPr lang="en-US" b="1" smtClean="0">
                <a:effectLst>
                  <a:outerShdw blurRad="38100" dist="38100" dir="2700000" algn="tl">
                    <a:srgbClr val="C0C0C0"/>
                  </a:outerShdw>
                </a:effectLst>
              </a:rPr>
              <a:t>How the mind sees this problem...</a:t>
            </a:r>
          </a:p>
        </p:txBody>
      </p:sp>
      <p:sp>
        <p:nvSpPr>
          <p:cNvPr id="1064963" name="Rectangle 3"/>
          <p:cNvSpPr>
            <a:spLocks noGrp="1" noChangeArrowheads="1"/>
          </p:cNvSpPr>
          <p:nvPr>
            <p:ph type="body" sz="half" idx="1"/>
          </p:nvPr>
        </p:nvSpPr>
        <p:spPr>
          <a:xfrm>
            <a:off x="304800" y="1066800"/>
            <a:ext cx="8839200" cy="3200400"/>
          </a:xfrm>
        </p:spPr>
        <p:txBody>
          <a:bodyPr/>
          <a:lstStyle/>
          <a:p>
            <a:pPr marL="0" indent="0" eaLnBrk="1" hangingPunct="1">
              <a:buFont typeface="Wingdings" pitchFamily="2" charset="2"/>
              <a:buNone/>
            </a:pPr>
            <a:r>
              <a:rPr lang="en-US" sz="2400" smtClean="0"/>
              <a:t>The mind translates social contracts into representations of </a:t>
            </a:r>
            <a:r>
              <a:rPr lang="en-US" sz="2400" b="1" smtClean="0"/>
              <a:t>benefits</a:t>
            </a:r>
            <a:r>
              <a:rPr lang="en-US" sz="2400" smtClean="0"/>
              <a:t> and </a:t>
            </a:r>
            <a:r>
              <a:rPr lang="en-US" sz="2400" b="1" smtClean="0"/>
              <a:t>requirements</a:t>
            </a:r>
            <a:r>
              <a:rPr lang="en-US" sz="2400" smtClean="0"/>
              <a:t>, and it inserts concepts such as </a:t>
            </a:r>
            <a:r>
              <a:rPr lang="en-US" sz="2400" b="1" smtClean="0"/>
              <a:t>“entitled to”</a:t>
            </a:r>
            <a:r>
              <a:rPr lang="en-US" sz="2400" smtClean="0"/>
              <a:t> and </a:t>
            </a:r>
            <a:r>
              <a:rPr lang="en-US" sz="2400" b="1" smtClean="0"/>
              <a:t>“obligated to”</a:t>
            </a:r>
            <a:r>
              <a:rPr lang="en-US" sz="2400" smtClean="0"/>
              <a:t>, whether they are specified or not.</a:t>
            </a:r>
          </a:p>
          <a:p>
            <a:pPr marL="0" indent="0" eaLnBrk="1" hangingPunct="1">
              <a:buFont typeface="Wingdings" pitchFamily="2" charset="2"/>
              <a:buNone/>
            </a:pPr>
            <a:endParaRPr lang="en-US" sz="800" smtClean="0"/>
          </a:p>
          <a:p>
            <a:pPr marL="0" indent="0" eaLnBrk="1" hangingPunct="1">
              <a:buFont typeface="Wingdings" pitchFamily="2" charset="2"/>
              <a:buNone/>
            </a:pPr>
            <a:r>
              <a:rPr lang="en-US" sz="2400" b="1" smtClean="0"/>
              <a:t>“If you borrow my car, then you have to fill up the tank with gas.”</a:t>
            </a:r>
          </a:p>
          <a:p>
            <a:pPr marL="0" indent="0" eaLnBrk="1" hangingPunct="1">
              <a:buFont typeface="Wingdings" pitchFamily="2" charset="2"/>
              <a:buNone/>
            </a:pPr>
            <a:r>
              <a:rPr lang="en-US" sz="2400" b="1" smtClean="0">
                <a:solidFill>
                  <a:schemeClr val="accent1"/>
                </a:solidFill>
              </a:rPr>
              <a:t>“If you take the benefit, then you are obligated to satisfy the requirement.”</a:t>
            </a:r>
          </a:p>
          <a:p>
            <a:pPr marL="0" indent="0" eaLnBrk="1" hangingPunct="1">
              <a:buFont typeface="Wingdings" pitchFamily="2" charset="2"/>
              <a:buNone/>
            </a:pPr>
            <a:r>
              <a:rPr lang="en-US" sz="2400" b="1" smtClean="0">
                <a:solidFill>
                  <a:schemeClr val="accent1"/>
                </a:solidFill>
              </a:rPr>
              <a:t>  </a:t>
            </a:r>
            <a:r>
              <a:rPr lang="en-US" sz="2400" b="1" smtClean="0">
                <a:solidFill>
                  <a:srgbClr val="FF0000"/>
                </a:solidFill>
              </a:rPr>
              <a:t>If             P                  then                        Q</a:t>
            </a:r>
          </a:p>
        </p:txBody>
      </p:sp>
      <p:graphicFrame>
        <p:nvGraphicFramePr>
          <p:cNvPr id="1065008" name="Group 48"/>
          <p:cNvGraphicFramePr>
            <a:graphicFrameLocks noGrp="1"/>
          </p:cNvGraphicFramePr>
          <p:nvPr>
            <p:ph sz="half" idx="2"/>
          </p:nvPr>
        </p:nvGraphicFramePr>
        <p:xfrm>
          <a:off x="304800" y="4114800"/>
          <a:ext cx="8534400" cy="2377440"/>
        </p:xfrm>
        <a:graphic>
          <a:graphicData uri="http://schemas.openxmlformats.org/drawingml/2006/table">
            <a:tbl>
              <a:tblPr/>
              <a:tblGrid>
                <a:gridCol w="1862138"/>
                <a:gridCol w="233362"/>
                <a:gridCol w="1784350"/>
                <a:gridCol w="465138"/>
                <a:gridCol w="1862137"/>
                <a:gridCol w="542925"/>
                <a:gridCol w="1784350"/>
              </a:tblGrid>
              <a:tr h="9318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Garamond" pitchFamily="18" charset="0"/>
                        </a:rPr>
                        <a:t>borrowed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Garamond" pitchFamily="18" charset="0"/>
                        </a:rPr>
                        <a:t>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Garamond" pitchFamily="18" charset="0"/>
                        </a:rPr>
                        <a:t>did not borrow 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Garamond" pitchFamily="18" charset="0"/>
                        </a:rPr>
                        <a:t>filled up tank with 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Garamond" pitchFamily="18" charset="0"/>
                        </a:rPr>
                        <a:t>did not fill up tank with gas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accent1"/>
                          </a:solidFill>
                          <a:effectLst/>
                          <a:latin typeface="Garamond" pitchFamily="18" charset="0"/>
                        </a:rPr>
                        <a:t>Accepted the benefit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accent1"/>
                          </a:solidFill>
                          <a:effectLst/>
                          <a:latin typeface="Garamond" pitchFamily="18" charset="0"/>
                        </a:rPr>
                        <a:t>Did not accept the benefit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accent1"/>
                          </a:solidFill>
                          <a:effectLst/>
                          <a:latin typeface="Garamond" pitchFamily="18" charset="0"/>
                        </a:rPr>
                        <a:t>Satisfied the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accent1"/>
                          </a:solidFill>
                          <a:effectLst/>
                          <a:latin typeface="Garamond" pitchFamily="18" charset="0"/>
                        </a:rPr>
                        <a:t>Did not satisfy the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bl>
          </a:graphicData>
        </a:graphic>
      </p:graphicFrame>
      <p:sp>
        <p:nvSpPr>
          <p:cNvPr id="1065002" name="Text Box 42"/>
          <p:cNvSpPr txBox="1">
            <a:spLocks noChangeArrowheads="1"/>
          </p:cNvSpPr>
          <p:nvPr/>
        </p:nvSpPr>
        <p:spPr bwMode="auto">
          <a:xfrm>
            <a:off x="457200" y="6491288"/>
            <a:ext cx="8153400" cy="442912"/>
          </a:xfrm>
          <a:prstGeom prst="rect">
            <a:avLst/>
          </a:prstGeom>
          <a:noFill/>
          <a:ln w="9525">
            <a:noFill/>
            <a:miter lim="800000"/>
            <a:headEnd/>
            <a:tailEnd/>
          </a:ln>
        </p:spPr>
        <p:txBody>
          <a:bodyPr>
            <a:spAutoFit/>
          </a:bodyPr>
          <a:lstStyle/>
          <a:p>
            <a:pPr>
              <a:spcBef>
                <a:spcPct val="50000"/>
              </a:spcBef>
            </a:pPr>
            <a:r>
              <a:rPr lang="en-US" sz="2300" b="1" i="0">
                <a:solidFill>
                  <a:srgbClr val="FF0000"/>
                </a:solidFill>
              </a:rPr>
              <a:t>       P                       not-P                           Q                       not-Q</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4963">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0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2066" name="Rectangle 2"/>
          <p:cNvSpPr>
            <a:spLocks noGrp="1" noChangeArrowheads="1"/>
          </p:cNvSpPr>
          <p:nvPr>
            <p:ph type="title"/>
          </p:nvPr>
        </p:nvSpPr>
        <p:spPr>
          <a:xfrm>
            <a:off x="457200" y="228600"/>
            <a:ext cx="8686800" cy="685800"/>
          </a:xfrm>
        </p:spPr>
        <p:txBody>
          <a:bodyPr/>
          <a:lstStyle/>
          <a:p>
            <a:pPr eaLnBrk="1" hangingPunct="1">
              <a:defRPr/>
            </a:pPr>
            <a:r>
              <a:rPr lang="en-US" sz="3000" b="1" smtClean="0">
                <a:effectLst>
                  <a:outerShdw blurRad="38100" dist="38100" dir="2700000" algn="tl">
                    <a:srgbClr val="C0C0C0"/>
                  </a:outerShdw>
                </a:effectLst>
              </a:rPr>
              <a:t>Four innovations leading to evolutionary psychology</a:t>
            </a:r>
          </a:p>
        </p:txBody>
      </p:sp>
      <p:sp>
        <p:nvSpPr>
          <p:cNvPr id="1112067" name="Rectangle 3"/>
          <p:cNvSpPr>
            <a:spLocks noGrp="1" noChangeArrowheads="1"/>
          </p:cNvSpPr>
          <p:nvPr>
            <p:ph type="body" idx="1"/>
          </p:nvPr>
        </p:nvSpPr>
        <p:spPr>
          <a:xfrm>
            <a:off x="381000" y="990600"/>
            <a:ext cx="8763000" cy="5867400"/>
          </a:xfrm>
        </p:spPr>
        <p:txBody>
          <a:bodyPr/>
          <a:lstStyle/>
          <a:p>
            <a:pPr marL="290513" indent="-290513" eaLnBrk="1" hangingPunct="1">
              <a:lnSpc>
                <a:spcPct val="80000"/>
              </a:lnSpc>
              <a:buSzTx/>
              <a:buFont typeface="Wingdings" pitchFamily="2" charset="2"/>
              <a:buNone/>
            </a:pPr>
            <a:r>
              <a:rPr lang="en-US" sz="2400" b="1" smtClean="0"/>
              <a:t> </a:t>
            </a:r>
            <a:r>
              <a:rPr lang="en-US" sz="2400" b="1" smtClean="0">
                <a:solidFill>
                  <a:schemeClr val="accent1"/>
                </a:solidFill>
              </a:rPr>
              <a:t>1.</a:t>
            </a:r>
            <a:r>
              <a:rPr lang="en-US" sz="2400" b="1" smtClean="0"/>
              <a:t>  The </a:t>
            </a:r>
            <a:r>
              <a:rPr lang="en-US" sz="2400" b="1" u="sng" smtClean="0"/>
              <a:t>cognitive</a:t>
            </a:r>
            <a:r>
              <a:rPr lang="en-US" sz="2400" b="1" smtClean="0"/>
              <a:t> </a:t>
            </a:r>
            <a:r>
              <a:rPr lang="en-US" sz="2400" b="1" u="sng" smtClean="0"/>
              <a:t>revolution</a:t>
            </a:r>
            <a:r>
              <a:rPr lang="en-US" sz="2400" b="1" smtClean="0"/>
              <a:t> provided a precise language for describing mental mechanisms: </a:t>
            </a:r>
            <a:r>
              <a:rPr lang="en-US" sz="2400" b="1" smtClean="0">
                <a:solidFill>
                  <a:srgbClr val="6600CC"/>
                </a:solidFill>
              </a:rPr>
              <a:t>as programs that process information. </a:t>
            </a:r>
            <a:endParaRPr lang="en-US" sz="2600" b="1" smtClean="0">
              <a:solidFill>
                <a:srgbClr val="6600CC"/>
              </a:solidFill>
            </a:endParaRPr>
          </a:p>
          <a:p>
            <a:pPr marL="290513" indent="-290513" eaLnBrk="1" hangingPunct="1">
              <a:lnSpc>
                <a:spcPct val="80000"/>
              </a:lnSpc>
              <a:buSzTx/>
              <a:buFont typeface="Wingdings" pitchFamily="2" charset="2"/>
              <a:buNone/>
            </a:pPr>
            <a:r>
              <a:rPr lang="en-US" sz="2400" b="1" smtClean="0"/>
              <a:t> </a:t>
            </a:r>
            <a:r>
              <a:rPr lang="en-US" sz="2400" b="1" smtClean="0">
                <a:solidFill>
                  <a:schemeClr val="accent1"/>
                </a:solidFill>
              </a:rPr>
              <a:t>2.</a:t>
            </a:r>
            <a:r>
              <a:rPr lang="en-US" sz="2400" b="1" smtClean="0"/>
              <a:t>  Advances in </a:t>
            </a:r>
            <a:r>
              <a:rPr lang="en-US" sz="2400" b="1" u="sng" smtClean="0"/>
              <a:t>paleoanthropology</a:t>
            </a:r>
            <a:r>
              <a:rPr lang="en-US" sz="2400" b="1" smtClean="0"/>
              <a:t>, </a:t>
            </a:r>
            <a:r>
              <a:rPr lang="en-US" sz="2400" b="1" u="sng" smtClean="0"/>
              <a:t>hunter-gatherer</a:t>
            </a:r>
            <a:r>
              <a:rPr lang="en-US" sz="2400" b="1" smtClean="0"/>
              <a:t> </a:t>
            </a:r>
            <a:r>
              <a:rPr lang="en-US" sz="2400" b="1" u="sng" smtClean="0"/>
              <a:t>studies</a:t>
            </a:r>
            <a:r>
              <a:rPr lang="en-US" sz="2400" b="1" smtClean="0"/>
              <a:t> and </a:t>
            </a:r>
            <a:r>
              <a:rPr lang="en-US" sz="2400" b="1" u="sng" smtClean="0"/>
              <a:t>primatology</a:t>
            </a:r>
            <a:r>
              <a:rPr lang="en-US" sz="2400" b="1" smtClean="0"/>
              <a:t> provided data about the adaptive problems our ancestors had to solve to survive and reproduce and the environments in which they did so.</a:t>
            </a:r>
          </a:p>
          <a:p>
            <a:pPr marL="290513" indent="-290513" eaLnBrk="1" hangingPunct="1">
              <a:lnSpc>
                <a:spcPct val="80000"/>
              </a:lnSpc>
              <a:buSzTx/>
              <a:buFont typeface="Wingdings" pitchFamily="2" charset="2"/>
              <a:buNone/>
            </a:pPr>
            <a:r>
              <a:rPr lang="en-US" sz="2400" b="1" smtClean="0"/>
              <a:t> </a:t>
            </a:r>
            <a:r>
              <a:rPr lang="en-US" sz="2400" b="1" smtClean="0">
                <a:solidFill>
                  <a:schemeClr val="accent1"/>
                </a:solidFill>
              </a:rPr>
              <a:t>3.  </a:t>
            </a:r>
            <a:r>
              <a:rPr lang="en-US" sz="2400" b="1" smtClean="0"/>
              <a:t>Research in animal behavior, linguistics, and neuropsychology showed that </a:t>
            </a:r>
            <a:r>
              <a:rPr lang="en-US" sz="2400" b="1" u="sng" smtClean="0"/>
              <a:t>the mind is not a blank slate</a:t>
            </a:r>
            <a:r>
              <a:rPr lang="en-US" sz="2400" b="1" smtClean="0"/>
              <a:t>, passively recording the world. </a:t>
            </a:r>
            <a:r>
              <a:rPr lang="en-US" sz="2200" b="1" smtClean="0">
                <a:solidFill>
                  <a:srgbClr val="6600CC"/>
                </a:solidFill>
              </a:rPr>
              <a:t>Organisms come “factory-equipped” with knowledge about the world, which allows them to learn some relationships easily, and others only with great effort, if at all.</a:t>
            </a:r>
            <a:r>
              <a:rPr lang="en-US" sz="2200" b="1" i="1" smtClean="0">
                <a:solidFill>
                  <a:srgbClr val="6600CC"/>
                </a:solidFill>
              </a:rPr>
              <a:t> </a:t>
            </a:r>
          </a:p>
          <a:p>
            <a:pPr marL="290513" indent="-290513" eaLnBrk="1" hangingPunct="1">
              <a:lnSpc>
                <a:spcPct val="80000"/>
              </a:lnSpc>
              <a:buSzTx/>
              <a:buFont typeface="Wingdings" pitchFamily="2" charset="2"/>
              <a:buNone/>
            </a:pPr>
            <a:r>
              <a:rPr lang="en-US" sz="2400" b="1" smtClean="0"/>
              <a:t> </a:t>
            </a:r>
            <a:r>
              <a:rPr lang="en-US" sz="2400" b="1" smtClean="0">
                <a:solidFill>
                  <a:schemeClr val="accent1"/>
                </a:solidFill>
              </a:rPr>
              <a:t>4.  </a:t>
            </a:r>
            <a:r>
              <a:rPr lang="en-US" sz="2400" b="1" smtClean="0"/>
              <a:t>The revolution that placed </a:t>
            </a:r>
            <a:r>
              <a:rPr lang="en-US" sz="2400" b="1" u="sng" smtClean="0"/>
              <a:t>evolutionary</a:t>
            </a:r>
            <a:r>
              <a:rPr lang="en-US" sz="2400" b="1" smtClean="0"/>
              <a:t> </a:t>
            </a:r>
            <a:r>
              <a:rPr lang="en-US" sz="2400" b="1" u="sng" smtClean="0"/>
              <a:t>biology</a:t>
            </a:r>
            <a:r>
              <a:rPr lang="en-US" sz="2400" b="1" smtClean="0"/>
              <a:t> on a more rigorous, formal foundation of replicator dynamics &amp; game theory, </a:t>
            </a:r>
            <a:r>
              <a:rPr lang="en-US" sz="2200" b="1" smtClean="0">
                <a:solidFill>
                  <a:srgbClr val="6600CC"/>
                </a:solidFill>
              </a:rPr>
              <a:t>clarifying how natural selection works, what counts as an adaptive function, and what the criteria are for calling a trait an adaptation.</a:t>
            </a:r>
            <a:r>
              <a:rPr lang="en-US" sz="2400" b="1" smtClean="0">
                <a:solidFill>
                  <a:srgbClr val="6600CC"/>
                </a:solidFill>
              </a:rPr>
              <a:t>    </a:t>
            </a:r>
            <a:r>
              <a:rPr lang="en-US" sz="1800" b="1" smtClean="0"/>
              <a:t>(</a:t>
            </a:r>
            <a:r>
              <a:rPr lang="en-US" sz="1800" b="1" i="1" smtClean="0"/>
              <a:t>George Williams, W. D. Hamilton, John Maynard Smith, Richard Dawkins</a:t>
            </a:r>
            <a:r>
              <a:rPr lang="en-US" sz="1800" b="1" smtClean="0"/>
              <a:t>)</a:t>
            </a:r>
          </a:p>
          <a:p>
            <a:pPr marL="290513" indent="-290513" algn="ctr" eaLnBrk="1" hangingPunct="1">
              <a:lnSpc>
                <a:spcPct val="80000"/>
              </a:lnSpc>
              <a:buSzTx/>
              <a:buFont typeface="Wingdings" pitchFamily="2" charset="2"/>
              <a:buNone/>
            </a:pPr>
            <a:r>
              <a:rPr lang="en-US" sz="2400" b="1" smtClean="0"/>
              <a:t>ethology: 2, 3    sociobiology: 2, 3, 4   ev psych: 1,2,3,4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120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120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120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986" name="Rectangle 2"/>
          <p:cNvSpPr>
            <a:spLocks noGrp="1" noChangeArrowheads="1"/>
          </p:cNvSpPr>
          <p:nvPr>
            <p:ph type="title"/>
          </p:nvPr>
        </p:nvSpPr>
        <p:spPr>
          <a:xfrm>
            <a:off x="457200" y="277813"/>
            <a:ext cx="8686800" cy="1139825"/>
          </a:xfrm>
        </p:spPr>
        <p:txBody>
          <a:bodyPr/>
          <a:lstStyle/>
          <a:p>
            <a:pPr eaLnBrk="1" hangingPunct="1">
              <a:defRPr/>
            </a:pPr>
            <a:r>
              <a:rPr lang="en-US" b="1" smtClean="0">
                <a:effectLst>
                  <a:outerShdw blurRad="38100" dist="38100" dir="2700000" algn="tl">
                    <a:srgbClr val="C0C0C0"/>
                  </a:outerShdw>
                </a:effectLst>
              </a:rPr>
              <a:t>Do people have cognitive adaptations that are specialized for reasoning about social contracts?</a:t>
            </a:r>
          </a:p>
        </p:txBody>
      </p:sp>
      <p:sp>
        <p:nvSpPr>
          <p:cNvPr id="30723" name="Rectangle 3"/>
          <p:cNvSpPr>
            <a:spLocks noGrp="1" noChangeArrowheads="1"/>
          </p:cNvSpPr>
          <p:nvPr>
            <p:ph type="body" idx="1"/>
          </p:nvPr>
        </p:nvSpPr>
        <p:spPr>
          <a:xfrm>
            <a:off x="457200" y="1600200"/>
            <a:ext cx="8382000" cy="5257800"/>
          </a:xfrm>
        </p:spPr>
        <p:txBody>
          <a:bodyPr/>
          <a:lstStyle/>
          <a:p>
            <a:pPr marL="0" indent="0" eaLnBrk="1" hangingPunct="1">
              <a:lnSpc>
                <a:spcPct val="90000"/>
              </a:lnSpc>
              <a:buFont typeface="Wingdings" pitchFamily="2" charset="2"/>
              <a:buNone/>
            </a:pPr>
            <a:r>
              <a:rPr lang="en-US" b="1" smtClean="0"/>
              <a:t>In particular, do people have inference procedures specialized for cheater detection?</a:t>
            </a:r>
          </a:p>
          <a:p>
            <a:pPr marL="0" indent="0" eaLnBrk="1" hangingPunct="1">
              <a:lnSpc>
                <a:spcPct val="90000"/>
              </a:lnSpc>
              <a:buFont typeface="Wingdings" pitchFamily="2" charset="2"/>
              <a:buNone/>
            </a:pPr>
            <a:endParaRPr lang="en-US" sz="2000" smtClean="0"/>
          </a:p>
          <a:p>
            <a:pPr marL="0" indent="0" eaLnBrk="1" hangingPunct="1">
              <a:lnSpc>
                <a:spcPct val="90000"/>
              </a:lnSpc>
              <a:buFont typeface="Wingdings" pitchFamily="2" charset="2"/>
              <a:buNone/>
            </a:pPr>
            <a:r>
              <a:rPr lang="en-US" sz="2700" smtClean="0"/>
              <a:t>We approached this question by studying </a:t>
            </a:r>
            <a:r>
              <a:rPr lang="en-US" sz="2700" b="1" smtClean="0"/>
              <a:t>human reasoning</a:t>
            </a:r>
            <a:r>
              <a:rPr lang="en-US" sz="2700" smtClean="0"/>
              <a:t>. A large literature already existed that showed that people are </a:t>
            </a:r>
            <a:r>
              <a:rPr lang="en-US" sz="2700" u="sng" smtClean="0"/>
              <a:t>not very good</a:t>
            </a:r>
            <a:r>
              <a:rPr lang="en-US" sz="2700" smtClean="0"/>
              <a:t> at detecting violations of conditional rules, </a:t>
            </a:r>
            <a:r>
              <a:rPr lang="en-US" sz="2700" u="sng" smtClean="0"/>
              <a:t>even when these rules deal with familiar content drawn from everyday life</a:t>
            </a:r>
            <a:r>
              <a:rPr lang="en-US" sz="2700" smtClean="0"/>
              <a:t>.  To show that people who ordinarily cannot detect violations of conditional rules can do so when that violation represents cheating on a social contract would constitute (initial) evidence that people have reasoning procedures that are specially designed for detecting cheaters in situations of social exchange.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7010" name="Rectangle 2"/>
          <p:cNvSpPr>
            <a:spLocks noGrp="1" noChangeArrowheads="1"/>
          </p:cNvSpPr>
          <p:nvPr>
            <p:ph type="title"/>
          </p:nvPr>
        </p:nvSpPr>
        <p:spPr>
          <a:xfrm>
            <a:off x="457200" y="304800"/>
            <a:ext cx="8229600" cy="712788"/>
          </a:xfrm>
        </p:spPr>
        <p:txBody>
          <a:bodyPr/>
          <a:lstStyle/>
          <a:p>
            <a:pPr eaLnBrk="1" hangingPunct="1">
              <a:defRPr/>
            </a:pPr>
            <a:r>
              <a:rPr lang="en-US" sz="3600" b="1" smtClean="0">
                <a:effectLst>
                  <a:outerShdw blurRad="38100" dist="38100" dir="2700000" algn="tl">
                    <a:srgbClr val="C0C0C0"/>
                  </a:outerShdw>
                </a:effectLst>
              </a:rPr>
              <a:t>Programs specialized for social exchange</a:t>
            </a:r>
          </a:p>
        </p:txBody>
      </p:sp>
      <p:sp>
        <p:nvSpPr>
          <p:cNvPr id="31747" name="Rectangle 3"/>
          <p:cNvSpPr>
            <a:spLocks noGrp="1" noChangeArrowheads="1"/>
          </p:cNvSpPr>
          <p:nvPr>
            <p:ph type="body" idx="1"/>
          </p:nvPr>
        </p:nvSpPr>
        <p:spPr>
          <a:xfrm>
            <a:off x="457200" y="1219200"/>
            <a:ext cx="8229600" cy="5410200"/>
          </a:xfrm>
        </p:spPr>
        <p:txBody>
          <a:bodyPr/>
          <a:lstStyle/>
          <a:p>
            <a:pPr marL="0" indent="0" algn="ctr" eaLnBrk="1" hangingPunct="1">
              <a:buFont typeface="Wingdings" pitchFamily="2" charset="2"/>
              <a:buNone/>
            </a:pPr>
            <a:r>
              <a:rPr lang="en-US" sz="3000" b="1" i="1" smtClean="0"/>
              <a:t>What design features should they have?</a:t>
            </a:r>
          </a:p>
          <a:p>
            <a:pPr marL="0" indent="0" eaLnBrk="1" hangingPunct="1">
              <a:buFont typeface="Wingdings" pitchFamily="2" charset="2"/>
              <a:buNone/>
            </a:pPr>
            <a:endParaRPr lang="en-US" sz="3000" b="1" i="1" smtClean="0"/>
          </a:p>
          <a:p>
            <a:pPr marL="0" indent="0" eaLnBrk="1" hangingPunct="1"/>
            <a:r>
              <a:rPr lang="en-US" sz="3000" b="1" smtClean="0"/>
              <a:t>  Cheater detection</a:t>
            </a:r>
          </a:p>
          <a:p>
            <a:pPr marL="0" indent="0" eaLnBrk="1" hangingPunct="1"/>
            <a:r>
              <a:rPr lang="en-US" sz="3000" b="1" smtClean="0"/>
              <a:t>  Familiarity not relevant</a:t>
            </a:r>
          </a:p>
          <a:p>
            <a:pPr marL="0" indent="0" eaLnBrk="1" hangingPunct="1"/>
            <a:r>
              <a:rPr lang="en-US" sz="3000" b="1" smtClean="0"/>
              <a:t>  Adaptive logic, not formal logic</a:t>
            </a:r>
          </a:p>
          <a:p>
            <a:pPr marL="0" indent="0" eaLnBrk="1" hangingPunct="1"/>
            <a:r>
              <a:rPr lang="en-US" sz="3000" b="1" smtClean="0"/>
              <a:t>  Benefits and costs relevant</a:t>
            </a:r>
          </a:p>
          <a:p>
            <a:pPr marL="0" indent="0" eaLnBrk="1" hangingPunct="1"/>
            <a:r>
              <a:rPr lang="en-US" sz="3000" b="1" smtClean="0"/>
              <a:t>  Cheating versus innocent mistakes</a:t>
            </a:r>
          </a:p>
          <a:p>
            <a:pPr marL="0" indent="0" eaLnBrk="1" hangingPunct="1"/>
            <a:r>
              <a:rPr lang="en-US" sz="3000" b="1" smtClean="0"/>
              <a:t>  Perspective-dependent definition of cheating</a:t>
            </a:r>
          </a:p>
          <a:p>
            <a:pPr marL="0" indent="0" eaLnBrk="1" hangingPunct="1"/>
            <a:r>
              <a:rPr lang="en-US" sz="3000" b="1" smtClean="0"/>
              <a:t>  Cross-cultural development</a:t>
            </a:r>
          </a:p>
          <a:p>
            <a:pPr marL="0" indent="0" eaLnBrk="1" hangingPunct="1">
              <a:buFont typeface="Wingdings" pitchFamily="2" charset="2"/>
              <a:buNone/>
            </a:pPr>
            <a:endParaRPr lang="en-US" sz="3000" b="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8034" name="Rectangle 2"/>
          <p:cNvSpPr>
            <a:spLocks noGrp="1" noChangeArrowheads="1"/>
          </p:cNvSpPr>
          <p:nvPr>
            <p:ph type="title"/>
          </p:nvPr>
        </p:nvSpPr>
        <p:spPr>
          <a:xfrm>
            <a:off x="457200" y="304800"/>
            <a:ext cx="8229600" cy="790575"/>
          </a:xfrm>
        </p:spPr>
        <p:txBody>
          <a:bodyPr/>
          <a:lstStyle/>
          <a:p>
            <a:pPr eaLnBrk="1" hangingPunct="1">
              <a:defRPr/>
            </a:pPr>
            <a:r>
              <a:rPr lang="en-US" sz="3600" b="1" smtClean="0">
                <a:effectLst>
                  <a:outerShdw blurRad="38100" dist="38100" dir="2700000" algn="tl">
                    <a:srgbClr val="C0C0C0"/>
                  </a:outerShdw>
                </a:effectLst>
              </a:rPr>
              <a:t>Design feature: Familiarity not relevant</a:t>
            </a:r>
          </a:p>
        </p:txBody>
      </p:sp>
      <p:sp>
        <p:nvSpPr>
          <p:cNvPr id="32771" name="Rectangle 3"/>
          <p:cNvSpPr>
            <a:spLocks noGrp="1" noChangeArrowheads="1"/>
          </p:cNvSpPr>
          <p:nvPr>
            <p:ph type="body" idx="1"/>
          </p:nvPr>
        </p:nvSpPr>
        <p:spPr/>
        <p:txBody>
          <a:bodyPr/>
          <a:lstStyle/>
          <a:p>
            <a:pPr algn="ctr" eaLnBrk="1" hangingPunct="1">
              <a:buFont typeface="Wingdings" pitchFamily="2" charset="2"/>
              <a:buNone/>
            </a:pPr>
            <a:r>
              <a:rPr lang="en-US" i="1" smtClean="0"/>
              <a:t>Example</a:t>
            </a:r>
            <a:r>
              <a:rPr lang="en-US" smtClean="0"/>
              <a:t>:</a:t>
            </a:r>
          </a:p>
          <a:p>
            <a:pPr algn="ctr" eaLnBrk="1" hangingPunct="1">
              <a:buFont typeface="Wingdings" pitchFamily="2" charset="2"/>
              <a:buNone/>
            </a:pPr>
            <a:r>
              <a:rPr lang="en-US" b="1" smtClean="0"/>
              <a:t>“If a man eats cassava root, then he must have a tattoo on his face”</a:t>
            </a:r>
          </a:p>
          <a:p>
            <a:pPr eaLnBrk="1" hangingPunct="1"/>
            <a:r>
              <a:rPr lang="en-US" smtClean="0"/>
              <a:t>Vary context to change interpretation of the rule</a:t>
            </a:r>
          </a:p>
          <a:p>
            <a:pPr lvl="1" eaLnBrk="1" hangingPunct="1"/>
            <a:r>
              <a:rPr lang="en-US" sz="2800" b="1" smtClean="0"/>
              <a:t>Social contract context</a:t>
            </a:r>
            <a:r>
              <a:rPr lang="en-US" sz="2800" smtClean="0"/>
              <a:t>: eating cassava root is a rationed benefit</a:t>
            </a:r>
          </a:p>
          <a:p>
            <a:pPr lvl="1" eaLnBrk="1" hangingPunct="1"/>
            <a:r>
              <a:rPr lang="en-US" sz="2800" b="1" smtClean="0"/>
              <a:t>Descriptive context</a:t>
            </a:r>
            <a:r>
              <a:rPr lang="en-US" sz="2800" smtClean="0"/>
              <a:t>: no rationed benefits, rule purports to describe eating habits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9058" name="Rectangle 2"/>
          <p:cNvSpPr>
            <a:spLocks noGrp="1" noChangeArrowheads="1"/>
          </p:cNvSpPr>
          <p:nvPr>
            <p:ph type="title"/>
          </p:nvPr>
        </p:nvSpPr>
        <p:spPr>
          <a:xfrm>
            <a:off x="457200" y="304800"/>
            <a:ext cx="8229600" cy="638175"/>
          </a:xfrm>
        </p:spPr>
        <p:txBody>
          <a:bodyPr/>
          <a:lstStyle/>
          <a:p>
            <a:pPr eaLnBrk="1" hangingPunct="1">
              <a:defRPr/>
            </a:pPr>
            <a:r>
              <a:rPr lang="en-US" b="1" smtClean="0">
                <a:effectLst>
                  <a:outerShdw blurRad="38100" dist="38100" dir="2700000" algn="tl">
                    <a:srgbClr val="C0C0C0"/>
                  </a:outerShdw>
                </a:effectLst>
              </a:rPr>
              <a:t>Social contract reasoning: Unfamiliar content</a:t>
            </a:r>
          </a:p>
        </p:txBody>
      </p:sp>
      <p:graphicFrame>
        <p:nvGraphicFramePr>
          <p:cNvPr id="1069059" name="Object 3"/>
          <p:cNvGraphicFramePr>
            <a:graphicFrameLocks noGrp="1" noChangeAspect="1"/>
          </p:cNvGraphicFramePr>
          <p:nvPr>
            <p:ph idx="1"/>
          </p:nvPr>
        </p:nvGraphicFramePr>
        <p:xfrm>
          <a:off x="457200" y="1066800"/>
          <a:ext cx="8140700" cy="4395788"/>
        </p:xfrm>
        <a:graphic>
          <a:graphicData uri="http://schemas.openxmlformats.org/presentationml/2006/ole">
            <mc:AlternateContent xmlns:mc="http://schemas.openxmlformats.org/markup-compatibility/2006">
              <mc:Choice xmlns:v="urn:schemas-microsoft-com:vml" Requires="v">
                <p:oleObj spid="_x0000_s1029" name="Chart" r:id="rId3" imgW="9896567" imgH="5343627" progId="MSGraph.Chart.8">
                  <p:embed/>
                </p:oleObj>
              </mc:Choice>
              <mc:Fallback>
                <p:oleObj name="Chart" r:id="rId3" imgW="9896567" imgH="5343627" progId="MSGraph.Char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066800"/>
                        <a:ext cx="8140700" cy="439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029" name="Text Box 5"/>
          <p:cNvSpPr txBox="1">
            <a:spLocks noChangeArrowheads="1"/>
          </p:cNvSpPr>
          <p:nvPr/>
        </p:nvSpPr>
        <p:spPr bwMode="auto">
          <a:xfrm>
            <a:off x="6248400" y="6248400"/>
            <a:ext cx="2514600" cy="396875"/>
          </a:xfrm>
          <a:prstGeom prst="rect">
            <a:avLst/>
          </a:prstGeom>
          <a:noFill/>
          <a:ln w="9525">
            <a:noFill/>
            <a:miter lim="800000"/>
            <a:headEnd/>
            <a:tailEnd/>
          </a:ln>
        </p:spPr>
        <p:txBody>
          <a:bodyPr>
            <a:spAutoFit/>
          </a:bodyPr>
          <a:lstStyle/>
          <a:p>
            <a:pPr>
              <a:spcBef>
                <a:spcPct val="50000"/>
              </a:spcBef>
            </a:pPr>
            <a:r>
              <a:rPr lang="en-US" sz="2000" i="0">
                <a:latin typeface="Times New Roman" pitchFamily="18" charset="0"/>
              </a:rPr>
              <a:t>Cosmides, 1985, 1989</a:t>
            </a:r>
          </a:p>
        </p:txBody>
      </p:sp>
      <p:sp>
        <p:nvSpPr>
          <p:cNvPr id="1030" name="Text Box 6"/>
          <p:cNvSpPr txBox="1">
            <a:spLocks noChangeArrowheads="1"/>
          </p:cNvSpPr>
          <p:nvPr/>
        </p:nvSpPr>
        <p:spPr bwMode="auto">
          <a:xfrm>
            <a:off x="3200400" y="838200"/>
            <a:ext cx="1981200" cy="457200"/>
          </a:xfrm>
          <a:prstGeom prst="rect">
            <a:avLst/>
          </a:prstGeom>
          <a:noFill/>
          <a:ln w="9525">
            <a:noFill/>
            <a:miter lim="800000"/>
            <a:headEnd/>
            <a:tailEnd/>
          </a:ln>
        </p:spPr>
        <p:txBody>
          <a:bodyPr>
            <a:spAutoFit/>
          </a:bodyPr>
          <a:lstStyle/>
          <a:p>
            <a:pPr>
              <a:spcBef>
                <a:spcPct val="50000"/>
              </a:spcBef>
            </a:pPr>
            <a:r>
              <a:rPr lang="en-US" sz="2400" i="0">
                <a:solidFill>
                  <a:schemeClr val="tx2"/>
                </a:solidFill>
              </a:rPr>
              <a:t>Standard form</a:t>
            </a:r>
          </a:p>
        </p:txBody>
      </p:sp>
      <p:sp>
        <p:nvSpPr>
          <p:cNvPr id="1031" name="Text 2"/>
          <p:cNvSpPr txBox="1">
            <a:spLocks noChangeArrowheads="1"/>
          </p:cNvSpPr>
          <p:nvPr/>
        </p:nvSpPr>
        <p:spPr bwMode="auto">
          <a:xfrm>
            <a:off x="1752600" y="5410200"/>
            <a:ext cx="5715000" cy="800100"/>
          </a:xfrm>
          <a:prstGeom prst="rect">
            <a:avLst/>
          </a:prstGeom>
          <a:noFill/>
          <a:ln w="9525">
            <a:noFill/>
            <a:miter lim="800000"/>
            <a:headEnd/>
            <a:tailEnd/>
          </a:ln>
        </p:spPr>
        <p:txBody>
          <a:bodyPr/>
          <a:lstStyle/>
          <a:p>
            <a:r>
              <a:rPr lang="en-US" sz="2200" i="0">
                <a:latin typeface="Arial" charset="0"/>
              </a:rPr>
              <a:t>Exp 1: Social contract = social rule</a:t>
            </a:r>
          </a:p>
          <a:p>
            <a:r>
              <a:rPr lang="en-US" sz="2200" i="0">
                <a:latin typeface="Arial" charset="0"/>
              </a:rPr>
              <a:t>Exp 2: Social contract = personal exchange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90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90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90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69059" grpId="0" bld="series"/>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082"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rPr>
              <a:t>Design feature: Social contract inference rules ≠ logical inference rules</a:t>
            </a:r>
          </a:p>
        </p:txBody>
      </p:sp>
      <p:sp>
        <p:nvSpPr>
          <p:cNvPr id="1070083" name="Rectangle 3"/>
          <p:cNvSpPr>
            <a:spLocks noGrp="1" noChangeArrowheads="1"/>
          </p:cNvSpPr>
          <p:nvPr>
            <p:ph type="body" idx="1"/>
          </p:nvPr>
        </p:nvSpPr>
        <p:spPr>
          <a:xfrm>
            <a:off x="457200" y="1752600"/>
            <a:ext cx="8382000" cy="5105400"/>
          </a:xfrm>
        </p:spPr>
        <p:txBody>
          <a:bodyPr/>
          <a:lstStyle/>
          <a:p>
            <a:pPr eaLnBrk="1" hangingPunct="1">
              <a:lnSpc>
                <a:spcPct val="80000"/>
              </a:lnSpc>
            </a:pPr>
            <a:r>
              <a:rPr lang="en-US" b="1" smtClean="0"/>
              <a:t>Does social contract content merely activate logical reasoning?  </a:t>
            </a:r>
            <a:r>
              <a:rPr lang="en-US" smtClean="0"/>
              <a:t>(predicate calculus)</a:t>
            </a:r>
            <a:endParaRPr lang="en-US" sz="3000" smtClean="0"/>
          </a:p>
          <a:p>
            <a:pPr lvl="1" eaLnBrk="1" hangingPunct="1">
              <a:lnSpc>
                <a:spcPct val="80000"/>
              </a:lnSpc>
            </a:pPr>
            <a:r>
              <a:rPr lang="en-US" sz="2800" smtClean="0"/>
              <a:t>E.g., in logic: </a:t>
            </a:r>
            <a:r>
              <a:rPr lang="en-US" sz="2800" b="1" smtClean="0">
                <a:solidFill>
                  <a:schemeClr val="accent2"/>
                </a:solidFill>
              </a:rPr>
              <a:t>If P then Q ≠  If Q then P</a:t>
            </a:r>
          </a:p>
          <a:p>
            <a:pPr lvl="1" eaLnBrk="1" hangingPunct="1">
              <a:lnSpc>
                <a:spcPct val="80000"/>
              </a:lnSpc>
              <a:buFont typeface="Wingdings" pitchFamily="2" charset="2"/>
              <a:buNone/>
            </a:pPr>
            <a:endParaRPr lang="en-US" sz="2800" smtClean="0"/>
          </a:p>
          <a:p>
            <a:pPr eaLnBrk="1" hangingPunct="1">
              <a:lnSpc>
                <a:spcPct val="80000"/>
              </a:lnSpc>
            </a:pPr>
            <a:r>
              <a:rPr lang="en-US" b="1" smtClean="0"/>
              <a:t>Or does it activate a logic peculiar to social exchange?</a:t>
            </a:r>
          </a:p>
          <a:p>
            <a:pPr lvl="1" eaLnBrk="1" hangingPunct="1">
              <a:lnSpc>
                <a:spcPct val="80000"/>
              </a:lnSpc>
            </a:pPr>
            <a:r>
              <a:rPr lang="en-US" sz="2800" smtClean="0"/>
              <a:t>In social exchange, </a:t>
            </a:r>
            <a:r>
              <a:rPr lang="en-US" sz="2800" b="1" smtClean="0">
                <a:solidFill>
                  <a:schemeClr val="accent2"/>
                </a:solidFill>
              </a:rPr>
              <a:t>If P then Q = If Q then P</a:t>
            </a:r>
            <a:r>
              <a:rPr lang="en-US" sz="2800" b="1" smtClean="0"/>
              <a:t>, </a:t>
            </a:r>
            <a:r>
              <a:rPr lang="en-US" sz="2800" b="1" u="sng" smtClean="0"/>
              <a:t>but only if</a:t>
            </a:r>
            <a:r>
              <a:rPr lang="en-US" sz="2800" smtClean="0"/>
              <a:t> P is a rationed benefit and Q is a requirement.  I.e.:</a:t>
            </a:r>
          </a:p>
          <a:p>
            <a:pPr lvl="1" eaLnBrk="1" hangingPunct="1">
              <a:lnSpc>
                <a:spcPct val="80000"/>
              </a:lnSpc>
            </a:pPr>
            <a:r>
              <a:rPr lang="en-US" sz="2800" smtClean="0"/>
              <a:t>“If you take the benefit, then you are obligated to satisfy the requirement” </a:t>
            </a:r>
            <a:r>
              <a:rPr lang="en-US" sz="2800" b="1" u="sng" smtClean="0"/>
              <a:t>does</a:t>
            </a:r>
            <a:r>
              <a:rPr lang="en-US" sz="2800" u="sng" smtClean="0"/>
              <a:t> </a:t>
            </a:r>
            <a:r>
              <a:rPr lang="en-US" sz="2800" b="1" u="sng" smtClean="0"/>
              <a:t>imply</a:t>
            </a:r>
            <a:r>
              <a:rPr lang="en-US" sz="2800" smtClean="0"/>
              <a:t> </a:t>
            </a:r>
          </a:p>
          <a:p>
            <a:pPr lvl="1" eaLnBrk="1" hangingPunct="1">
              <a:lnSpc>
                <a:spcPct val="80000"/>
              </a:lnSpc>
              <a:buFont typeface="Wingdings" pitchFamily="2" charset="2"/>
              <a:buNone/>
            </a:pPr>
            <a:r>
              <a:rPr lang="en-US" sz="2800" smtClean="0"/>
              <a:t>    “If you satisfy the requirement then you are entitled to the benefit”</a:t>
            </a:r>
          </a:p>
          <a:p>
            <a:pPr algn="ctr" eaLnBrk="1" hangingPunct="1">
              <a:lnSpc>
                <a:spcPct val="80000"/>
              </a:lnSpc>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00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008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7008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00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1106" name="Rectangle 2"/>
          <p:cNvSpPr>
            <a:spLocks noGrp="1" noChangeArrowheads="1"/>
          </p:cNvSpPr>
          <p:nvPr>
            <p:ph type="title"/>
          </p:nvPr>
        </p:nvSpPr>
        <p:spPr>
          <a:xfrm>
            <a:off x="457200" y="304800"/>
            <a:ext cx="8229600" cy="762000"/>
          </a:xfrm>
        </p:spPr>
        <p:txBody>
          <a:bodyPr/>
          <a:lstStyle/>
          <a:p>
            <a:pPr eaLnBrk="1" hangingPunct="1">
              <a:defRPr/>
            </a:pPr>
            <a:r>
              <a:rPr lang="en-US" b="1" smtClean="0">
                <a:effectLst>
                  <a:outerShdw blurRad="38100" dist="38100" dir="2700000" algn="tl">
                    <a:srgbClr val="C0C0C0"/>
                  </a:outerShdw>
                </a:effectLst>
              </a:rPr>
              <a:t>Cheating ≠ logical violation</a:t>
            </a:r>
          </a:p>
        </p:txBody>
      </p:sp>
      <p:sp>
        <p:nvSpPr>
          <p:cNvPr id="1071107" name="Rectangle 3"/>
          <p:cNvSpPr>
            <a:spLocks noGrp="1" noChangeArrowheads="1"/>
          </p:cNvSpPr>
          <p:nvPr>
            <p:ph type="body" sz="half" idx="1"/>
          </p:nvPr>
        </p:nvSpPr>
        <p:spPr>
          <a:xfrm>
            <a:off x="457200" y="1143000"/>
            <a:ext cx="8382000" cy="1600200"/>
          </a:xfrm>
        </p:spPr>
        <p:txBody>
          <a:bodyPr/>
          <a:lstStyle/>
          <a:p>
            <a:pPr marL="0" indent="0" eaLnBrk="1" hangingPunct="1">
              <a:buFont typeface="Wingdings" pitchFamily="2" charset="2"/>
              <a:buNone/>
            </a:pPr>
            <a:r>
              <a:rPr lang="en-US" sz="2400" b="1" smtClean="0"/>
              <a:t>1.</a:t>
            </a:r>
            <a:r>
              <a:rPr lang="en-US" sz="2400" smtClean="0"/>
              <a:t> Standard:    “If </a:t>
            </a:r>
            <a:r>
              <a:rPr lang="en-US" sz="2400" b="1" smtClean="0">
                <a:solidFill>
                  <a:srgbClr val="6600CC"/>
                </a:solidFill>
              </a:rPr>
              <a:t>you give me your watch</a:t>
            </a:r>
            <a:r>
              <a:rPr lang="en-US" sz="2400" smtClean="0"/>
              <a:t>, </a:t>
            </a:r>
            <a:r>
              <a:rPr lang="en-US" sz="2400" b="1" smtClean="0">
                <a:solidFill>
                  <a:srgbClr val="009E00"/>
                </a:solidFill>
              </a:rPr>
              <a:t>I will give you $100</a:t>
            </a:r>
            <a:r>
              <a:rPr lang="en-US" sz="2400" smtClean="0"/>
              <a:t>” </a:t>
            </a:r>
            <a:endParaRPr lang="en-US" sz="2400" b="1" smtClean="0"/>
          </a:p>
          <a:p>
            <a:pPr marL="0" indent="0" eaLnBrk="1" hangingPunct="1">
              <a:buFont typeface="Wingdings" pitchFamily="2" charset="2"/>
              <a:buNone/>
            </a:pPr>
            <a:r>
              <a:rPr lang="en-US" sz="2400" b="1" smtClean="0">
                <a:solidFill>
                  <a:srgbClr val="FF0000"/>
                </a:solidFill>
              </a:rPr>
              <a:t>                        If              P                      then               Q</a:t>
            </a:r>
            <a:r>
              <a:rPr lang="en-US" sz="2400" b="1" i="1" smtClean="0">
                <a:solidFill>
                  <a:srgbClr val="FF0000"/>
                </a:solidFill>
              </a:rPr>
              <a:t> </a:t>
            </a:r>
            <a:endParaRPr lang="en-US" sz="2400" b="1" smtClean="0">
              <a:solidFill>
                <a:srgbClr val="FF0000"/>
              </a:solidFill>
            </a:endParaRPr>
          </a:p>
          <a:p>
            <a:pPr marL="0" indent="0" eaLnBrk="1" hangingPunct="1">
              <a:buFont typeface="Wingdings" pitchFamily="2" charset="2"/>
              <a:buNone/>
            </a:pPr>
            <a:r>
              <a:rPr lang="en-US" sz="2400" b="1" smtClean="0"/>
              <a:t>2.</a:t>
            </a:r>
            <a:r>
              <a:rPr lang="en-US" sz="2400" smtClean="0"/>
              <a:t> Switched:   “If </a:t>
            </a:r>
            <a:r>
              <a:rPr lang="en-US" sz="2400" b="1" smtClean="0">
                <a:solidFill>
                  <a:srgbClr val="009E00"/>
                </a:solidFill>
              </a:rPr>
              <a:t>I give you $100</a:t>
            </a:r>
            <a:r>
              <a:rPr lang="en-US" sz="2400" smtClean="0"/>
              <a:t>, then </a:t>
            </a:r>
            <a:r>
              <a:rPr lang="en-US" sz="2400" b="1" smtClean="0">
                <a:solidFill>
                  <a:srgbClr val="6600CC"/>
                </a:solidFill>
              </a:rPr>
              <a:t>give me your watch</a:t>
            </a:r>
            <a:r>
              <a:rPr lang="en-US" sz="2400" smtClean="0"/>
              <a:t>” </a:t>
            </a:r>
            <a:r>
              <a:rPr lang="en-US" sz="2400" b="1" smtClean="0">
                <a:solidFill>
                  <a:srgbClr val="FF0000"/>
                </a:solidFill>
              </a:rPr>
              <a:t>                     </a:t>
            </a:r>
            <a:endParaRPr lang="en-US" sz="2400" smtClean="0"/>
          </a:p>
        </p:txBody>
      </p:sp>
      <p:graphicFrame>
        <p:nvGraphicFramePr>
          <p:cNvPr id="1071179" name="Group 75"/>
          <p:cNvGraphicFramePr>
            <a:graphicFrameLocks noGrp="1"/>
          </p:cNvGraphicFramePr>
          <p:nvPr>
            <p:ph sz="quarter" idx="3"/>
          </p:nvPr>
        </p:nvGraphicFramePr>
        <p:xfrm>
          <a:off x="304800" y="4724400"/>
          <a:ext cx="8305800" cy="518160"/>
        </p:xfrm>
        <a:graphic>
          <a:graphicData uri="http://schemas.openxmlformats.org/drawingml/2006/table">
            <a:tbl>
              <a:tblPr/>
              <a:tblGrid>
                <a:gridCol w="2895600"/>
                <a:gridCol w="1905000"/>
                <a:gridCol w="1600200"/>
                <a:gridCol w="1905000"/>
              </a:tblGrid>
              <a:tr h="457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Garamond" pitchFamily="18" charset="0"/>
                        </a:rPr>
                        <a:t>2. Switched format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1" i="0" u="none" strike="noStrike" cap="none" normalizeH="0" baseline="0" smtClean="0">
                          <a:ln>
                            <a:noFill/>
                          </a:ln>
                          <a:solidFill>
                            <a:srgbClr val="FF0000"/>
                          </a:solidFill>
                          <a:effectLst/>
                          <a:latin typeface="Garamond" pitchFamily="18"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1" i="0" u="none" strike="noStrike" cap="none" normalizeH="0" baseline="0" smtClean="0">
                          <a:ln>
                            <a:noFill/>
                          </a:ln>
                          <a:solidFill>
                            <a:srgbClr val="FF0000"/>
                          </a:solidFill>
                          <a:effectLst/>
                          <a:latin typeface="Garamond" pitchFamily="18" charset="0"/>
                        </a:rPr>
                        <a:t>not-P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1" i="0" u="none" strike="noStrike" cap="none" normalizeH="0" baseline="0" smtClean="0">
                          <a:ln>
                            <a:noFill/>
                          </a:ln>
                          <a:solidFill>
                            <a:srgbClr val="FF0000"/>
                          </a:solidFill>
                          <a:effectLst/>
                          <a:latin typeface="Garamond" pitchFamily="18"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71186" name="Group 82"/>
          <p:cNvGraphicFramePr>
            <a:graphicFrameLocks noGrp="1"/>
          </p:cNvGraphicFramePr>
          <p:nvPr/>
        </p:nvGraphicFramePr>
        <p:xfrm>
          <a:off x="304800" y="5334000"/>
          <a:ext cx="8458200" cy="1188720"/>
        </p:xfrm>
        <a:graphic>
          <a:graphicData uri="http://schemas.openxmlformats.org/drawingml/2006/table">
            <a:tbl>
              <a:tblPr/>
              <a:tblGrid>
                <a:gridCol w="2794000"/>
                <a:gridCol w="1939925"/>
                <a:gridCol w="1784350"/>
                <a:gridCol w="1939925"/>
              </a:tblGrid>
              <a:tr h="8382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Garamond" pitchFamily="18" charset="0"/>
                        </a:rPr>
                        <a:t>In mentalese...</a:t>
                      </a: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rgbClr val="6600CC"/>
                          </a:solidFill>
                          <a:effectLst/>
                          <a:latin typeface="Garamond" pitchFamily="18" charset="0"/>
                        </a:rPr>
                        <a:t>I accepted the benefit from you</a:t>
                      </a:r>
                    </a:p>
                  </a:txBody>
                  <a:tcPr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rgbClr val="009E00"/>
                          </a:solidFill>
                          <a:effectLst/>
                          <a:latin typeface="Garamond" pitchFamily="18" charset="0"/>
                        </a:rPr>
                        <a:t>I did not satisfy your requirement</a:t>
                      </a:r>
                    </a:p>
                  </a:txBody>
                  <a:tcPr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1" i="0" u="none" strike="noStrike" cap="none" normalizeH="0" baseline="0" smtClean="0">
                        <a:ln>
                          <a:noFill/>
                        </a:ln>
                        <a:solidFill>
                          <a:schemeClr val="tx1"/>
                        </a:solidFill>
                        <a:effectLst/>
                        <a:latin typeface="Garamond" pitchFamily="18" charset="0"/>
                      </a:endParaRPr>
                    </a:p>
                  </a:txBody>
                  <a:tcPr anchor="ctr" horzOverflow="overflow">
                    <a:lnL>
                      <a:noFill/>
                    </a:lnL>
                    <a:lnR cap="flat">
                      <a:noFill/>
                    </a:lnR>
                    <a:lnT cap="flat">
                      <a:noFill/>
                    </a:lnT>
                    <a:lnB cap="flat">
                      <a:noFill/>
                    </a:lnB>
                    <a:lnTlToBr>
                      <a:noFill/>
                    </a:lnTlToBr>
                    <a:lnBlToTr>
                      <a:noFill/>
                    </a:lnBlToTr>
                    <a:noFill/>
                  </a:tcPr>
                </a:tc>
              </a:tr>
            </a:tbl>
          </a:graphicData>
        </a:graphic>
      </p:graphicFrame>
      <p:graphicFrame>
        <p:nvGraphicFramePr>
          <p:cNvPr id="1071178" name="Group 74"/>
          <p:cNvGraphicFramePr>
            <a:graphicFrameLocks noGrp="1"/>
          </p:cNvGraphicFramePr>
          <p:nvPr/>
        </p:nvGraphicFramePr>
        <p:xfrm>
          <a:off x="304800" y="4130675"/>
          <a:ext cx="8305800" cy="518160"/>
        </p:xfrm>
        <a:graphic>
          <a:graphicData uri="http://schemas.openxmlformats.org/drawingml/2006/table">
            <a:tbl>
              <a:tblPr/>
              <a:tblGrid>
                <a:gridCol w="2895600"/>
                <a:gridCol w="1905000"/>
                <a:gridCol w="1600200"/>
                <a:gridCol w="1905000"/>
              </a:tblGrid>
              <a:tr h="1809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0" i="0" u="none" strike="noStrike" cap="none" normalizeH="0" baseline="0" smtClean="0">
                          <a:ln>
                            <a:noFill/>
                          </a:ln>
                          <a:solidFill>
                            <a:schemeClr val="tx1"/>
                          </a:solidFill>
                          <a:effectLst/>
                          <a:latin typeface="Garamond" pitchFamily="18" charset="0"/>
                        </a:rPr>
                        <a:t>1. Standard format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1" i="0" u="none" strike="noStrike" cap="none" normalizeH="0" baseline="0" smtClean="0">
                          <a:ln>
                            <a:noFill/>
                          </a:ln>
                          <a:solidFill>
                            <a:srgbClr val="FF0000"/>
                          </a:solidFill>
                          <a:effectLst/>
                          <a:latin typeface="Garamond"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1" i="0" u="none" strike="noStrike" cap="none" normalizeH="0" baseline="0" smtClean="0">
                          <a:ln>
                            <a:noFill/>
                          </a:ln>
                          <a:solidFill>
                            <a:srgbClr val="FF0000"/>
                          </a:solidFill>
                          <a:effectLst/>
                          <a:latin typeface="Garamond" pitchFamily="18" charset="0"/>
                        </a:rPr>
                        <a:t>not-Q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800" b="1" i="0" u="none" strike="noStrike" cap="none" normalizeH="0" baseline="0" smtClean="0">
                          <a:ln>
                            <a:noFill/>
                          </a:ln>
                          <a:solidFill>
                            <a:srgbClr val="FF0000"/>
                          </a:solidFill>
                          <a:effectLst/>
                          <a:latin typeface="Garamond" pitchFamily="18" charset="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71184" name="Group 80"/>
          <p:cNvGraphicFramePr>
            <a:graphicFrameLocks noGrp="1"/>
          </p:cNvGraphicFramePr>
          <p:nvPr/>
        </p:nvGraphicFramePr>
        <p:xfrm>
          <a:off x="457200" y="3005138"/>
          <a:ext cx="6400800" cy="1188720"/>
        </p:xfrm>
        <a:graphic>
          <a:graphicData uri="http://schemas.openxmlformats.org/drawingml/2006/table">
            <a:tbl>
              <a:tblPr/>
              <a:tblGrid>
                <a:gridCol w="2667000"/>
                <a:gridCol w="1905000"/>
                <a:gridCol w="1828800"/>
              </a:tblGrid>
              <a:tr h="762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1" i="0" u="none" strike="noStrike" cap="none" normalizeH="0" baseline="0" smtClean="0">
                        <a:ln>
                          <a:noFill/>
                        </a:ln>
                        <a:solidFill>
                          <a:schemeClr val="tx1"/>
                        </a:solidFill>
                        <a:effectLst/>
                        <a:latin typeface="Garamond" pitchFamily="18" charset="0"/>
                      </a:endParaRPr>
                    </a:p>
                  </a:txBody>
                  <a:tcPr anchor="ct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rgbClr val="6600CC"/>
                          </a:solidFill>
                          <a:effectLst/>
                          <a:latin typeface="Times New Roman" pitchFamily="18" charset="0"/>
                          <a:cs typeface="Times New Roman" pitchFamily="18" charset="0"/>
                        </a:rPr>
                        <a:t>You gave me your watch</a:t>
                      </a:r>
                    </a:p>
                  </a:txBody>
                  <a:tcPr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rgbClr val="00FF00"/>
                          </a:solidFill>
                          <a:effectLst/>
                          <a:latin typeface="Times New Roman" pitchFamily="18" charset="0"/>
                          <a:cs typeface="Times New Roman" pitchFamily="18" charset="0"/>
                        </a:rPr>
                        <a:t> </a:t>
                      </a:r>
                      <a:r>
                        <a:rPr kumimoji="0" lang="en-US" sz="2400" b="1" i="0" u="none" strike="noStrike" cap="none" normalizeH="0" baseline="0" smtClean="0">
                          <a:ln>
                            <a:noFill/>
                          </a:ln>
                          <a:solidFill>
                            <a:srgbClr val="009E00"/>
                          </a:solidFill>
                          <a:effectLst/>
                          <a:latin typeface="Times New Roman" pitchFamily="18" charset="0"/>
                          <a:cs typeface="Times New Roman" pitchFamily="18" charset="0"/>
                        </a:rPr>
                        <a:t>I did not give you $100</a:t>
                      </a:r>
                    </a:p>
                  </a:txBody>
                  <a:tcPr anchor="ctr" horzOverflow="overflow">
                    <a:lnL>
                      <a:noFill/>
                    </a:lnL>
                    <a:lnR cap="flat">
                      <a:noFill/>
                    </a:lnR>
                    <a:lnT cap="flat">
                      <a:noFill/>
                    </a:lnT>
                    <a:lnB cap="flat">
                      <a:noFill/>
                    </a:lnB>
                    <a:lnTlToBr>
                      <a:noFill/>
                    </a:lnTlToBr>
                    <a:lnBlToTr>
                      <a:noFill/>
                    </a:lnBlToTr>
                    <a:noFill/>
                  </a:tcPr>
                </a:tc>
              </a:tr>
            </a:tbl>
          </a:graphicData>
        </a:graphic>
      </p:graphicFrame>
      <p:sp>
        <p:nvSpPr>
          <p:cNvPr id="1071162" name="Text Box 58"/>
          <p:cNvSpPr txBox="1">
            <a:spLocks noChangeArrowheads="1"/>
          </p:cNvSpPr>
          <p:nvPr/>
        </p:nvSpPr>
        <p:spPr bwMode="auto">
          <a:xfrm>
            <a:off x="6781800" y="3352800"/>
            <a:ext cx="1676400" cy="822325"/>
          </a:xfrm>
          <a:prstGeom prst="rect">
            <a:avLst/>
          </a:prstGeom>
          <a:noFill/>
          <a:ln w="9525">
            <a:noFill/>
            <a:miter lim="800000"/>
            <a:headEnd/>
            <a:tailEnd/>
          </a:ln>
        </p:spPr>
        <p:txBody>
          <a:bodyPr>
            <a:spAutoFit/>
          </a:bodyPr>
          <a:lstStyle/>
          <a:p>
            <a:pPr algn="ctr">
              <a:spcBef>
                <a:spcPct val="50000"/>
              </a:spcBef>
            </a:pPr>
            <a:r>
              <a:rPr lang="en-US" sz="2400" b="1" i="0"/>
              <a:t>Logically correct?</a:t>
            </a:r>
          </a:p>
        </p:txBody>
      </p:sp>
      <p:sp>
        <p:nvSpPr>
          <p:cNvPr id="34853" name="Text Box 59"/>
          <p:cNvSpPr txBox="1">
            <a:spLocks noChangeArrowheads="1"/>
          </p:cNvSpPr>
          <p:nvPr/>
        </p:nvSpPr>
        <p:spPr bwMode="auto">
          <a:xfrm>
            <a:off x="3276600" y="2514600"/>
            <a:ext cx="2895600" cy="519113"/>
          </a:xfrm>
          <a:prstGeom prst="rect">
            <a:avLst/>
          </a:prstGeom>
          <a:noFill/>
          <a:ln w="9525">
            <a:noFill/>
            <a:miter lim="800000"/>
            <a:headEnd/>
            <a:tailEnd/>
          </a:ln>
        </p:spPr>
        <p:txBody>
          <a:bodyPr>
            <a:spAutoFit/>
          </a:bodyPr>
          <a:lstStyle/>
          <a:p>
            <a:pPr>
              <a:spcBef>
                <a:spcPct val="20000"/>
              </a:spcBef>
              <a:buClr>
                <a:schemeClr val="accent1"/>
              </a:buClr>
              <a:buSzPct val="65000"/>
              <a:buFont typeface="Wingdings" pitchFamily="2" charset="2"/>
              <a:buNone/>
            </a:pPr>
            <a:r>
              <a:rPr lang="en-US" b="1" i="0"/>
              <a:t>I </a:t>
            </a:r>
            <a:r>
              <a:rPr lang="en-US" b="1" i="0" u="sng"/>
              <a:t>cheated</a:t>
            </a:r>
            <a:r>
              <a:rPr lang="en-US" b="1" i="0"/>
              <a:t> you if:</a:t>
            </a:r>
            <a:endParaRPr lang="en-US" i="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711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116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499"/>
                                          </p:stCondLst>
                                        </p:cTn>
                                        <p:tgtEl>
                                          <p:spTgt spid="107117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499"/>
                                          </p:stCondLst>
                                        </p:cTn>
                                        <p:tgtEl>
                                          <p:spTgt spid="107117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6" presetClass="emph" presetSubtype="0" fill="hold" nodeType="clickEffect">
                                  <p:stCondLst>
                                    <p:cond delay="0"/>
                                  </p:stCondLst>
                                  <p:childTnLst>
                                    <p:animEffect transition="out" filter="fade">
                                      <p:cBhvr>
                                        <p:cTn id="20" dur="500" tmFilter="0, 0; .2, .5; .8, .5; 1, 0"/>
                                        <p:tgtEl>
                                          <p:spTgt spid="1071179"/>
                                        </p:tgtEl>
                                      </p:cBhvr>
                                    </p:animEffect>
                                    <p:animScale>
                                      <p:cBhvr>
                                        <p:cTn id="21" dur="250" autoRev="1" fill="hold"/>
                                        <p:tgtEl>
                                          <p:spTgt spid="107117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1107" grpId="0" build="allAtOnce" autoUpdateAnimBg="0"/>
      <p:bldP spid="107116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130" name="Rectangle 2"/>
          <p:cNvSpPr>
            <a:spLocks noGrp="1" noChangeArrowheads="1"/>
          </p:cNvSpPr>
          <p:nvPr>
            <p:ph type="title"/>
          </p:nvPr>
        </p:nvSpPr>
        <p:spPr>
          <a:xfrm>
            <a:off x="457200" y="304800"/>
            <a:ext cx="8229600" cy="638175"/>
          </a:xfrm>
        </p:spPr>
        <p:txBody>
          <a:bodyPr/>
          <a:lstStyle/>
          <a:p>
            <a:pPr eaLnBrk="1" hangingPunct="1">
              <a:defRPr/>
            </a:pPr>
            <a:r>
              <a:rPr lang="en-US" b="1" smtClean="0">
                <a:effectLst>
                  <a:outerShdw blurRad="38100" dist="38100" dir="2700000" algn="tl">
                    <a:srgbClr val="C0C0C0"/>
                  </a:outerShdw>
                </a:effectLst>
              </a:rPr>
              <a:t>Social contract reasoning: Unfamiliar content</a:t>
            </a:r>
          </a:p>
        </p:txBody>
      </p:sp>
      <p:graphicFrame>
        <p:nvGraphicFramePr>
          <p:cNvPr id="1072131" name="Object 3"/>
          <p:cNvGraphicFramePr>
            <a:graphicFrameLocks noGrp="1" noChangeAspect="1"/>
          </p:cNvGraphicFramePr>
          <p:nvPr>
            <p:ph idx="1"/>
          </p:nvPr>
        </p:nvGraphicFramePr>
        <p:xfrm>
          <a:off x="668338" y="1306513"/>
          <a:ext cx="7704137" cy="3916362"/>
        </p:xfrm>
        <a:graphic>
          <a:graphicData uri="http://schemas.openxmlformats.org/presentationml/2006/ole">
            <mc:AlternateContent xmlns:mc="http://schemas.openxmlformats.org/markup-compatibility/2006">
              <mc:Choice xmlns:v="urn:schemas-microsoft-com:vml" Requires="v">
                <p:oleObj spid="_x0000_s2053" name="Chart" r:id="rId3" imgW="10325212" imgH="5248278" progId="MSGraph.Chart.8">
                  <p:embed/>
                </p:oleObj>
              </mc:Choice>
              <mc:Fallback>
                <p:oleObj name="Chart" r:id="rId3" imgW="10325212" imgH="5248278" progId="MSGraph.Char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338" y="1306513"/>
                        <a:ext cx="7704137" cy="3916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2"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053" name="Text Box 5"/>
          <p:cNvSpPr txBox="1">
            <a:spLocks noChangeArrowheads="1"/>
          </p:cNvSpPr>
          <p:nvPr/>
        </p:nvSpPr>
        <p:spPr bwMode="auto">
          <a:xfrm>
            <a:off x="6324600" y="6248400"/>
            <a:ext cx="2514600" cy="396875"/>
          </a:xfrm>
          <a:prstGeom prst="rect">
            <a:avLst/>
          </a:prstGeom>
          <a:noFill/>
          <a:ln w="9525">
            <a:noFill/>
            <a:miter lim="800000"/>
            <a:headEnd/>
            <a:tailEnd/>
          </a:ln>
        </p:spPr>
        <p:txBody>
          <a:bodyPr>
            <a:spAutoFit/>
          </a:bodyPr>
          <a:lstStyle/>
          <a:p>
            <a:pPr>
              <a:spcBef>
                <a:spcPct val="50000"/>
              </a:spcBef>
            </a:pPr>
            <a:r>
              <a:rPr lang="en-US" sz="2000" i="0">
                <a:latin typeface="Times New Roman" pitchFamily="18" charset="0"/>
              </a:rPr>
              <a:t>Cosmides, 1985, 1989</a:t>
            </a:r>
          </a:p>
        </p:txBody>
      </p:sp>
      <p:sp>
        <p:nvSpPr>
          <p:cNvPr id="2054" name="Text Box 6"/>
          <p:cNvSpPr txBox="1">
            <a:spLocks noChangeArrowheads="1"/>
          </p:cNvSpPr>
          <p:nvPr/>
        </p:nvSpPr>
        <p:spPr bwMode="auto">
          <a:xfrm>
            <a:off x="2743200" y="914400"/>
            <a:ext cx="2438400" cy="519113"/>
          </a:xfrm>
          <a:prstGeom prst="rect">
            <a:avLst/>
          </a:prstGeom>
          <a:noFill/>
          <a:ln w="9525">
            <a:noFill/>
            <a:miter lim="800000"/>
            <a:headEnd/>
            <a:tailEnd/>
          </a:ln>
        </p:spPr>
        <p:txBody>
          <a:bodyPr>
            <a:spAutoFit/>
          </a:bodyPr>
          <a:lstStyle/>
          <a:p>
            <a:pPr>
              <a:spcBef>
                <a:spcPct val="50000"/>
              </a:spcBef>
            </a:pPr>
            <a:r>
              <a:rPr lang="en-US" b="1" i="0">
                <a:solidFill>
                  <a:schemeClr val="tx2"/>
                </a:solidFill>
              </a:rPr>
              <a:t>Switched form</a:t>
            </a:r>
          </a:p>
        </p:txBody>
      </p:sp>
      <p:sp>
        <p:nvSpPr>
          <p:cNvPr id="2055" name="Text 2"/>
          <p:cNvSpPr txBox="1">
            <a:spLocks noChangeArrowheads="1"/>
          </p:cNvSpPr>
          <p:nvPr/>
        </p:nvSpPr>
        <p:spPr bwMode="auto">
          <a:xfrm>
            <a:off x="2133600" y="5410200"/>
            <a:ext cx="5715000" cy="800100"/>
          </a:xfrm>
          <a:prstGeom prst="rect">
            <a:avLst/>
          </a:prstGeom>
          <a:noFill/>
          <a:ln w="9525">
            <a:noFill/>
            <a:miter lim="800000"/>
            <a:headEnd/>
            <a:tailEnd/>
          </a:ln>
        </p:spPr>
        <p:txBody>
          <a:bodyPr/>
          <a:lstStyle/>
          <a:p>
            <a:r>
              <a:rPr lang="en-US" sz="2200" i="0">
                <a:latin typeface="Arial" charset="0"/>
              </a:rPr>
              <a:t>Exp 3: Social contract = social rule</a:t>
            </a:r>
          </a:p>
          <a:p>
            <a:r>
              <a:rPr lang="en-US" sz="2200" i="0">
                <a:latin typeface="Arial" charset="0"/>
              </a:rPr>
              <a:t>Exp 4: Social contract = personal exchange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721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21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72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72131" grpId="0" bld="series"/>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3154"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rPr>
              <a:t>Does social contract reasoning dissociate from more general forms of reasoning?</a:t>
            </a:r>
          </a:p>
        </p:txBody>
      </p:sp>
      <p:graphicFrame>
        <p:nvGraphicFramePr>
          <p:cNvPr id="1073155" name="Group 3"/>
          <p:cNvGraphicFramePr>
            <a:graphicFrameLocks noGrp="1"/>
          </p:cNvGraphicFramePr>
          <p:nvPr>
            <p:ph idx="1"/>
          </p:nvPr>
        </p:nvGraphicFramePr>
        <p:xfrm>
          <a:off x="457200" y="1849438"/>
          <a:ext cx="8229600" cy="3649663"/>
        </p:xfrm>
        <a:graphic>
          <a:graphicData uri="http://schemas.openxmlformats.org/drawingml/2006/table">
            <a:tbl>
              <a:tblPr/>
              <a:tblGrid>
                <a:gridCol w="3962400"/>
                <a:gridCol w="228600"/>
                <a:gridCol w="4038600"/>
              </a:tblGrid>
              <a:tr h="6921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000" b="1" i="0" u="none" strike="noStrike" cap="none" normalizeH="0" baseline="0" smtClean="0">
                          <a:ln>
                            <a:noFill/>
                          </a:ln>
                          <a:solidFill>
                            <a:srgbClr val="6600CC"/>
                          </a:solidFill>
                          <a:effectLst/>
                          <a:latin typeface="Garamond" pitchFamily="18" charset="0"/>
                        </a:rPr>
                        <a:t>Schizophrenics</a:t>
                      </a: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3000" b="0" i="0" u="none" strike="noStrike" cap="none" normalizeH="0" baseline="0" smtClean="0">
                        <a:ln>
                          <a:noFill/>
                        </a:ln>
                        <a:solidFill>
                          <a:schemeClr val="tx1"/>
                        </a:solidFill>
                        <a:effectLst/>
                        <a:latin typeface="Garamond" pitchFamily="18"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000" b="1" i="0" u="none" strike="noStrike" cap="none" normalizeH="0" baseline="0" smtClean="0">
                          <a:ln>
                            <a:noFill/>
                          </a:ln>
                          <a:solidFill>
                            <a:srgbClr val="6600CC"/>
                          </a:solidFill>
                          <a:effectLst/>
                          <a:latin typeface="Garamond" pitchFamily="18" charset="0"/>
                        </a:rPr>
                        <a:t>Controls</a:t>
                      </a:r>
                    </a:p>
                  </a:txBody>
                  <a:tcP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95751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000" b="1" i="0" u="none" strike="noStrike" cap="none" normalizeH="0" baseline="0" smtClean="0">
                          <a:ln>
                            <a:noFill/>
                          </a:ln>
                          <a:solidFill>
                            <a:schemeClr val="tx1"/>
                          </a:solidFill>
                          <a:effectLst/>
                          <a:latin typeface="Garamond" pitchFamily="18" charset="0"/>
                        </a:rPr>
                        <a:t>Social contracts  </a:t>
                      </a:r>
                      <a:r>
                        <a:rPr kumimoji="0" lang="en-US" sz="2400" b="1" i="0" u="none" strike="noStrike" cap="none" normalizeH="0" baseline="0" smtClean="0">
                          <a:ln>
                            <a:noFill/>
                          </a:ln>
                          <a:solidFill>
                            <a:schemeClr val="tx1"/>
                          </a:solidFill>
                          <a:effectLst/>
                          <a:latin typeface="Garamond" pitchFamily="18" charset="0"/>
                        </a:rPr>
                        <a:t>    </a:t>
                      </a:r>
                      <a:r>
                        <a:rPr kumimoji="0" lang="en-US" sz="4100" b="1" i="0" u="none" strike="noStrike" cap="none" normalizeH="0" baseline="0" smtClean="0">
                          <a:ln>
                            <a:noFill/>
                          </a:ln>
                          <a:solidFill>
                            <a:schemeClr val="accent2"/>
                          </a:solidFill>
                          <a:effectLst/>
                          <a:latin typeface="Garamond" pitchFamily="18" charset="0"/>
                        </a:rPr>
                        <a:t>+</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000" b="1" i="0" u="none" strike="noStrike" cap="none" normalizeH="0" baseline="0" smtClean="0">
                          <a:ln>
                            <a:noFill/>
                          </a:ln>
                          <a:solidFill>
                            <a:schemeClr val="tx1"/>
                          </a:solidFill>
                          <a:effectLst/>
                          <a:latin typeface="Garamond" pitchFamily="18" charset="0"/>
                        </a:rPr>
                        <a:t>General reasoning  </a:t>
                      </a:r>
                      <a:r>
                        <a:rPr kumimoji="0" lang="en-US" sz="4100" b="1" i="0" u="none" strike="noStrike" cap="none" normalizeH="0" baseline="0" smtClean="0">
                          <a:ln>
                            <a:noFill/>
                          </a:ln>
                          <a:solidFill>
                            <a:schemeClr val="accent2"/>
                          </a:solidFill>
                          <a:effectLst/>
                          <a:latin typeface="Garamond"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000" b="1" i="0" u="none" strike="noStrike" cap="none" normalizeH="0" baseline="0" smtClean="0">
                          <a:ln>
                            <a:noFill/>
                          </a:ln>
                          <a:solidFill>
                            <a:schemeClr val="tx1"/>
                          </a:solidFill>
                          <a:effectLst/>
                          <a:latin typeface="Garamond" pitchFamily="18" charset="0"/>
                        </a:rPr>
                        <a:t>Social contracts</a:t>
                      </a:r>
                      <a:r>
                        <a:rPr kumimoji="0" lang="en-US" sz="2400" b="1" i="0" u="none" strike="noStrike" cap="none" normalizeH="0" baseline="0" smtClean="0">
                          <a:ln>
                            <a:noFill/>
                          </a:ln>
                          <a:solidFill>
                            <a:schemeClr val="tx1"/>
                          </a:solidFill>
                          <a:effectLst/>
                          <a:latin typeface="Garamond" pitchFamily="18" charset="0"/>
                        </a:rPr>
                        <a:t>      </a:t>
                      </a:r>
                      <a:r>
                        <a:rPr kumimoji="0" lang="en-US" sz="4100" b="1" i="0" u="none" strike="noStrike" cap="none" normalizeH="0" baseline="0" smtClean="0">
                          <a:ln>
                            <a:noFill/>
                          </a:ln>
                          <a:solidFill>
                            <a:schemeClr val="accent2"/>
                          </a:solidFill>
                          <a:effectLst/>
                          <a:latin typeface="Garamond" pitchFamily="18" charset="0"/>
                        </a:rPr>
                        <a:t>+</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000" b="1" i="0" u="none" strike="noStrike" cap="none" normalizeH="0" baseline="0" smtClean="0">
                          <a:ln>
                            <a:noFill/>
                          </a:ln>
                          <a:solidFill>
                            <a:schemeClr val="tx1"/>
                          </a:solidFill>
                          <a:effectLst/>
                          <a:latin typeface="Garamond" pitchFamily="18" charset="0"/>
                        </a:rPr>
                        <a:t>General reasoning</a:t>
                      </a:r>
                      <a:r>
                        <a:rPr kumimoji="0" lang="en-US" sz="3000" b="0" i="0" u="none" strike="noStrike" cap="none" normalizeH="0" baseline="0" smtClean="0">
                          <a:ln>
                            <a:noFill/>
                          </a:ln>
                          <a:solidFill>
                            <a:schemeClr val="tx1"/>
                          </a:solidFill>
                          <a:effectLst/>
                          <a:latin typeface="Garamond" pitchFamily="18" charset="0"/>
                        </a:rPr>
                        <a:t> </a:t>
                      </a:r>
                      <a:r>
                        <a:rPr kumimoji="0" lang="en-US" sz="4100" b="1" i="0" u="none" strike="noStrike" cap="none" normalizeH="0" baseline="0" smtClean="0">
                          <a:ln>
                            <a:noFill/>
                          </a:ln>
                          <a:solidFill>
                            <a:schemeClr val="accent2"/>
                          </a:solidFill>
                          <a:effectLst/>
                          <a:latin typeface="Garamond"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57" name="Text Box 23"/>
          <p:cNvSpPr txBox="1">
            <a:spLocks noChangeArrowheads="1"/>
          </p:cNvSpPr>
          <p:nvPr/>
        </p:nvSpPr>
        <p:spPr bwMode="auto">
          <a:xfrm>
            <a:off x="381000" y="5715000"/>
            <a:ext cx="7848600" cy="519113"/>
          </a:xfrm>
          <a:prstGeom prst="rect">
            <a:avLst/>
          </a:prstGeom>
          <a:noFill/>
          <a:ln w="9525">
            <a:noFill/>
            <a:miter lim="800000"/>
            <a:headEnd/>
            <a:tailEnd/>
          </a:ln>
        </p:spPr>
        <p:txBody>
          <a:bodyPr>
            <a:spAutoFit/>
          </a:bodyPr>
          <a:lstStyle/>
          <a:p>
            <a:pPr>
              <a:spcBef>
                <a:spcPct val="50000"/>
              </a:spcBef>
            </a:pPr>
            <a:r>
              <a:rPr lang="en-US" i="0"/>
              <a:t>Prof. Vera Maljkovic, </a:t>
            </a:r>
            <a:r>
              <a:rPr lang="en-US" sz="2400"/>
              <a:t>Dept. of Psychology, University of Chicago</a:t>
            </a:r>
          </a:p>
        </p:txBody>
      </p:sp>
      <p:sp>
        <p:nvSpPr>
          <p:cNvPr id="35858" name="Text Box 24"/>
          <p:cNvSpPr txBox="1">
            <a:spLocks noChangeArrowheads="1"/>
          </p:cNvSpPr>
          <p:nvPr/>
        </p:nvSpPr>
        <p:spPr bwMode="auto">
          <a:xfrm>
            <a:off x="6781800" y="6172200"/>
            <a:ext cx="1905000" cy="396875"/>
          </a:xfrm>
          <a:prstGeom prst="rect">
            <a:avLst/>
          </a:prstGeom>
          <a:noFill/>
          <a:ln w="9525">
            <a:noFill/>
            <a:miter lim="800000"/>
            <a:headEnd/>
            <a:tailEnd/>
          </a:ln>
        </p:spPr>
        <p:txBody>
          <a:bodyPr>
            <a:spAutoFit/>
          </a:bodyPr>
          <a:lstStyle/>
          <a:p>
            <a:pPr>
              <a:spcBef>
                <a:spcPct val="50000"/>
              </a:spcBef>
            </a:pPr>
            <a:r>
              <a:rPr lang="en-US" sz="2000" i="0">
                <a:latin typeface="Times New Roman" pitchFamily="18" charset="0"/>
              </a:rPr>
              <a:t>Maljkovic, 1987</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4178" name="Rectangle 2"/>
          <p:cNvSpPr>
            <a:spLocks noGrp="1" noChangeArrowheads="1"/>
          </p:cNvSpPr>
          <p:nvPr>
            <p:ph type="title"/>
          </p:nvPr>
        </p:nvSpPr>
        <p:spPr>
          <a:xfrm>
            <a:off x="457200" y="304800"/>
            <a:ext cx="8229600" cy="1017588"/>
          </a:xfrm>
        </p:spPr>
        <p:txBody>
          <a:bodyPr/>
          <a:lstStyle/>
          <a:p>
            <a:pPr eaLnBrk="1" hangingPunct="1">
              <a:defRPr/>
            </a:pPr>
            <a:r>
              <a:rPr lang="en-US" b="1" smtClean="0">
                <a:effectLst>
                  <a:outerShdw blurRad="38100" dist="38100" dir="2700000" algn="tl">
                    <a:srgbClr val="C0C0C0"/>
                  </a:outerShdw>
                </a:effectLst>
              </a:rPr>
              <a:t>Design feature: Perspective-dependent definition of cheating</a:t>
            </a:r>
          </a:p>
        </p:txBody>
      </p:sp>
      <p:sp>
        <p:nvSpPr>
          <p:cNvPr id="1074179" name="Rectangle 3"/>
          <p:cNvSpPr>
            <a:spLocks noGrp="1" noChangeArrowheads="1"/>
          </p:cNvSpPr>
          <p:nvPr>
            <p:ph type="body" idx="1"/>
          </p:nvPr>
        </p:nvSpPr>
        <p:spPr>
          <a:xfrm>
            <a:off x="457200" y="1447800"/>
            <a:ext cx="8229600" cy="4648200"/>
          </a:xfrm>
        </p:spPr>
        <p:txBody>
          <a:bodyPr/>
          <a:lstStyle/>
          <a:p>
            <a:pPr eaLnBrk="1" hangingPunct="1">
              <a:lnSpc>
                <a:spcPct val="90000"/>
              </a:lnSpc>
              <a:buFont typeface="Wingdings" pitchFamily="2" charset="2"/>
              <a:buNone/>
            </a:pPr>
            <a:r>
              <a:rPr lang="en-US" sz="2600" b="1" smtClean="0"/>
              <a:t>  </a:t>
            </a:r>
            <a:r>
              <a:rPr lang="en-US" sz="2600" b="1" smtClean="0">
                <a:solidFill>
                  <a:srgbClr val="FF0000"/>
                </a:solidFill>
              </a:rPr>
              <a:t>If                             P                         then         Q</a:t>
            </a:r>
          </a:p>
          <a:p>
            <a:pPr eaLnBrk="1" hangingPunct="1">
              <a:lnSpc>
                <a:spcPct val="90000"/>
              </a:lnSpc>
              <a:buFont typeface="Wingdings" pitchFamily="2" charset="2"/>
              <a:buNone/>
            </a:pPr>
            <a:r>
              <a:rPr lang="en-US" b="1" smtClean="0"/>
              <a:t>“If an employee is to get a pension, then he must have worked for the firm for over 10 years.”</a:t>
            </a:r>
          </a:p>
          <a:p>
            <a:pPr eaLnBrk="1" hangingPunct="1">
              <a:lnSpc>
                <a:spcPct val="90000"/>
              </a:lnSpc>
              <a:buFont typeface="Wingdings" pitchFamily="2" charset="2"/>
              <a:buNone/>
            </a:pPr>
            <a:endParaRPr lang="en-US" sz="1100" b="1" smtClean="0"/>
          </a:p>
          <a:p>
            <a:pPr eaLnBrk="1" hangingPunct="1">
              <a:lnSpc>
                <a:spcPct val="90000"/>
              </a:lnSpc>
              <a:buFont typeface="Wingdings" pitchFamily="2" charset="2"/>
              <a:buNone/>
            </a:pPr>
            <a:r>
              <a:rPr lang="en-US" smtClean="0"/>
              <a:t>What counts as a violation? Depends on </a:t>
            </a:r>
            <a:r>
              <a:rPr lang="en-US" b="1" smtClean="0"/>
              <a:t>perspective</a:t>
            </a:r>
            <a:r>
              <a:rPr lang="en-US" smtClean="0"/>
              <a:t>:</a:t>
            </a:r>
          </a:p>
          <a:p>
            <a:pPr eaLnBrk="1" hangingPunct="1">
              <a:lnSpc>
                <a:spcPct val="90000"/>
              </a:lnSpc>
            </a:pPr>
            <a:r>
              <a:rPr lang="en-US" b="1" smtClean="0"/>
              <a:t>Employer worried about employee cheating: </a:t>
            </a:r>
          </a:p>
          <a:p>
            <a:pPr lvl="1" eaLnBrk="1" hangingPunct="1">
              <a:lnSpc>
                <a:spcPct val="90000"/>
              </a:lnSpc>
            </a:pPr>
            <a:r>
              <a:rPr lang="en-US" sz="2800" smtClean="0"/>
              <a:t>Got a pension =</a:t>
            </a:r>
            <a:r>
              <a:rPr lang="en-US" sz="2800" b="1" smtClean="0"/>
              <a:t> </a:t>
            </a:r>
            <a:r>
              <a:rPr lang="en-US" sz="2800" b="1" smtClean="0">
                <a:solidFill>
                  <a:srgbClr val="FF0000"/>
                </a:solidFill>
              </a:rPr>
              <a:t>P  </a:t>
            </a:r>
            <a:r>
              <a:rPr lang="en-US" sz="2800" b="1" smtClean="0"/>
              <a:t> </a:t>
            </a:r>
            <a:r>
              <a:rPr lang="en-US" sz="2800" smtClean="0"/>
              <a:t>worked &lt; 10 years =</a:t>
            </a:r>
            <a:r>
              <a:rPr lang="en-US" sz="2800" b="1" smtClean="0"/>
              <a:t> </a:t>
            </a:r>
            <a:r>
              <a:rPr lang="en-US" sz="2800" b="1" smtClean="0">
                <a:solidFill>
                  <a:srgbClr val="FF0000"/>
                </a:solidFill>
              </a:rPr>
              <a:t>not-Q</a:t>
            </a:r>
          </a:p>
          <a:p>
            <a:pPr lvl="1" eaLnBrk="1" hangingPunct="1">
              <a:lnSpc>
                <a:spcPct val="90000"/>
              </a:lnSpc>
            </a:pPr>
            <a:r>
              <a:rPr lang="en-US" sz="2800" b="1" smtClean="0">
                <a:solidFill>
                  <a:srgbClr val="FF0000"/>
                </a:solidFill>
              </a:rPr>
              <a:t>P &amp; not-Q</a:t>
            </a:r>
            <a:r>
              <a:rPr lang="en-US" sz="2800" smtClean="0"/>
              <a:t>: </a:t>
            </a:r>
            <a:r>
              <a:rPr lang="en-US" sz="2800" b="1" smtClean="0">
                <a:solidFill>
                  <a:srgbClr val="6600CC"/>
                </a:solidFill>
              </a:rPr>
              <a:t>Logically correct</a:t>
            </a:r>
            <a:endParaRPr lang="en-US" sz="2800" smtClean="0"/>
          </a:p>
          <a:p>
            <a:pPr eaLnBrk="1" hangingPunct="1">
              <a:lnSpc>
                <a:spcPct val="90000"/>
              </a:lnSpc>
            </a:pPr>
            <a:r>
              <a:rPr lang="en-US" b="1" smtClean="0"/>
              <a:t>Employee worried about employer cheating:</a:t>
            </a:r>
          </a:p>
          <a:p>
            <a:pPr lvl="1" eaLnBrk="1" hangingPunct="1">
              <a:lnSpc>
                <a:spcPct val="90000"/>
              </a:lnSpc>
            </a:pPr>
            <a:r>
              <a:rPr lang="en-US" sz="2800" smtClean="0"/>
              <a:t>worked &gt; 10 years =</a:t>
            </a:r>
            <a:r>
              <a:rPr lang="en-US" sz="2800" b="1" smtClean="0"/>
              <a:t> </a:t>
            </a:r>
            <a:r>
              <a:rPr lang="en-US" sz="2800" b="1" smtClean="0">
                <a:solidFill>
                  <a:srgbClr val="009E00"/>
                </a:solidFill>
              </a:rPr>
              <a:t>Q</a:t>
            </a:r>
            <a:r>
              <a:rPr lang="en-US" sz="2800" b="1" smtClean="0"/>
              <a:t>  </a:t>
            </a:r>
            <a:r>
              <a:rPr lang="en-US" sz="2800" smtClean="0"/>
              <a:t>no pension =</a:t>
            </a:r>
            <a:r>
              <a:rPr lang="en-US" sz="2800" b="1" smtClean="0"/>
              <a:t> </a:t>
            </a:r>
            <a:r>
              <a:rPr lang="en-US" sz="2800" b="1" smtClean="0">
                <a:solidFill>
                  <a:srgbClr val="009E00"/>
                </a:solidFill>
              </a:rPr>
              <a:t>not-P</a:t>
            </a:r>
          </a:p>
          <a:p>
            <a:pPr lvl="1" eaLnBrk="1" hangingPunct="1">
              <a:lnSpc>
                <a:spcPct val="90000"/>
              </a:lnSpc>
            </a:pPr>
            <a:r>
              <a:rPr lang="en-US" sz="2800" b="1" smtClean="0">
                <a:solidFill>
                  <a:srgbClr val="009E00"/>
                </a:solidFill>
              </a:rPr>
              <a:t>Q &amp; not-P</a:t>
            </a:r>
            <a:r>
              <a:rPr lang="en-US" sz="2800" smtClean="0"/>
              <a:t>: </a:t>
            </a:r>
            <a:r>
              <a:rPr lang="en-US" sz="2800" b="1" smtClean="0">
                <a:solidFill>
                  <a:srgbClr val="6600CC"/>
                </a:solidFill>
              </a:rPr>
              <a:t>Logically incorrect</a:t>
            </a:r>
          </a:p>
        </p:txBody>
      </p:sp>
      <p:sp>
        <p:nvSpPr>
          <p:cNvPr id="36868" name="Text Box 4"/>
          <p:cNvSpPr txBox="1">
            <a:spLocks noChangeArrowheads="1"/>
          </p:cNvSpPr>
          <p:nvPr/>
        </p:nvSpPr>
        <p:spPr bwMode="auto">
          <a:xfrm>
            <a:off x="5867400" y="6248400"/>
            <a:ext cx="2743200" cy="396875"/>
          </a:xfrm>
          <a:prstGeom prst="rect">
            <a:avLst/>
          </a:prstGeom>
          <a:noFill/>
          <a:ln w="9525">
            <a:noFill/>
            <a:miter lim="800000"/>
            <a:headEnd/>
            <a:tailEnd/>
          </a:ln>
        </p:spPr>
        <p:txBody>
          <a:bodyPr>
            <a:spAutoFit/>
          </a:bodyPr>
          <a:lstStyle/>
          <a:p>
            <a:pPr>
              <a:spcBef>
                <a:spcPct val="50000"/>
              </a:spcBef>
            </a:pPr>
            <a:r>
              <a:rPr lang="en-US" sz="2000" i="0">
                <a:latin typeface="Times New Roman" pitchFamily="18" charset="0"/>
              </a:rPr>
              <a:t>Gigerenzer &amp; Hug, 1992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4179">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4179">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74179">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41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02" name="Rectangle 2"/>
          <p:cNvSpPr>
            <a:spLocks noGrp="1" noChangeArrowheads="1"/>
          </p:cNvSpPr>
          <p:nvPr>
            <p:ph type="title"/>
          </p:nvPr>
        </p:nvSpPr>
        <p:spPr>
          <a:xfrm>
            <a:off x="457200" y="304800"/>
            <a:ext cx="8229600" cy="712788"/>
          </a:xfrm>
        </p:spPr>
        <p:txBody>
          <a:bodyPr/>
          <a:lstStyle/>
          <a:p>
            <a:pPr eaLnBrk="1" hangingPunct="1">
              <a:defRPr/>
            </a:pPr>
            <a:r>
              <a:rPr lang="en-US" b="1" smtClean="0">
                <a:effectLst>
                  <a:outerShdw blurRad="38100" dist="38100" dir="2700000" algn="tl">
                    <a:srgbClr val="C0C0C0"/>
                  </a:outerShdw>
                </a:effectLst>
              </a:rPr>
              <a:t>Predictions, Perspective Change </a:t>
            </a:r>
          </a:p>
        </p:txBody>
      </p:sp>
      <p:graphicFrame>
        <p:nvGraphicFramePr>
          <p:cNvPr id="3074" name="Object 3"/>
          <p:cNvGraphicFramePr>
            <a:graphicFrameLocks noGrp="1" noChangeAspect="1"/>
          </p:cNvGraphicFramePr>
          <p:nvPr>
            <p:ph sz="half" idx="1"/>
          </p:nvPr>
        </p:nvGraphicFramePr>
        <p:xfrm>
          <a:off x="457200" y="2671763"/>
          <a:ext cx="3808413" cy="3556000"/>
        </p:xfrm>
        <a:graphic>
          <a:graphicData uri="http://schemas.openxmlformats.org/presentationml/2006/ole">
            <mc:AlternateContent xmlns:mc="http://schemas.openxmlformats.org/markup-compatibility/2006">
              <mc:Choice xmlns:v="urn:schemas-microsoft-com:vml" Requires="v">
                <p:oleObj spid="_x0000_s3080" name="Chart" r:id="rId3" imgW="3781349" imgH="3257702" progId="MSGraph.Chart.8">
                  <p:embed followColorScheme="full"/>
                </p:oleObj>
              </mc:Choice>
              <mc:Fallback>
                <p:oleObj name="Chart" r:id="rId3" imgW="3781349" imgH="3257702"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671763"/>
                        <a:ext cx="3808413" cy="355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4"/>
          <p:cNvGraphicFramePr>
            <a:graphicFrameLocks noGrp="1" noChangeAspect="1"/>
          </p:cNvGraphicFramePr>
          <p:nvPr>
            <p:ph sz="half" idx="2"/>
          </p:nvPr>
        </p:nvGraphicFramePr>
        <p:xfrm>
          <a:off x="4803775" y="2649538"/>
          <a:ext cx="3744913" cy="3492500"/>
        </p:xfrm>
        <a:graphic>
          <a:graphicData uri="http://schemas.openxmlformats.org/presentationml/2006/ole">
            <mc:AlternateContent xmlns:mc="http://schemas.openxmlformats.org/markup-compatibility/2006">
              <mc:Choice xmlns:v="urn:schemas-microsoft-com:vml" Requires="v">
                <p:oleObj spid="_x0000_s3081" name="Chart" r:id="rId5" imgW="3781349" imgH="3257702" progId="MSGraph.Chart.8">
                  <p:embed/>
                </p:oleObj>
              </mc:Choice>
              <mc:Fallback>
                <p:oleObj name="Chart" r:id="rId5" imgW="3781349" imgH="3257702" progId="MSGraph.Chart.8">
                  <p:embed/>
                  <p:pic>
                    <p:nvPicPr>
                      <p:cNvPr id="0" name="Object 4"/>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3775" y="2649538"/>
                        <a:ext cx="3744913" cy="349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7" name="Text Box 5"/>
          <p:cNvSpPr txBox="1">
            <a:spLocks noChangeArrowheads="1"/>
          </p:cNvSpPr>
          <p:nvPr/>
        </p:nvSpPr>
        <p:spPr bwMode="auto">
          <a:xfrm>
            <a:off x="838200" y="5638800"/>
            <a:ext cx="1600200" cy="457200"/>
          </a:xfrm>
          <a:prstGeom prst="rect">
            <a:avLst/>
          </a:prstGeom>
          <a:noFill/>
          <a:ln w="9525">
            <a:noFill/>
            <a:miter lim="800000"/>
            <a:headEnd/>
            <a:tailEnd/>
          </a:ln>
        </p:spPr>
        <p:txBody>
          <a:bodyPr>
            <a:spAutoFit/>
          </a:bodyPr>
          <a:lstStyle/>
          <a:p>
            <a:pPr>
              <a:spcBef>
                <a:spcPct val="50000"/>
              </a:spcBef>
            </a:pPr>
            <a:r>
              <a:rPr lang="en-US" sz="2400" b="1" i="0"/>
              <a:t>P &amp; not-Q</a:t>
            </a:r>
          </a:p>
        </p:txBody>
      </p:sp>
      <p:sp>
        <p:nvSpPr>
          <p:cNvPr id="3078" name="Text Box 6"/>
          <p:cNvSpPr txBox="1">
            <a:spLocks noChangeArrowheads="1"/>
          </p:cNvSpPr>
          <p:nvPr/>
        </p:nvSpPr>
        <p:spPr bwMode="auto">
          <a:xfrm>
            <a:off x="5105400" y="5638800"/>
            <a:ext cx="1600200" cy="457200"/>
          </a:xfrm>
          <a:prstGeom prst="rect">
            <a:avLst/>
          </a:prstGeom>
          <a:noFill/>
          <a:ln w="9525">
            <a:noFill/>
            <a:miter lim="800000"/>
            <a:headEnd/>
            <a:tailEnd/>
          </a:ln>
        </p:spPr>
        <p:txBody>
          <a:bodyPr>
            <a:spAutoFit/>
          </a:bodyPr>
          <a:lstStyle/>
          <a:p>
            <a:pPr>
              <a:spcBef>
                <a:spcPct val="50000"/>
              </a:spcBef>
            </a:pPr>
            <a:r>
              <a:rPr lang="en-US" sz="2400" b="1" i="0"/>
              <a:t>P &amp; not-Q</a:t>
            </a:r>
          </a:p>
        </p:txBody>
      </p:sp>
      <p:sp>
        <p:nvSpPr>
          <p:cNvPr id="3079" name="Text Box 7"/>
          <p:cNvSpPr txBox="1">
            <a:spLocks noChangeArrowheads="1"/>
          </p:cNvSpPr>
          <p:nvPr/>
        </p:nvSpPr>
        <p:spPr bwMode="auto">
          <a:xfrm>
            <a:off x="2590800" y="5638800"/>
            <a:ext cx="1600200" cy="457200"/>
          </a:xfrm>
          <a:prstGeom prst="rect">
            <a:avLst/>
          </a:prstGeom>
          <a:noFill/>
          <a:ln w="9525">
            <a:noFill/>
            <a:miter lim="800000"/>
            <a:headEnd/>
            <a:tailEnd/>
          </a:ln>
        </p:spPr>
        <p:txBody>
          <a:bodyPr>
            <a:spAutoFit/>
          </a:bodyPr>
          <a:lstStyle/>
          <a:p>
            <a:pPr>
              <a:spcBef>
                <a:spcPct val="50000"/>
              </a:spcBef>
            </a:pPr>
            <a:r>
              <a:rPr lang="en-US" sz="2400" b="1" i="0"/>
              <a:t>Q &amp; not-P</a:t>
            </a:r>
          </a:p>
        </p:txBody>
      </p:sp>
      <p:sp>
        <p:nvSpPr>
          <p:cNvPr id="3080" name="Text Box 8"/>
          <p:cNvSpPr txBox="1">
            <a:spLocks noChangeArrowheads="1"/>
          </p:cNvSpPr>
          <p:nvPr/>
        </p:nvSpPr>
        <p:spPr bwMode="auto">
          <a:xfrm>
            <a:off x="7086600" y="5638800"/>
            <a:ext cx="1600200" cy="457200"/>
          </a:xfrm>
          <a:prstGeom prst="rect">
            <a:avLst/>
          </a:prstGeom>
          <a:noFill/>
          <a:ln w="9525">
            <a:noFill/>
            <a:miter lim="800000"/>
            <a:headEnd/>
            <a:tailEnd/>
          </a:ln>
        </p:spPr>
        <p:txBody>
          <a:bodyPr>
            <a:spAutoFit/>
          </a:bodyPr>
          <a:lstStyle/>
          <a:p>
            <a:pPr>
              <a:spcBef>
                <a:spcPct val="50000"/>
              </a:spcBef>
            </a:pPr>
            <a:r>
              <a:rPr lang="en-US" sz="2400" b="1" i="0"/>
              <a:t>Q &amp; not-P</a:t>
            </a:r>
          </a:p>
        </p:txBody>
      </p:sp>
      <p:sp>
        <p:nvSpPr>
          <p:cNvPr id="3081" name="Rectangle 9"/>
          <p:cNvSpPr>
            <a:spLocks noChangeArrowheads="1"/>
          </p:cNvSpPr>
          <p:nvPr/>
        </p:nvSpPr>
        <p:spPr bwMode="auto">
          <a:xfrm>
            <a:off x="609600" y="1143000"/>
            <a:ext cx="228600" cy="228600"/>
          </a:xfrm>
          <a:prstGeom prst="rect">
            <a:avLst/>
          </a:prstGeom>
          <a:solidFill>
            <a:srgbClr val="FF0000"/>
          </a:solidFill>
          <a:ln w="9525">
            <a:solidFill>
              <a:srgbClr val="FF0000"/>
            </a:solidFill>
            <a:miter lim="800000"/>
            <a:headEnd/>
            <a:tailEnd/>
          </a:ln>
        </p:spPr>
        <p:txBody>
          <a:bodyPr wrap="none" anchor="ctr"/>
          <a:lstStyle/>
          <a:p>
            <a:pPr algn="ctr"/>
            <a:endParaRPr lang="en-US" i="0">
              <a:solidFill>
                <a:srgbClr val="FF0000"/>
              </a:solidFill>
            </a:endParaRPr>
          </a:p>
        </p:txBody>
      </p:sp>
      <p:sp>
        <p:nvSpPr>
          <p:cNvPr id="3082" name="Rectangle 10"/>
          <p:cNvSpPr>
            <a:spLocks noChangeArrowheads="1"/>
          </p:cNvSpPr>
          <p:nvPr/>
        </p:nvSpPr>
        <p:spPr bwMode="auto">
          <a:xfrm>
            <a:off x="4724400" y="1143000"/>
            <a:ext cx="228600" cy="228600"/>
          </a:xfrm>
          <a:prstGeom prst="rect">
            <a:avLst/>
          </a:prstGeom>
          <a:solidFill>
            <a:srgbClr val="00FF00"/>
          </a:solidFill>
          <a:ln w="9525">
            <a:solidFill>
              <a:srgbClr val="00FF00"/>
            </a:solidFill>
            <a:miter lim="800000"/>
            <a:headEnd/>
            <a:tailEnd/>
          </a:ln>
        </p:spPr>
        <p:txBody>
          <a:bodyPr wrap="none" anchor="ctr"/>
          <a:lstStyle/>
          <a:p>
            <a:pPr algn="ctr"/>
            <a:endParaRPr lang="en-US" i="0">
              <a:solidFill>
                <a:srgbClr val="FF0000"/>
              </a:solidFill>
            </a:endParaRPr>
          </a:p>
        </p:txBody>
      </p:sp>
      <p:sp>
        <p:nvSpPr>
          <p:cNvPr id="3083" name="Text Box 11"/>
          <p:cNvSpPr txBox="1">
            <a:spLocks noChangeArrowheads="1"/>
          </p:cNvSpPr>
          <p:nvPr/>
        </p:nvSpPr>
        <p:spPr bwMode="auto">
          <a:xfrm>
            <a:off x="838200" y="990600"/>
            <a:ext cx="3124200" cy="457200"/>
          </a:xfrm>
          <a:prstGeom prst="rect">
            <a:avLst/>
          </a:prstGeom>
          <a:noFill/>
          <a:ln w="9525">
            <a:noFill/>
            <a:miter lim="800000"/>
            <a:headEnd/>
            <a:tailEnd/>
          </a:ln>
        </p:spPr>
        <p:txBody>
          <a:bodyPr>
            <a:spAutoFit/>
          </a:bodyPr>
          <a:lstStyle/>
          <a:p>
            <a:pPr>
              <a:spcBef>
                <a:spcPct val="50000"/>
              </a:spcBef>
            </a:pPr>
            <a:r>
              <a:rPr lang="en-US" sz="2400" i="0"/>
              <a:t>= Employer perspective</a:t>
            </a:r>
          </a:p>
        </p:txBody>
      </p:sp>
      <p:sp>
        <p:nvSpPr>
          <p:cNvPr id="3084" name="Text Box 12"/>
          <p:cNvSpPr txBox="1">
            <a:spLocks noChangeArrowheads="1"/>
          </p:cNvSpPr>
          <p:nvPr/>
        </p:nvSpPr>
        <p:spPr bwMode="auto">
          <a:xfrm>
            <a:off x="5029200" y="990600"/>
            <a:ext cx="3124200" cy="457200"/>
          </a:xfrm>
          <a:prstGeom prst="rect">
            <a:avLst/>
          </a:prstGeom>
          <a:noFill/>
          <a:ln w="9525">
            <a:noFill/>
            <a:miter lim="800000"/>
            <a:headEnd/>
            <a:tailEnd/>
          </a:ln>
        </p:spPr>
        <p:txBody>
          <a:bodyPr>
            <a:spAutoFit/>
          </a:bodyPr>
          <a:lstStyle/>
          <a:p>
            <a:pPr>
              <a:spcBef>
                <a:spcPct val="50000"/>
              </a:spcBef>
            </a:pPr>
            <a:r>
              <a:rPr lang="en-US" sz="2400" i="0"/>
              <a:t>= Employee perspective</a:t>
            </a:r>
          </a:p>
        </p:txBody>
      </p:sp>
      <p:sp>
        <p:nvSpPr>
          <p:cNvPr id="3085" name="Text Box 13"/>
          <p:cNvSpPr txBox="1">
            <a:spLocks noChangeArrowheads="1"/>
          </p:cNvSpPr>
          <p:nvPr/>
        </p:nvSpPr>
        <p:spPr bwMode="auto">
          <a:xfrm>
            <a:off x="609600" y="2209800"/>
            <a:ext cx="3581400" cy="519113"/>
          </a:xfrm>
          <a:prstGeom prst="rect">
            <a:avLst/>
          </a:prstGeom>
          <a:noFill/>
          <a:ln w="9525">
            <a:noFill/>
            <a:miter lim="800000"/>
            <a:headEnd/>
            <a:tailEnd/>
          </a:ln>
        </p:spPr>
        <p:txBody>
          <a:bodyPr>
            <a:spAutoFit/>
          </a:bodyPr>
          <a:lstStyle/>
          <a:p>
            <a:pPr algn="ctr">
              <a:spcBef>
                <a:spcPct val="50000"/>
              </a:spcBef>
            </a:pPr>
            <a:r>
              <a:rPr lang="en-US" b="1" i="0"/>
              <a:t>Social contract theory</a:t>
            </a:r>
          </a:p>
        </p:txBody>
      </p:sp>
      <p:sp>
        <p:nvSpPr>
          <p:cNvPr id="3086" name="Text Box 14"/>
          <p:cNvSpPr txBox="1">
            <a:spLocks noChangeArrowheads="1"/>
          </p:cNvSpPr>
          <p:nvPr/>
        </p:nvSpPr>
        <p:spPr bwMode="auto">
          <a:xfrm>
            <a:off x="4953000" y="1981200"/>
            <a:ext cx="3581400" cy="884238"/>
          </a:xfrm>
          <a:prstGeom prst="rect">
            <a:avLst/>
          </a:prstGeom>
          <a:noFill/>
          <a:ln w="9525">
            <a:noFill/>
            <a:miter lim="800000"/>
            <a:headEnd/>
            <a:tailEnd/>
          </a:ln>
        </p:spPr>
        <p:txBody>
          <a:bodyPr>
            <a:spAutoFit/>
          </a:bodyPr>
          <a:lstStyle/>
          <a:p>
            <a:pPr algn="ctr">
              <a:spcBef>
                <a:spcPct val="50000"/>
              </a:spcBef>
            </a:pPr>
            <a:r>
              <a:rPr lang="en-US" b="1" i="0"/>
              <a:t>Logic                          </a:t>
            </a:r>
            <a:r>
              <a:rPr lang="en-US" sz="2400" b="1"/>
              <a:t>&amp; most other theories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090" name="Rectangle 2"/>
          <p:cNvSpPr>
            <a:spLocks noGrp="1" noChangeArrowheads="1"/>
          </p:cNvSpPr>
          <p:nvPr>
            <p:ph type="title"/>
          </p:nvPr>
        </p:nvSpPr>
        <p:spPr>
          <a:xfrm>
            <a:off x="457200" y="304800"/>
            <a:ext cx="8229600" cy="712788"/>
          </a:xfrm>
        </p:spPr>
        <p:txBody>
          <a:bodyPr/>
          <a:lstStyle/>
          <a:p>
            <a:pPr eaLnBrk="1" hangingPunct="1">
              <a:defRPr/>
            </a:pPr>
            <a:r>
              <a:rPr lang="en-US" sz="4000" b="1" smtClean="0">
                <a:effectLst>
                  <a:outerShdw blurRad="38100" dist="38100" dir="2700000" algn="tl">
                    <a:srgbClr val="C0C0C0"/>
                  </a:outerShdw>
                </a:effectLst>
              </a:rPr>
              <a:t>Evolutionary psychology</a:t>
            </a:r>
          </a:p>
        </p:txBody>
      </p:sp>
      <p:sp>
        <p:nvSpPr>
          <p:cNvPr id="13315" name="Rectangle 3"/>
          <p:cNvSpPr>
            <a:spLocks noGrp="1" noChangeArrowheads="1"/>
          </p:cNvSpPr>
          <p:nvPr>
            <p:ph type="body" idx="1"/>
          </p:nvPr>
        </p:nvSpPr>
        <p:spPr>
          <a:xfrm>
            <a:off x="457200" y="1295400"/>
            <a:ext cx="8458200" cy="5216525"/>
          </a:xfrm>
        </p:spPr>
        <p:txBody>
          <a:bodyPr/>
          <a:lstStyle/>
          <a:p>
            <a:pPr eaLnBrk="1" hangingPunct="1">
              <a:lnSpc>
                <a:spcPct val="90000"/>
              </a:lnSpc>
            </a:pPr>
            <a:r>
              <a:rPr lang="en-US" sz="3200" b="1" smtClean="0"/>
              <a:t>Human Nature:</a:t>
            </a:r>
          </a:p>
          <a:p>
            <a:pPr lvl="1" eaLnBrk="1" hangingPunct="1">
              <a:lnSpc>
                <a:spcPct val="90000"/>
              </a:lnSpc>
            </a:pPr>
            <a:r>
              <a:rPr lang="en-US" sz="3000" b="1" smtClean="0"/>
              <a:t>the set of species-typical information-processing programs that reliably develop in the human brain (i.e., the architecture of the human mind)</a:t>
            </a:r>
          </a:p>
          <a:p>
            <a:pPr eaLnBrk="1" hangingPunct="1">
              <a:lnSpc>
                <a:spcPct val="90000"/>
              </a:lnSpc>
              <a:buFont typeface="Wingdings" pitchFamily="2" charset="2"/>
              <a:buNone/>
            </a:pPr>
            <a:endParaRPr lang="en-US" sz="1000" b="1" smtClean="0"/>
          </a:p>
          <a:p>
            <a:pPr eaLnBrk="1" hangingPunct="1">
              <a:lnSpc>
                <a:spcPct val="90000"/>
              </a:lnSpc>
            </a:pPr>
            <a:r>
              <a:rPr lang="en-US" sz="3200" b="1" smtClean="0"/>
              <a:t>Key insight: </a:t>
            </a:r>
          </a:p>
          <a:p>
            <a:pPr lvl="1" eaLnBrk="1" hangingPunct="1">
              <a:lnSpc>
                <a:spcPct val="90000"/>
              </a:lnSpc>
            </a:pPr>
            <a:r>
              <a:rPr lang="en-US" sz="3000" b="1" smtClean="0"/>
              <a:t>The programs comprising the human mind were designed by natural selection to solve the adaptive problems faced by our hunter-gatherer ancestors.  Knowing this helps one discover their structure.</a:t>
            </a:r>
          </a:p>
          <a:p>
            <a:pPr eaLnBrk="1" hangingPunct="1">
              <a:lnSpc>
                <a:spcPct val="90000"/>
              </a:lnSpc>
              <a:buFont typeface="Wingdings" pitchFamily="2" charset="2"/>
              <a:buNone/>
            </a:pPr>
            <a:r>
              <a:rPr lang="en-US" sz="3200" b="1" smtClean="0"/>
              <a:t/>
            </a:r>
            <a:br>
              <a:rPr lang="en-US" sz="3200" b="1" smtClean="0"/>
            </a:br>
            <a:endParaRPr lang="en-US" sz="32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rPr>
              <a:t>Results, Perspective Change </a:t>
            </a:r>
          </a:p>
        </p:txBody>
      </p:sp>
      <p:graphicFrame>
        <p:nvGraphicFramePr>
          <p:cNvPr id="1076227" name="Object 3"/>
          <p:cNvGraphicFramePr>
            <a:graphicFrameLocks noGrp="1" noChangeAspect="1"/>
          </p:cNvGraphicFramePr>
          <p:nvPr>
            <p:ph sz="half" idx="1"/>
          </p:nvPr>
        </p:nvGraphicFramePr>
        <p:xfrm>
          <a:off x="582613" y="1655763"/>
          <a:ext cx="4770437" cy="4735512"/>
        </p:xfrm>
        <a:graphic>
          <a:graphicData uri="http://schemas.openxmlformats.org/presentationml/2006/ole">
            <mc:AlternateContent xmlns:mc="http://schemas.openxmlformats.org/markup-compatibility/2006">
              <mc:Choice xmlns:v="urn:schemas-microsoft-com:vml" Requires="v">
                <p:oleObj spid="_x0000_s4101" name="Chart" r:id="rId3" imgW="3962400" imgH="3628949" progId="MSGraph.Chart.8">
                  <p:embed followColorScheme="full"/>
                </p:oleObj>
              </mc:Choice>
              <mc:Fallback>
                <p:oleObj name="Chart" r:id="rId3" imgW="3962400" imgH="3628949"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613" y="1655763"/>
                        <a:ext cx="4770437" cy="4735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0" name="Rectangle 4"/>
          <p:cNvSpPr>
            <a:spLocks noGrp="1" noChangeArrowheads="1"/>
          </p:cNvSpPr>
          <p:nvPr>
            <p:ph type="body" sz="half" idx="2"/>
          </p:nvPr>
        </p:nvSpPr>
        <p:spPr>
          <a:xfrm>
            <a:off x="5943600" y="1600200"/>
            <a:ext cx="2743200" cy="4911725"/>
          </a:xfrm>
        </p:spPr>
        <p:txBody>
          <a:bodyPr/>
          <a:lstStyle/>
          <a:p>
            <a:pPr eaLnBrk="1" hangingPunct="1">
              <a:buFont typeface="Wingdings" pitchFamily="2" charset="2"/>
              <a:buNone/>
            </a:pPr>
            <a:r>
              <a:rPr lang="en-US" b="1" smtClean="0">
                <a:ea typeface="Arial Unicode MS" pitchFamily="34" charset="-128"/>
                <a:cs typeface="Arial Unicode MS" pitchFamily="34" charset="-128"/>
              </a:rPr>
              <a:t>Therefore</a:t>
            </a:r>
            <a:r>
              <a:rPr lang="en-US" smtClean="0">
                <a:ea typeface="Arial Unicode MS" pitchFamily="34" charset="-128"/>
                <a:cs typeface="Arial Unicode MS" pitchFamily="34" charset="-128"/>
              </a:rPr>
              <a:t>:</a:t>
            </a:r>
          </a:p>
          <a:p>
            <a:pPr eaLnBrk="1" hangingPunct="1"/>
            <a:r>
              <a:rPr lang="en-US" smtClean="0">
                <a:ea typeface="Arial Unicode MS" pitchFamily="34" charset="-128"/>
                <a:cs typeface="Arial Unicode MS" pitchFamily="34" charset="-128"/>
              </a:rPr>
              <a:t>What counts as cheating is computed in a perspective-dependent way </a:t>
            </a:r>
          </a:p>
          <a:p>
            <a:pPr eaLnBrk="1" hangingPunct="1"/>
            <a:r>
              <a:rPr lang="en-US" smtClean="0">
                <a:ea typeface="Arial Unicode MS" pitchFamily="34" charset="-128"/>
                <a:cs typeface="Arial Unicode MS" pitchFamily="34" charset="-128"/>
              </a:rPr>
              <a:t>Performance good from each perspective</a:t>
            </a:r>
          </a:p>
          <a:p>
            <a:pPr eaLnBrk="1" hangingPunct="1"/>
            <a:r>
              <a:rPr lang="en-US" smtClean="0">
                <a:ea typeface="Arial Unicode MS" pitchFamily="34" charset="-128"/>
                <a:cs typeface="Arial Unicode MS" pitchFamily="34" charset="-128"/>
              </a:rPr>
              <a:t>Not logic</a:t>
            </a:r>
            <a:endParaRPr lang="en-US" b="1" smtClean="0">
              <a:ea typeface="Arial Unicode MS" pitchFamily="34" charset="-128"/>
              <a:cs typeface="Arial Unicode MS" pitchFamily="34" charset="-128"/>
            </a:endParaRPr>
          </a:p>
        </p:txBody>
      </p:sp>
      <p:sp>
        <p:nvSpPr>
          <p:cNvPr id="4101" name="Text Box 5"/>
          <p:cNvSpPr txBox="1">
            <a:spLocks noChangeArrowheads="1"/>
          </p:cNvSpPr>
          <p:nvPr/>
        </p:nvSpPr>
        <p:spPr bwMode="auto">
          <a:xfrm>
            <a:off x="1295400" y="5943600"/>
            <a:ext cx="1600200" cy="457200"/>
          </a:xfrm>
          <a:prstGeom prst="rect">
            <a:avLst/>
          </a:prstGeom>
          <a:noFill/>
          <a:ln w="9525">
            <a:noFill/>
            <a:miter lim="800000"/>
            <a:headEnd/>
            <a:tailEnd/>
          </a:ln>
        </p:spPr>
        <p:txBody>
          <a:bodyPr>
            <a:spAutoFit/>
          </a:bodyPr>
          <a:lstStyle/>
          <a:p>
            <a:pPr>
              <a:spcBef>
                <a:spcPct val="50000"/>
              </a:spcBef>
            </a:pPr>
            <a:r>
              <a:rPr lang="en-US" sz="2400" b="1" i="0"/>
              <a:t>P &amp; not-Q</a:t>
            </a:r>
          </a:p>
        </p:txBody>
      </p:sp>
      <p:sp>
        <p:nvSpPr>
          <p:cNvPr id="4102" name="Text Box 6"/>
          <p:cNvSpPr txBox="1">
            <a:spLocks noChangeArrowheads="1"/>
          </p:cNvSpPr>
          <p:nvPr/>
        </p:nvSpPr>
        <p:spPr bwMode="auto">
          <a:xfrm>
            <a:off x="3733800" y="5943600"/>
            <a:ext cx="1600200" cy="457200"/>
          </a:xfrm>
          <a:prstGeom prst="rect">
            <a:avLst/>
          </a:prstGeom>
          <a:noFill/>
          <a:ln w="9525">
            <a:noFill/>
            <a:miter lim="800000"/>
            <a:headEnd/>
            <a:tailEnd/>
          </a:ln>
        </p:spPr>
        <p:txBody>
          <a:bodyPr>
            <a:spAutoFit/>
          </a:bodyPr>
          <a:lstStyle/>
          <a:p>
            <a:pPr>
              <a:spcBef>
                <a:spcPct val="50000"/>
              </a:spcBef>
            </a:pPr>
            <a:r>
              <a:rPr lang="en-US" sz="2400" b="1" i="0"/>
              <a:t>Q &amp; not-P</a:t>
            </a:r>
          </a:p>
        </p:txBody>
      </p:sp>
      <p:sp>
        <p:nvSpPr>
          <p:cNvPr id="4103" name="Rectangle 7"/>
          <p:cNvSpPr>
            <a:spLocks noChangeArrowheads="1"/>
          </p:cNvSpPr>
          <p:nvPr/>
        </p:nvSpPr>
        <p:spPr bwMode="auto">
          <a:xfrm>
            <a:off x="609600" y="1143000"/>
            <a:ext cx="228600" cy="228600"/>
          </a:xfrm>
          <a:prstGeom prst="rect">
            <a:avLst/>
          </a:prstGeom>
          <a:solidFill>
            <a:srgbClr val="FF0000"/>
          </a:solidFill>
          <a:ln w="9525">
            <a:solidFill>
              <a:srgbClr val="FF0000"/>
            </a:solidFill>
            <a:miter lim="800000"/>
            <a:headEnd/>
            <a:tailEnd/>
          </a:ln>
        </p:spPr>
        <p:txBody>
          <a:bodyPr wrap="none" anchor="ctr"/>
          <a:lstStyle/>
          <a:p>
            <a:pPr algn="ctr"/>
            <a:endParaRPr lang="en-US" i="0">
              <a:solidFill>
                <a:srgbClr val="FF0000"/>
              </a:solidFill>
            </a:endParaRPr>
          </a:p>
        </p:txBody>
      </p:sp>
      <p:sp>
        <p:nvSpPr>
          <p:cNvPr id="4104" name="Rectangle 8"/>
          <p:cNvSpPr>
            <a:spLocks noChangeArrowheads="1"/>
          </p:cNvSpPr>
          <p:nvPr/>
        </p:nvSpPr>
        <p:spPr bwMode="auto">
          <a:xfrm>
            <a:off x="4724400" y="1143000"/>
            <a:ext cx="228600" cy="228600"/>
          </a:xfrm>
          <a:prstGeom prst="rect">
            <a:avLst/>
          </a:prstGeom>
          <a:solidFill>
            <a:srgbClr val="00FF00"/>
          </a:solidFill>
          <a:ln w="9525">
            <a:solidFill>
              <a:srgbClr val="00FF00"/>
            </a:solidFill>
            <a:miter lim="800000"/>
            <a:headEnd/>
            <a:tailEnd/>
          </a:ln>
        </p:spPr>
        <p:txBody>
          <a:bodyPr wrap="none" anchor="ctr"/>
          <a:lstStyle/>
          <a:p>
            <a:pPr algn="ctr"/>
            <a:endParaRPr lang="en-US" i="0">
              <a:solidFill>
                <a:srgbClr val="FF0000"/>
              </a:solidFill>
            </a:endParaRPr>
          </a:p>
        </p:txBody>
      </p:sp>
      <p:sp>
        <p:nvSpPr>
          <p:cNvPr id="4105" name="Text Box 9"/>
          <p:cNvSpPr txBox="1">
            <a:spLocks noChangeArrowheads="1"/>
          </p:cNvSpPr>
          <p:nvPr/>
        </p:nvSpPr>
        <p:spPr bwMode="auto">
          <a:xfrm>
            <a:off x="838200" y="990600"/>
            <a:ext cx="3429000" cy="457200"/>
          </a:xfrm>
          <a:prstGeom prst="rect">
            <a:avLst/>
          </a:prstGeom>
          <a:noFill/>
          <a:ln w="9525">
            <a:noFill/>
            <a:miter lim="800000"/>
            <a:headEnd/>
            <a:tailEnd/>
          </a:ln>
        </p:spPr>
        <p:txBody>
          <a:bodyPr>
            <a:spAutoFit/>
          </a:bodyPr>
          <a:lstStyle/>
          <a:p>
            <a:pPr>
              <a:spcBef>
                <a:spcPct val="50000"/>
              </a:spcBef>
            </a:pPr>
            <a:r>
              <a:rPr lang="en-US" sz="2400" b="1" i="0"/>
              <a:t>= Employer perspective</a:t>
            </a:r>
          </a:p>
        </p:txBody>
      </p:sp>
      <p:sp>
        <p:nvSpPr>
          <p:cNvPr id="4106" name="Text Box 10"/>
          <p:cNvSpPr txBox="1">
            <a:spLocks noChangeArrowheads="1"/>
          </p:cNvSpPr>
          <p:nvPr/>
        </p:nvSpPr>
        <p:spPr bwMode="auto">
          <a:xfrm>
            <a:off x="5029200" y="990600"/>
            <a:ext cx="3429000" cy="457200"/>
          </a:xfrm>
          <a:prstGeom prst="rect">
            <a:avLst/>
          </a:prstGeom>
          <a:noFill/>
          <a:ln w="9525">
            <a:noFill/>
            <a:miter lim="800000"/>
            <a:headEnd/>
            <a:tailEnd/>
          </a:ln>
        </p:spPr>
        <p:txBody>
          <a:bodyPr>
            <a:spAutoFit/>
          </a:bodyPr>
          <a:lstStyle/>
          <a:p>
            <a:pPr>
              <a:spcBef>
                <a:spcPct val="50000"/>
              </a:spcBef>
            </a:pPr>
            <a:r>
              <a:rPr lang="en-US" sz="2400" b="1" i="0"/>
              <a:t>= Employee perspective</a:t>
            </a:r>
          </a:p>
        </p:txBody>
      </p:sp>
      <p:sp>
        <p:nvSpPr>
          <p:cNvPr id="4107" name="Text Box 11"/>
          <p:cNvSpPr txBox="1">
            <a:spLocks noChangeArrowheads="1"/>
          </p:cNvSpPr>
          <p:nvPr/>
        </p:nvSpPr>
        <p:spPr bwMode="auto">
          <a:xfrm>
            <a:off x="5943600" y="6248400"/>
            <a:ext cx="2743200" cy="396875"/>
          </a:xfrm>
          <a:prstGeom prst="rect">
            <a:avLst/>
          </a:prstGeom>
          <a:noFill/>
          <a:ln w="9525">
            <a:noFill/>
            <a:miter lim="800000"/>
            <a:headEnd/>
            <a:tailEnd/>
          </a:ln>
        </p:spPr>
        <p:txBody>
          <a:bodyPr>
            <a:spAutoFit/>
          </a:bodyPr>
          <a:lstStyle/>
          <a:p>
            <a:pPr>
              <a:spcBef>
                <a:spcPct val="50000"/>
              </a:spcBef>
            </a:pPr>
            <a:r>
              <a:rPr lang="en-US" sz="2000" i="0">
                <a:latin typeface="Times New Roman" pitchFamily="18" charset="0"/>
              </a:rPr>
              <a:t>Gigerenzer &amp; Hug, 1992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762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62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762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762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762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762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762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76227" grpId="0" bld="series"/>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a:xfrm>
            <a:off x="457200" y="330200"/>
            <a:ext cx="8229600" cy="1270000"/>
          </a:xfrm>
        </p:spPr>
        <p:txBody>
          <a:bodyPr/>
          <a:lstStyle/>
          <a:p>
            <a:pPr eaLnBrk="1" hangingPunct="1">
              <a:defRPr/>
            </a:pPr>
            <a:r>
              <a:rPr lang="en-US" sz="2800" b="1" dirty="0" smtClean="0"/>
              <a:t>How domain-specific is the mechanism?</a:t>
            </a:r>
            <a:r>
              <a:rPr lang="en-US" sz="2800" b="1" dirty="0" smtClean="0">
                <a:effectLst>
                  <a:outerShdw blurRad="38100" dist="38100" dir="2700000" algn="tl">
                    <a:srgbClr val="C0C0C0"/>
                  </a:outerShdw>
                </a:effectLst>
              </a:rPr>
              <a:t> </a:t>
            </a:r>
            <a:br>
              <a:rPr lang="en-US" sz="2800" b="1" dirty="0" smtClean="0">
                <a:effectLst>
                  <a:outerShdw blurRad="38100" dist="38100" dir="2700000" algn="tl">
                    <a:srgbClr val="C0C0C0"/>
                  </a:outerShdw>
                </a:effectLst>
              </a:rPr>
            </a:br>
            <a:r>
              <a:rPr lang="en-US" sz="2800" b="1" dirty="0" smtClean="0">
                <a:solidFill>
                  <a:srgbClr val="6600CC"/>
                </a:solidFill>
                <a:effectLst>
                  <a:outerShdw blurRad="38100" dist="38100" dir="2700000" algn="tl">
                    <a:srgbClr val="C0C0C0"/>
                  </a:outerShdw>
                </a:effectLst>
              </a:rPr>
              <a:t>(general to </a:t>
            </a:r>
            <a:r>
              <a:rPr lang="en-US" sz="2800" b="1" i="1" dirty="0" smtClean="0">
                <a:solidFill>
                  <a:srgbClr val="6600CC"/>
                </a:solidFill>
                <a:effectLst>
                  <a:outerShdw blurRad="38100" dist="38100" dir="2700000" algn="tl">
                    <a:srgbClr val="C0C0C0"/>
                  </a:outerShdw>
                </a:effectLst>
              </a:rPr>
              <a:t>all</a:t>
            </a:r>
            <a:r>
              <a:rPr lang="en-US" sz="2800" b="1" dirty="0" smtClean="0">
                <a:solidFill>
                  <a:srgbClr val="6600CC"/>
                </a:solidFill>
                <a:effectLst>
                  <a:outerShdw blurRad="38100" dist="38100" dir="2700000" algn="tl">
                    <a:srgbClr val="C0C0C0"/>
                  </a:outerShdw>
                </a:effectLst>
              </a:rPr>
              <a:t> </a:t>
            </a:r>
            <a:r>
              <a:rPr lang="en-US" sz="2800" b="1" dirty="0" err="1" smtClean="0">
                <a:solidFill>
                  <a:srgbClr val="6600CC"/>
                </a:solidFill>
                <a:effectLst>
                  <a:outerShdw blurRad="38100" dist="38100" dir="2700000" algn="tl">
                    <a:srgbClr val="C0C0C0"/>
                  </a:outerShdw>
                </a:effectLst>
              </a:rPr>
              <a:t>deontic</a:t>
            </a:r>
            <a:r>
              <a:rPr lang="en-US" sz="2800" b="1" dirty="0" smtClean="0">
                <a:solidFill>
                  <a:srgbClr val="6600CC"/>
                </a:solidFill>
                <a:effectLst>
                  <a:outerShdw blurRad="38100" dist="38100" dir="2700000" algn="tl">
                    <a:srgbClr val="C0C0C0"/>
                  </a:outerShdw>
                </a:effectLst>
              </a:rPr>
              <a:t> rules?)</a:t>
            </a:r>
            <a:r>
              <a:rPr lang="en-US" sz="2800" b="1" dirty="0" smtClean="0">
                <a:solidFill>
                  <a:srgbClr val="FF0000"/>
                </a:solidFill>
                <a:effectLst>
                  <a:outerShdw blurRad="38100" dist="38100" dir="2700000" algn="tl">
                    <a:srgbClr val="C0C0C0"/>
                  </a:outerShdw>
                </a:effectLst>
              </a:rPr>
              <a:t> </a:t>
            </a:r>
            <a:br>
              <a:rPr lang="en-US" sz="2800" b="1" dirty="0" smtClean="0">
                <a:solidFill>
                  <a:srgbClr val="FF0000"/>
                </a:solidFill>
                <a:effectLst>
                  <a:outerShdw blurRad="38100" dist="38100" dir="2700000" algn="tl">
                    <a:srgbClr val="C0C0C0"/>
                  </a:outerShdw>
                </a:effectLst>
              </a:rPr>
            </a:br>
            <a:endParaRPr lang="en-US" sz="2800" b="1" dirty="0" smtClean="0">
              <a:solidFill>
                <a:srgbClr val="FF0000"/>
              </a:solidFill>
              <a:effectLst>
                <a:outerShdw blurRad="38100" dist="38100" dir="2700000" algn="tl">
                  <a:srgbClr val="C0C0C0"/>
                </a:outerShdw>
              </a:effectLst>
            </a:endParaRPr>
          </a:p>
        </p:txBody>
      </p:sp>
      <p:sp>
        <p:nvSpPr>
          <p:cNvPr id="37891" name="Rectangle 3"/>
          <p:cNvSpPr>
            <a:spLocks noGrp="1" noChangeArrowheads="1"/>
          </p:cNvSpPr>
          <p:nvPr>
            <p:ph type="body" idx="1"/>
          </p:nvPr>
        </p:nvSpPr>
        <p:spPr>
          <a:xfrm>
            <a:off x="381000" y="1752600"/>
            <a:ext cx="8229600" cy="4343400"/>
          </a:xfrm>
        </p:spPr>
        <p:txBody>
          <a:bodyPr/>
          <a:lstStyle/>
          <a:p>
            <a:pPr marL="973138" indent="-973138" algn="ctr" eaLnBrk="1" hangingPunct="1">
              <a:lnSpc>
                <a:spcPct val="90000"/>
              </a:lnSpc>
              <a:buFont typeface="Wingdings" pitchFamily="2" charset="2"/>
              <a:buNone/>
            </a:pPr>
            <a:r>
              <a:rPr lang="en-US" b="1" dirty="0" smtClean="0"/>
              <a:t>Permission schema </a:t>
            </a:r>
            <a:r>
              <a:rPr lang="en-US" dirty="0" smtClean="0"/>
              <a:t>(Cheng &amp; </a:t>
            </a:r>
            <a:r>
              <a:rPr lang="en-US" dirty="0" err="1" smtClean="0"/>
              <a:t>Holyoak</a:t>
            </a:r>
            <a:r>
              <a:rPr lang="en-US" dirty="0" smtClean="0"/>
              <a:t>, 1985)</a:t>
            </a:r>
          </a:p>
          <a:p>
            <a:pPr marL="973138" indent="-973138" eaLnBrk="1" hangingPunct="1">
              <a:lnSpc>
                <a:spcPct val="90000"/>
              </a:lnSpc>
              <a:buFont typeface="Wingdings" pitchFamily="2" charset="2"/>
              <a:buNone/>
            </a:pPr>
            <a:endParaRPr lang="en-US" sz="1100" b="1" dirty="0" smtClean="0"/>
          </a:p>
          <a:p>
            <a:pPr marL="973138" indent="-973138" eaLnBrk="1" hangingPunct="1">
              <a:lnSpc>
                <a:spcPct val="90000"/>
              </a:lnSpc>
              <a:buFont typeface="Wingdings" pitchFamily="2" charset="2"/>
              <a:buNone/>
            </a:pPr>
            <a:r>
              <a:rPr lang="en-US" b="1" dirty="0" smtClean="0"/>
              <a:t>Rule 1:  If the action is to be taken, then the precondition must be satisfied.</a:t>
            </a:r>
          </a:p>
          <a:p>
            <a:pPr marL="973138" indent="-973138" eaLnBrk="1" hangingPunct="1">
              <a:lnSpc>
                <a:spcPct val="90000"/>
              </a:lnSpc>
              <a:buFont typeface="Wingdings" pitchFamily="2" charset="2"/>
              <a:buNone/>
            </a:pPr>
            <a:r>
              <a:rPr lang="en-US" b="1" dirty="0" smtClean="0"/>
              <a:t>Rule 2:  If the action is not to be taken, then the precondition need not be satisfied.</a:t>
            </a:r>
          </a:p>
          <a:p>
            <a:pPr marL="973138" indent="-973138" eaLnBrk="1" hangingPunct="1">
              <a:lnSpc>
                <a:spcPct val="90000"/>
              </a:lnSpc>
              <a:buFont typeface="Wingdings" pitchFamily="2" charset="2"/>
              <a:buNone/>
            </a:pPr>
            <a:r>
              <a:rPr lang="en-US" b="1" dirty="0" smtClean="0"/>
              <a:t>Rule 3:  If the precondition is satisfied, then the action may be taken.</a:t>
            </a:r>
          </a:p>
          <a:p>
            <a:pPr marL="973138" indent="-973138" eaLnBrk="1" hangingPunct="1">
              <a:lnSpc>
                <a:spcPct val="90000"/>
              </a:lnSpc>
              <a:buFont typeface="Wingdings" pitchFamily="2" charset="2"/>
              <a:buNone/>
            </a:pPr>
            <a:r>
              <a:rPr lang="en-US" b="1" dirty="0" smtClean="0"/>
              <a:t>Rule 4:  If the precondition is not satisfied, then the action must not be taken.</a:t>
            </a:r>
          </a:p>
          <a:p>
            <a:pPr marL="973138" indent="-973138" eaLnBrk="1" hangingPunct="1">
              <a:lnSpc>
                <a:spcPct val="90000"/>
              </a:lnSpc>
              <a:buFont typeface="Wingdings" pitchFamily="2" charset="2"/>
              <a:buNone/>
            </a:pPr>
            <a:endParaRPr lang="en-US"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8274"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rPr>
              <a:t>The domain of permission rules is larger than for social contracts</a:t>
            </a:r>
          </a:p>
        </p:txBody>
      </p:sp>
      <p:sp>
        <p:nvSpPr>
          <p:cNvPr id="38915" name="Rectangle 3"/>
          <p:cNvSpPr>
            <a:spLocks noGrp="1" noChangeArrowheads="1"/>
          </p:cNvSpPr>
          <p:nvPr>
            <p:ph type="body" sz="half" idx="2"/>
          </p:nvPr>
        </p:nvSpPr>
        <p:spPr>
          <a:xfrm>
            <a:off x="533400" y="4897438"/>
            <a:ext cx="8229600" cy="1503362"/>
          </a:xfrm>
        </p:spPr>
        <p:txBody>
          <a:bodyPr/>
          <a:lstStyle/>
          <a:p>
            <a:pPr eaLnBrk="1" hangingPunct="1"/>
            <a:r>
              <a:rPr lang="en-US" b="1" smtClean="0"/>
              <a:t>All </a:t>
            </a:r>
            <a:r>
              <a:rPr lang="en-US" b="1" smtClean="0">
                <a:solidFill>
                  <a:schemeClr val="accent1"/>
                </a:solidFill>
              </a:rPr>
              <a:t>social contracts</a:t>
            </a:r>
            <a:r>
              <a:rPr lang="en-US" b="1" smtClean="0"/>
              <a:t> are permission rules</a:t>
            </a:r>
          </a:p>
          <a:p>
            <a:pPr eaLnBrk="1" hangingPunct="1"/>
            <a:r>
              <a:rPr lang="en-US" b="1" smtClean="0"/>
              <a:t>But not all permission rules are </a:t>
            </a:r>
            <a:r>
              <a:rPr lang="en-US" b="1" smtClean="0">
                <a:solidFill>
                  <a:schemeClr val="accent1"/>
                </a:solidFill>
              </a:rPr>
              <a:t>social contracts</a:t>
            </a:r>
            <a:r>
              <a:rPr lang="en-US" b="1" smtClean="0"/>
              <a:t>...</a:t>
            </a:r>
          </a:p>
          <a:p>
            <a:pPr eaLnBrk="1" hangingPunct="1"/>
            <a:r>
              <a:rPr lang="en-US" b="1" smtClean="0"/>
              <a:t>Some permission rules are NOT </a:t>
            </a:r>
            <a:r>
              <a:rPr lang="en-US" b="1" smtClean="0">
                <a:solidFill>
                  <a:schemeClr val="accent1"/>
                </a:solidFill>
              </a:rPr>
              <a:t>social contracts</a:t>
            </a:r>
            <a:r>
              <a:rPr lang="en-US" b="1" smtClean="0"/>
              <a:t>.</a:t>
            </a:r>
          </a:p>
        </p:txBody>
      </p:sp>
      <p:grpSp>
        <p:nvGrpSpPr>
          <p:cNvPr id="38916" name="Group 10"/>
          <p:cNvGrpSpPr>
            <a:grpSpLocks/>
          </p:cNvGrpSpPr>
          <p:nvPr/>
        </p:nvGrpSpPr>
        <p:grpSpPr bwMode="auto">
          <a:xfrm>
            <a:off x="1447800" y="1447800"/>
            <a:ext cx="6153150" cy="3200400"/>
            <a:chOff x="912" y="912"/>
            <a:chExt cx="3876" cy="2016"/>
          </a:xfrm>
        </p:grpSpPr>
        <p:sp>
          <p:nvSpPr>
            <p:cNvPr id="38917" name="Oval 5"/>
            <p:cNvSpPr>
              <a:spLocks noChangeArrowheads="1"/>
            </p:cNvSpPr>
            <p:nvPr/>
          </p:nvSpPr>
          <p:spPr bwMode="auto">
            <a:xfrm>
              <a:off x="912" y="912"/>
              <a:ext cx="3876" cy="2016"/>
            </a:xfrm>
            <a:prstGeom prst="ellipse">
              <a:avLst/>
            </a:prstGeom>
            <a:noFill/>
            <a:ln w="12700">
              <a:solidFill>
                <a:srgbClr val="000000"/>
              </a:solidFill>
              <a:round/>
              <a:headEnd/>
              <a:tailEnd/>
            </a:ln>
          </p:spPr>
          <p:txBody>
            <a:bodyPr/>
            <a:lstStyle/>
            <a:p>
              <a:endParaRPr lang="en-US"/>
            </a:p>
          </p:txBody>
        </p:sp>
        <p:sp>
          <p:nvSpPr>
            <p:cNvPr id="38918" name="Oval 7"/>
            <p:cNvSpPr>
              <a:spLocks noChangeArrowheads="1"/>
            </p:cNvSpPr>
            <p:nvPr/>
          </p:nvSpPr>
          <p:spPr bwMode="auto">
            <a:xfrm>
              <a:off x="1398" y="1548"/>
              <a:ext cx="1962" cy="1140"/>
            </a:xfrm>
            <a:prstGeom prst="ellipse">
              <a:avLst/>
            </a:prstGeom>
            <a:noFill/>
            <a:ln w="12700">
              <a:solidFill>
                <a:schemeClr val="tx1"/>
              </a:solidFill>
              <a:round/>
              <a:headEnd/>
              <a:tailEnd/>
            </a:ln>
          </p:spPr>
          <p:txBody>
            <a:bodyPr/>
            <a:lstStyle/>
            <a:p>
              <a:endParaRPr lang="en-US"/>
            </a:p>
          </p:txBody>
        </p:sp>
        <p:sp>
          <p:nvSpPr>
            <p:cNvPr id="38919" name="Text Box 8"/>
            <p:cNvSpPr txBox="1">
              <a:spLocks noChangeArrowheads="1"/>
            </p:cNvSpPr>
            <p:nvPr/>
          </p:nvSpPr>
          <p:spPr bwMode="auto">
            <a:xfrm>
              <a:off x="2160" y="1104"/>
              <a:ext cx="1824" cy="270"/>
            </a:xfrm>
            <a:prstGeom prst="rect">
              <a:avLst/>
            </a:prstGeom>
            <a:noFill/>
            <a:ln w="9525">
              <a:noFill/>
              <a:miter lim="800000"/>
              <a:headEnd/>
              <a:tailEnd/>
            </a:ln>
          </p:spPr>
          <p:txBody>
            <a:bodyPr/>
            <a:lstStyle/>
            <a:p>
              <a:pPr algn="ctr"/>
              <a:r>
                <a:rPr lang="en-US" b="1" i="0"/>
                <a:t>Permission rules</a:t>
              </a:r>
              <a:endParaRPr lang="en-US" i="0"/>
            </a:p>
          </p:txBody>
        </p:sp>
        <p:sp>
          <p:nvSpPr>
            <p:cNvPr id="38920" name="Text Box 9"/>
            <p:cNvSpPr txBox="1">
              <a:spLocks noChangeArrowheads="1"/>
            </p:cNvSpPr>
            <p:nvPr/>
          </p:nvSpPr>
          <p:spPr bwMode="auto">
            <a:xfrm>
              <a:off x="1344" y="1776"/>
              <a:ext cx="1968" cy="528"/>
            </a:xfrm>
            <a:prstGeom prst="rect">
              <a:avLst/>
            </a:prstGeom>
            <a:noFill/>
            <a:ln w="9525">
              <a:noFill/>
              <a:miter lim="800000"/>
              <a:headEnd/>
              <a:tailEnd/>
            </a:ln>
          </p:spPr>
          <p:txBody>
            <a:bodyPr/>
            <a:lstStyle/>
            <a:p>
              <a:pPr algn="ctr"/>
              <a:r>
                <a:rPr lang="en-US" b="1" i="0">
                  <a:solidFill>
                    <a:srgbClr val="0000FF"/>
                  </a:solidFill>
                </a:rPr>
                <a:t>Social contracts</a:t>
              </a:r>
            </a:p>
            <a:p>
              <a:pPr algn="ctr"/>
              <a:r>
                <a:rPr lang="en-US" i="0"/>
                <a:t>(regulate access to </a:t>
              </a:r>
              <a:r>
                <a:rPr lang="en-US" i="0">
                  <a:solidFill>
                    <a:schemeClr val="accent1"/>
                  </a:solidFill>
                </a:rPr>
                <a:t>benefits</a:t>
              </a:r>
              <a:r>
                <a:rPr lang="en-US" i="0"/>
                <a:t>)</a:t>
              </a:r>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a:xfrm>
            <a:off x="457200" y="304800"/>
            <a:ext cx="8229600" cy="712788"/>
          </a:xfrm>
        </p:spPr>
        <p:txBody>
          <a:bodyPr/>
          <a:lstStyle/>
          <a:p>
            <a:pPr eaLnBrk="1" hangingPunct="1">
              <a:defRPr/>
            </a:pPr>
            <a:r>
              <a:rPr lang="en-US" sz="3600" b="1" smtClean="0">
                <a:effectLst>
                  <a:outerShdw blurRad="38100" dist="38100" dir="2700000" algn="tl">
                    <a:srgbClr val="C0C0C0"/>
                  </a:outerShdw>
                </a:effectLst>
              </a:rPr>
              <a:t>Design feature: Benefits should matter</a:t>
            </a:r>
          </a:p>
        </p:txBody>
      </p:sp>
      <p:sp>
        <p:nvSpPr>
          <p:cNvPr id="39939" name="Rectangle 3"/>
          <p:cNvSpPr>
            <a:spLocks noGrp="1" noChangeArrowheads="1"/>
          </p:cNvSpPr>
          <p:nvPr>
            <p:ph type="body" idx="1"/>
          </p:nvPr>
        </p:nvSpPr>
        <p:spPr>
          <a:xfrm>
            <a:off x="76200" y="1066800"/>
            <a:ext cx="9067800" cy="5791200"/>
          </a:xfrm>
        </p:spPr>
        <p:txBody>
          <a:bodyPr/>
          <a:lstStyle/>
          <a:p>
            <a:pPr marL="465138" indent="-465138" eaLnBrk="1" hangingPunct="1">
              <a:lnSpc>
                <a:spcPct val="90000"/>
              </a:lnSpc>
              <a:buFont typeface="Wingdings" pitchFamily="2" charset="2"/>
              <a:buNone/>
            </a:pPr>
            <a:r>
              <a:rPr lang="en-US" sz="2600" b="1" smtClean="0"/>
              <a:t>Context: </a:t>
            </a:r>
            <a:r>
              <a:rPr lang="en-US" sz="2600" smtClean="0"/>
              <a:t>Fictitious culture in which the elders have made laws governing what adolescents are allowed to do.</a:t>
            </a:r>
          </a:p>
          <a:p>
            <a:pPr marL="465138" indent="-465138" algn="ctr" eaLnBrk="1" hangingPunct="1">
              <a:lnSpc>
                <a:spcPct val="90000"/>
              </a:lnSpc>
              <a:buFont typeface="Wingdings" pitchFamily="2" charset="2"/>
              <a:buNone/>
            </a:pPr>
            <a:r>
              <a:rPr lang="en-US" sz="2600" b="1" smtClean="0"/>
              <a:t>Permission rule template:</a:t>
            </a:r>
          </a:p>
          <a:p>
            <a:pPr marL="465138" indent="-465138" algn="ctr" eaLnBrk="1" hangingPunct="1">
              <a:lnSpc>
                <a:spcPct val="90000"/>
              </a:lnSpc>
              <a:buFont typeface="Wingdings" pitchFamily="2" charset="2"/>
              <a:buNone/>
            </a:pPr>
            <a:r>
              <a:rPr lang="en-US" sz="2600" b="1" i="1" smtClean="0"/>
              <a:t>If one is to take action A, then one must satisfy precondition R.</a:t>
            </a:r>
          </a:p>
          <a:p>
            <a:pPr marL="465138" indent="-465138" eaLnBrk="1" hangingPunct="1">
              <a:lnSpc>
                <a:spcPct val="90000"/>
              </a:lnSpc>
              <a:buFont typeface="Wingdings" pitchFamily="2" charset="2"/>
              <a:buNone/>
            </a:pPr>
            <a:r>
              <a:rPr lang="en-US" sz="2600" smtClean="0"/>
              <a:t>1.  “If </a:t>
            </a:r>
            <a:r>
              <a:rPr lang="en-US" sz="2600" b="1" smtClean="0">
                <a:solidFill>
                  <a:schemeClr val="accent1"/>
                </a:solidFill>
              </a:rPr>
              <a:t>one is going out at night</a:t>
            </a:r>
            <a:r>
              <a:rPr lang="en-US" sz="2600" smtClean="0"/>
              <a:t>, then one must tie a small piece of red volcanic rock around one’s ankle.”</a:t>
            </a:r>
          </a:p>
          <a:p>
            <a:pPr marL="465138" indent="-465138" eaLnBrk="1" hangingPunct="1">
              <a:lnSpc>
                <a:spcPct val="90000"/>
              </a:lnSpc>
              <a:buFont typeface="Wingdings" pitchFamily="2" charset="2"/>
              <a:buNone/>
            </a:pPr>
            <a:r>
              <a:rPr lang="en-US" sz="2600" smtClean="0"/>
              <a:t>2.  “If </a:t>
            </a:r>
            <a:r>
              <a:rPr lang="en-US" sz="2600" b="1" smtClean="0">
                <a:solidFill>
                  <a:srgbClr val="009E00"/>
                </a:solidFill>
              </a:rPr>
              <a:t>one is staying home at night</a:t>
            </a:r>
            <a:r>
              <a:rPr lang="en-US" sz="2600" smtClean="0"/>
              <a:t>, then one must tie a small piece of red volcanic rock around one’s ankle.”</a:t>
            </a:r>
          </a:p>
          <a:p>
            <a:pPr marL="465138" indent="-465138" eaLnBrk="1" hangingPunct="1">
              <a:lnSpc>
                <a:spcPct val="90000"/>
              </a:lnSpc>
              <a:buFont typeface="Wingdings" pitchFamily="2" charset="2"/>
              <a:buNone/>
            </a:pPr>
            <a:r>
              <a:rPr lang="en-US" sz="2600" smtClean="0"/>
              <a:t>3.  “If </a:t>
            </a:r>
            <a:r>
              <a:rPr lang="en-US" sz="2600" b="1" smtClean="0">
                <a:solidFill>
                  <a:srgbClr val="009E00"/>
                </a:solidFill>
              </a:rPr>
              <a:t>one is taking out the garbage</a:t>
            </a:r>
            <a:r>
              <a:rPr lang="en-US" sz="2600" smtClean="0"/>
              <a:t>, then one must tie a small piece of red volcanic rock around one’s ankle.”</a:t>
            </a:r>
          </a:p>
          <a:p>
            <a:pPr marL="465138" indent="-465138" eaLnBrk="1" hangingPunct="1">
              <a:lnSpc>
                <a:spcPct val="90000"/>
              </a:lnSpc>
              <a:buFont typeface="Wingdings" pitchFamily="2" charset="2"/>
              <a:buNone/>
            </a:pPr>
            <a:endParaRPr lang="en-US" sz="400" smtClean="0"/>
          </a:p>
          <a:p>
            <a:pPr marL="465138" indent="-465138" eaLnBrk="1" hangingPunct="1">
              <a:lnSpc>
                <a:spcPct val="90000"/>
              </a:lnSpc>
            </a:pPr>
            <a:r>
              <a:rPr lang="en-US" sz="2600" b="1" smtClean="0"/>
              <a:t>1-3 are all permission rules </a:t>
            </a:r>
            <a:r>
              <a:rPr lang="en-US" sz="2600" smtClean="0"/>
              <a:t>(all fit the template)</a:t>
            </a:r>
            <a:endParaRPr lang="en-US" sz="2600" b="1" smtClean="0"/>
          </a:p>
          <a:p>
            <a:pPr marL="465138" indent="-465138" eaLnBrk="1" hangingPunct="1">
              <a:lnSpc>
                <a:spcPct val="90000"/>
              </a:lnSpc>
            </a:pPr>
            <a:r>
              <a:rPr lang="en-US" sz="2600" b="1" smtClean="0"/>
              <a:t>But given how teen-agers see going out at night (as a benefit or privilege), </a:t>
            </a:r>
            <a:r>
              <a:rPr lang="en-US" sz="2600" b="1" smtClean="0">
                <a:solidFill>
                  <a:schemeClr val="accent2"/>
                </a:solidFill>
              </a:rPr>
              <a:t>only #1 regulates access to a benefit and is therefore a social contract</a:t>
            </a:r>
            <a:r>
              <a:rPr lang="en-US" sz="2600" b="1" smtClean="0"/>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0322" name="Rectangle 2"/>
          <p:cNvSpPr>
            <a:spLocks noGrp="1" noChangeArrowheads="1"/>
          </p:cNvSpPr>
          <p:nvPr>
            <p:ph type="title"/>
          </p:nvPr>
        </p:nvSpPr>
        <p:spPr>
          <a:xfrm>
            <a:off x="457200" y="304800"/>
            <a:ext cx="8229600" cy="685800"/>
          </a:xfrm>
        </p:spPr>
        <p:txBody>
          <a:bodyPr/>
          <a:lstStyle/>
          <a:p>
            <a:pPr eaLnBrk="1" hangingPunct="1">
              <a:defRPr/>
            </a:pPr>
            <a:r>
              <a:rPr lang="en-US" b="1" smtClean="0">
                <a:effectLst>
                  <a:outerShdw blurRad="38100" dist="38100" dir="2700000" algn="tl">
                    <a:srgbClr val="C0C0C0"/>
                  </a:outerShdw>
                </a:effectLst>
              </a:rPr>
              <a:t>Result: Benefits matter</a:t>
            </a:r>
          </a:p>
        </p:txBody>
      </p:sp>
      <p:graphicFrame>
        <p:nvGraphicFramePr>
          <p:cNvPr id="5122" name="Object 3"/>
          <p:cNvGraphicFramePr>
            <a:graphicFrameLocks noGrp="1" noChangeAspect="1"/>
          </p:cNvGraphicFramePr>
          <p:nvPr>
            <p:ph sz="quarter" idx="1"/>
          </p:nvPr>
        </p:nvGraphicFramePr>
        <p:xfrm>
          <a:off x="457200" y="1447800"/>
          <a:ext cx="4003675" cy="4495800"/>
        </p:xfrm>
        <a:graphic>
          <a:graphicData uri="http://schemas.openxmlformats.org/presentationml/2006/ole">
            <mc:AlternateContent xmlns:mc="http://schemas.openxmlformats.org/markup-compatibility/2006">
              <mc:Choice xmlns:v="urn:schemas-microsoft-com:vml" Requires="v">
                <p:oleObj spid="_x0000_s5128" name="Chart" r:id="rId3" imgW="4038600" imgH="4533900" progId="MSGraph.Chart.8">
                  <p:embed followColorScheme="full"/>
                </p:oleObj>
              </mc:Choice>
              <mc:Fallback>
                <p:oleObj name="Chart" r:id="rId3" imgW="4038600" imgH="4533900"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447800"/>
                        <a:ext cx="4003675" cy="449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80324" name="Object 4"/>
          <p:cNvGraphicFramePr>
            <a:graphicFrameLocks noGrp="1" noChangeAspect="1"/>
          </p:cNvGraphicFramePr>
          <p:nvPr>
            <p:ph sz="half" idx="3"/>
          </p:nvPr>
        </p:nvGraphicFramePr>
        <p:xfrm>
          <a:off x="4648200" y="1447800"/>
          <a:ext cx="4035425" cy="4530725"/>
        </p:xfrm>
        <a:graphic>
          <a:graphicData uri="http://schemas.openxmlformats.org/presentationml/2006/ole">
            <mc:AlternateContent xmlns:mc="http://schemas.openxmlformats.org/markup-compatibility/2006">
              <mc:Choice xmlns:v="urn:schemas-microsoft-com:vml" Requires="v">
                <p:oleObj spid="_x0000_s5129" name="Chart" r:id="rId5" imgW="4038600" imgH="4533900" progId="MSGraph.Chart.8">
                  <p:embed followColorScheme="full"/>
                </p:oleObj>
              </mc:Choice>
              <mc:Fallback>
                <p:oleObj name="Chart" r:id="rId5" imgW="4038600" imgH="4533900" progId="MSGraph.Chart.8">
                  <p:embed followColorScheme="full"/>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1447800"/>
                        <a:ext cx="4035425"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5" name="Text Box 5"/>
          <p:cNvSpPr txBox="1">
            <a:spLocks noChangeArrowheads="1"/>
          </p:cNvSpPr>
          <p:nvPr/>
        </p:nvSpPr>
        <p:spPr bwMode="auto">
          <a:xfrm>
            <a:off x="990600" y="5410200"/>
            <a:ext cx="3581400" cy="457200"/>
          </a:xfrm>
          <a:prstGeom prst="rect">
            <a:avLst/>
          </a:prstGeom>
          <a:noFill/>
          <a:ln w="9525">
            <a:noFill/>
            <a:miter lim="800000"/>
            <a:headEnd/>
            <a:tailEnd/>
          </a:ln>
        </p:spPr>
        <p:txBody>
          <a:bodyPr>
            <a:spAutoFit/>
          </a:bodyPr>
          <a:lstStyle/>
          <a:p>
            <a:pPr>
              <a:spcBef>
                <a:spcPct val="50000"/>
              </a:spcBef>
            </a:pPr>
            <a:r>
              <a:rPr lang="en-US" sz="2400" b="1" i="0"/>
              <a:t>benefit   neutral   chore</a:t>
            </a:r>
          </a:p>
        </p:txBody>
      </p:sp>
      <p:sp>
        <p:nvSpPr>
          <p:cNvPr id="5126" name="Text Box 6"/>
          <p:cNvSpPr txBox="1">
            <a:spLocks noChangeArrowheads="1"/>
          </p:cNvSpPr>
          <p:nvPr/>
        </p:nvSpPr>
        <p:spPr bwMode="auto">
          <a:xfrm>
            <a:off x="1219200" y="1219200"/>
            <a:ext cx="2895600" cy="519113"/>
          </a:xfrm>
          <a:prstGeom prst="rect">
            <a:avLst/>
          </a:prstGeom>
          <a:noFill/>
          <a:ln w="9525">
            <a:noFill/>
            <a:miter lim="800000"/>
            <a:headEnd/>
            <a:tailEnd/>
          </a:ln>
        </p:spPr>
        <p:txBody>
          <a:bodyPr>
            <a:spAutoFit/>
          </a:bodyPr>
          <a:lstStyle/>
          <a:p>
            <a:pPr>
              <a:spcBef>
                <a:spcPct val="50000"/>
              </a:spcBef>
            </a:pPr>
            <a:r>
              <a:rPr lang="en-US" b="1" i="0"/>
              <a:t>Kalama problem</a:t>
            </a:r>
          </a:p>
        </p:txBody>
      </p:sp>
      <p:grpSp>
        <p:nvGrpSpPr>
          <p:cNvPr id="2" name="Group 7"/>
          <p:cNvGrpSpPr>
            <a:grpSpLocks/>
          </p:cNvGrpSpPr>
          <p:nvPr/>
        </p:nvGrpSpPr>
        <p:grpSpPr bwMode="auto">
          <a:xfrm>
            <a:off x="5029200" y="1219200"/>
            <a:ext cx="3657600" cy="4953000"/>
            <a:chOff x="3168" y="768"/>
            <a:chExt cx="2304" cy="3120"/>
          </a:xfrm>
        </p:grpSpPr>
        <p:grpSp>
          <p:nvGrpSpPr>
            <p:cNvPr id="5129" name="Group 8"/>
            <p:cNvGrpSpPr>
              <a:grpSpLocks/>
            </p:cNvGrpSpPr>
            <p:nvPr/>
          </p:nvGrpSpPr>
          <p:grpSpPr bwMode="auto">
            <a:xfrm>
              <a:off x="3168" y="3408"/>
              <a:ext cx="2304" cy="480"/>
              <a:chOff x="3168" y="3408"/>
              <a:chExt cx="2304" cy="480"/>
            </a:xfrm>
          </p:grpSpPr>
          <p:sp>
            <p:nvSpPr>
              <p:cNvPr id="5131" name="Text Box 9"/>
              <p:cNvSpPr txBox="1">
                <a:spLocks noChangeArrowheads="1"/>
              </p:cNvSpPr>
              <p:nvPr/>
            </p:nvSpPr>
            <p:spPr bwMode="auto">
              <a:xfrm>
                <a:off x="3168" y="3408"/>
                <a:ext cx="2304" cy="288"/>
              </a:xfrm>
              <a:prstGeom prst="rect">
                <a:avLst/>
              </a:prstGeom>
              <a:noFill/>
              <a:ln w="9525">
                <a:noFill/>
                <a:miter lim="800000"/>
                <a:headEnd/>
                <a:tailEnd/>
              </a:ln>
            </p:spPr>
            <p:txBody>
              <a:bodyPr>
                <a:spAutoFit/>
              </a:bodyPr>
              <a:lstStyle/>
              <a:p>
                <a:pPr>
                  <a:spcBef>
                    <a:spcPct val="50000"/>
                  </a:spcBef>
                </a:pPr>
                <a:r>
                  <a:rPr lang="en-US" sz="2400" b="1" i="0"/>
                  <a:t>benefit     no ben.  no ben.</a:t>
                </a:r>
              </a:p>
            </p:txBody>
          </p:sp>
          <p:sp>
            <p:nvSpPr>
              <p:cNvPr id="5132" name="Text Box 10"/>
              <p:cNvSpPr txBox="1">
                <a:spLocks noChangeArrowheads="1"/>
              </p:cNvSpPr>
              <p:nvPr/>
            </p:nvSpPr>
            <p:spPr bwMode="auto">
              <a:xfrm>
                <a:off x="3168" y="3600"/>
                <a:ext cx="2304" cy="288"/>
              </a:xfrm>
              <a:prstGeom prst="rect">
                <a:avLst/>
              </a:prstGeom>
              <a:noFill/>
              <a:ln w="9525">
                <a:noFill/>
                <a:miter lim="800000"/>
                <a:headEnd/>
                <a:tailEnd/>
              </a:ln>
            </p:spPr>
            <p:txBody>
              <a:bodyPr>
                <a:spAutoFit/>
              </a:bodyPr>
              <a:lstStyle/>
              <a:p>
                <a:pPr>
                  <a:spcBef>
                    <a:spcPct val="50000"/>
                  </a:spcBef>
                </a:pPr>
                <a:r>
                  <a:rPr lang="en-US" sz="2400" b="1" i="0"/>
                  <a:t>cost            cost      no cost</a:t>
                </a:r>
              </a:p>
            </p:txBody>
          </p:sp>
        </p:grpSp>
        <p:sp>
          <p:nvSpPr>
            <p:cNvPr id="5130" name="Text Box 11"/>
            <p:cNvSpPr txBox="1">
              <a:spLocks noChangeArrowheads="1"/>
            </p:cNvSpPr>
            <p:nvPr/>
          </p:nvSpPr>
          <p:spPr bwMode="auto">
            <a:xfrm>
              <a:off x="3552" y="768"/>
              <a:ext cx="1584" cy="327"/>
            </a:xfrm>
            <a:prstGeom prst="rect">
              <a:avLst/>
            </a:prstGeom>
            <a:noFill/>
            <a:ln w="9525">
              <a:noFill/>
              <a:miter lim="800000"/>
              <a:headEnd/>
              <a:tailEnd/>
            </a:ln>
          </p:spPr>
          <p:txBody>
            <a:bodyPr>
              <a:spAutoFit/>
            </a:bodyPr>
            <a:lstStyle/>
            <a:p>
              <a:pPr>
                <a:spcBef>
                  <a:spcPct val="50000"/>
                </a:spcBef>
              </a:pPr>
              <a:r>
                <a:rPr lang="en-US" b="1" i="0"/>
                <a:t>Sears problem</a:t>
              </a:r>
            </a:p>
          </p:txBody>
        </p:sp>
      </p:grpSp>
      <p:sp>
        <p:nvSpPr>
          <p:cNvPr id="5128" name="Text Box 12"/>
          <p:cNvSpPr txBox="1">
            <a:spLocks noChangeArrowheads="1"/>
          </p:cNvSpPr>
          <p:nvPr/>
        </p:nvSpPr>
        <p:spPr bwMode="auto">
          <a:xfrm>
            <a:off x="1981200" y="6248400"/>
            <a:ext cx="6705600" cy="400050"/>
          </a:xfrm>
          <a:prstGeom prst="rect">
            <a:avLst/>
          </a:prstGeom>
          <a:noFill/>
          <a:ln w="9525">
            <a:noFill/>
            <a:miter lim="800000"/>
            <a:headEnd/>
            <a:tailEnd/>
          </a:ln>
        </p:spPr>
        <p:txBody>
          <a:bodyPr>
            <a:spAutoFit/>
          </a:bodyPr>
          <a:lstStyle/>
          <a:p>
            <a:pPr>
              <a:spcBef>
                <a:spcPct val="50000"/>
              </a:spcBef>
            </a:pPr>
            <a:r>
              <a:rPr lang="en-US" sz="2000" i="0">
                <a:latin typeface="Times New Roman" pitchFamily="18" charset="0"/>
              </a:rPr>
              <a:t>Cosmides &amp; Tooby, 1992; Cosmides, Barrett &amp; Tooby, 2010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80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803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a:xfrm>
            <a:off x="457200" y="304800"/>
            <a:ext cx="8229600" cy="838200"/>
          </a:xfrm>
        </p:spPr>
        <p:txBody>
          <a:bodyPr/>
          <a:lstStyle/>
          <a:p>
            <a:pPr>
              <a:defRPr/>
            </a:pPr>
            <a:r>
              <a:rPr lang="en-US" b="1" dirty="0" smtClean="0">
                <a:effectLst>
                  <a:outerShdw blurRad="38100" dist="38100" dir="2700000" algn="tl">
                    <a:srgbClr val="000000">
                      <a:alpha val="43137"/>
                    </a:srgbClr>
                  </a:outerShdw>
                </a:effectLst>
              </a:rPr>
              <a:t>So how domain-specific is the mechanism?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en-US" b="1" dirty="0" smtClean="0">
              <a:effectLst>
                <a:outerShdw blurRad="38100" dist="38100" dir="2700000" algn="tl">
                  <a:srgbClr val="000000">
                    <a:alpha val="43137"/>
                  </a:srgbClr>
                </a:outerShdw>
              </a:effectLst>
            </a:endParaRPr>
          </a:p>
        </p:txBody>
      </p:sp>
      <p:sp>
        <p:nvSpPr>
          <p:cNvPr id="40963" name="Rectangle 3"/>
          <p:cNvSpPr>
            <a:spLocks noGrp="1" noChangeArrowheads="1"/>
          </p:cNvSpPr>
          <p:nvPr>
            <p:ph type="body" idx="1"/>
          </p:nvPr>
        </p:nvSpPr>
        <p:spPr>
          <a:xfrm>
            <a:off x="457200" y="1066800"/>
            <a:ext cx="8229600" cy="5445125"/>
          </a:xfrm>
        </p:spPr>
        <p:txBody>
          <a:bodyPr/>
          <a:lstStyle/>
          <a:p>
            <a:pPr>
              <a:buFont typeface="Wingdings" pitchFamily="2" charset="2"/>
              <a:buNone/>
            </a:pPr>
            <a:r>
              <a:rPr lang="en-US" sz="3200" b="1" smtClean="0"/>
              <a:t>It does not detect violations of:</a:t>
            </a:r>
          </a:p>
          <a:p>
            <a:r>
              <a:rPr lang="en-US" sz="3000" b="1" smtClean="0"/>
              <a:t>all permission rules</a:t>
            </a:r>
          </a:p>
          <a:p>
            <a:r>
              <a:rPr lang="en-US" sz="3000" b="1" smtClean="0"/>
              <a:t>all deontic rules</a:t>
            </a:r>
          </a:p>
          <a:p>
            <a:r>
              <a:rPr lang="en-US" sz="3000" b="1" smtClean="0"/>
              <a:t>all social norms </a:t>
            </a:r>
          </a:p>
          <a:p>
            <a:pPr>
              <a:buFont typeface="Wingdings" pitchFamily="2" charset="2"/>
              <a:buNone/>
            </a:pPr>
            <a:endParaRPr lang="en-US" sz="1000" b="1" smtClean="0"/>
          </a:p>
          <a:p>
            <a:pPr>
              <a:buFont typeface="Wingdings" pitchFamily="2" charset="2"/>
              <a:buNone/>
            </a:pPr>
            <a:r>
              <a:rPr lang="en-US" sz="3200" b="1" smtClean="0"/>
              <a:t>Benefit results rule out:</a:t>
            </a:r>
          </a:p>
          <a:p>
            <a:r>
              <a:rPr lang="en-US" sz="3000" b="1" smtClean="0"/>
              <a:t>Permission schema theory</a:t>
            </a:r>
          </a:p>
          <a:p>
            <a:r>
              <a:rPr lang="en-US" sz="3000" b="1" smtClean="0"/>
              <a:t>Deontic theories (e.g., Fodor, 2000)</a:t>
            </a:r>
          </a:p>
          <a:p>
            <a:r>
              <a:rPr lang="en-US" sz="3000" b="1" smtClean="0"/>
              <a:t>Social norm theories (it is not an adaptation for detection violations of social norms) </a:t>
            </a:r>
          </a:p>
          <a:p>
            <a:endParaRPr lang="en-US" sz="3200" b="1" smtClean="0"/>
          </a:p>
          <a:p>
            <a:endParaRPr lang="en-US" sz="3200" b="1" smtClean="0"/>
          </a:p>
          <a:p>
            <a:endParaRPr lang="en-US" sz="3200" b="1" smtClean="0"/>
          </a:p>
          <a:p>
            <a:pPr>
              <a:buFont typeface="Wingdings" pitchFamily="2" charset="2"/>
              <a:buNone/>
            </a:pPr>
            <a:endParaRPr lang="en-US" sz="3200" b="1" smtClean="0"/>
          </a:p>
          <a:p>
            <a:endParaRPr lang="en-US" sz="3200" b="1" smtClean="0"/>
          </a:p>
          <a:p>
            <a:pPr>
              <a:buFont typeface="Wingdings" pitchFamily="2" charset="2"/>
              <a:buNone/>
            </a:pPr>
            <a:endParaRPr lang="en-US" sz="3200" b="1" smtClean="0"/>
          </a:p>
          <a:p>
            <a:pPr>
              <a:buFont typeface="Wingdings" pitchFamily="2" charset="2"/>
              <a:buNone/>
            </a:pPr>
            <a:endParaRPr lang="en-US" sz="3200" b="1"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838200"/>
          </a:xfrm>
        </p:spPr>
        <p:txBody>
          <a:bodyPr/>
          <a:lstStyle/>
          <a:p>
            <a:pPr eaLnBrk="1" hangingPunct="1">
              <a:defRPr/>
            </a:pPr>
            <a:r>
              <a:rPr lang="en-US" b="1" dirty="0" smtClean="0">
                <a:effectLst>
                  <a:outerShdw blurRad="38100" dist="38100" dir="2700000" algn="tl">
                    <a:srgbClr val="C0C0C0"/>
                  </a:outerShdw>
                </a:effectLst>
              </a:rPr>
              <a:t>Can general skill acquisition explain results? </a:t>
            </a:r>
            <a:endParaRPr lang="en-US" b="1" dirty="0">
              <a:effectLst>
                <a:outerShdw blurRad="38100" dist="38100" dir="2700000" algn="tl">
                  <a:srgbClr val="C0C0C0"/>
                </a:outerShdw>
              </a:effectLst>
            </a:endParaRPr>
          </a:p>
        </p:txBody>
      </p:sp>
      <p:sp>
        <p:nvSpPr>
          <p:cNvPr id="47107" name="Rectangle 3"/>
          <p:cNvSpPr>
            <a:spLocks noGrp="1" noChangeArrowheads="1"/>
          </p:cNvSpPr>
          <p:nvPr>
            <p:ph type="body" idx="1"/>
          </p:nvPr>
        </p:nvSpPr>
        <p:spPr>
          <a:xfrm>
            <a:off x="457200" y="1219200"/>
            <a:ext cx="8382000" cy="5181600"/>
          </a:xfrm>
        </p:spPr>
        <p:txBody>
          <a:bodyPr/>
          <a:lstStyle/>
          <a:p>
            <a:pPr eaLnBrk="1" hangingPunct="1">
              <a:lnSpc>
                <a:spcPct val="90000"/>
              </a:lnSpc>
              <a:defRPr/>
            </a:pPr>
            <a:r>
              <a:rPr lang="en-US" sz="3000" b="1" dirty="0" smtClean="0"/>
              <a:t>General skill acquisition</a:t>
            </a:r>
          </a:p>
          <a:p>
            <a:pPr lvl="1" eaLnBrk="1" hangingPunct="1">
              <a:lnSpc>
                <a:spcPct val="90000"/>
              </a:lnSpc>
              <a:defRPr/>
            </a:pPr>
            <a:r>
              <a:rPr lang="en-US" sz="2800" b="1" dirty="0" smtClean="0"/>
              <a:t>Economic perspective</a:t>
            </a:r>
          </a:p>
          <a:p>
            <a:pPr lvl="1" eaLnBrk="1" hangingPunct="1">
              <a:lnSpc>
                <a:spcPct val="90000"/>
              </a:lnSpc>
              <a:defRPr/>
            </a:pPr>
            <a:r>
              <a:rPr lang="en-US" sz="2800" b="1" dirty="0" smtClean="0"/>
              <a:t>Concern with utility consequences</a:t>
            </a:r>
          </a:p>
          <a:p>
            <a:pPr lvl="1" eaLnBrk="1" hangingPunct="1">
              <a:lnSpc>
                <a:spcPct val="90000"/>
              </a:lnSpc>
              <a:defRPr/>
            </a:pPr>
            <a:r>
              <a:rPr lang="en-US" sz="2800" b="1" dirty="0" smtClean="0"/>
              <a:t>Common sense!</a:t>
            </a:r>
          </a:p>
          <a:p>
            <a:pPr lvl="1" eaLnBrk="1" hangingPunct="1">
              <a:lnSpc>
                <a:spcPct val="90000"/>
              </a:lnSpc>
              <a:defRPr/>
            </a:pPr>
            <a:endParaRPr lang="en-US" sz="1000" b="1" dirty="0" smtClean="0"/>
          </a:p>
          <a:p>
            <a:pPr eaLnBrk="1" hangingPunct="1">
              <a:lnSpc>
                <a:spcPct val="90000"/>
              </a:lnSpc>
              <a:defRPr/>
            </a:pPr>
            <a:r>
              <a:rPr lang="en-US" sz="3000" b="1" dirty="0" smtClean="0"/>
              <a:t>Predicts good violation for </a:t>
            </a:r>
            <a:r>
              <a:rPr lang="en-US" sz="3000" b="1" dirty="0" smtClean="0">
                <a:solidFill>
                  <a:schemeClr val="tx2"/>
                </a:solidFill>
                <a:effectLst>
                  <a:outerShdw blurRad="38100" dist="38100" dir="2700000" algn="tl">
                    <a:srgbClr val="000000">
                      <a:alpha val="43137"/>
                    </a:srgbClr>
                  </a:outerShdw>
                </a:effectLst>
              </a:rPr>
              <a:t>all social contracts</a:t>
            </a:r>
          </a:p>
          <a:p>
            <a:pPr lvl="1" eaLnBrk="1" hangingPunct="1">
              <a:lnSpc>
                <a:spcPct val="90000"/>
              </a:lnSpc>
              <a:defRPr/>
            </a:pPr>
            <a:r>
              <a:rPr lang="en-US" sz="3000" b="1" dirty="0" smtClean="0"/>
              <a:t>Skill at detecting</a:t>
            </a:r>
            <a:r>
              <a:rPr lang="en-US" sz="3000" b="1" dirty="0" smtClean="0">
                <a:solidFill>
                  <a:srgbClr val="0000CC"/>
                </a:solidFill>
                <a:effectLst>
                  <a:outerShdw blurRad="38100" dist="38100" dir="2700000" algn="tl">
                    <a:srgbClr val="000000">
                      <a:alpha val="43137"/>
                    </a:srgbClr>
                  </a:outerShdw>
                </a:effectLst>
              </a:rPr>
              <a:t> </a:t>
            </a:r>
            <a:r>
              <a:rPr lang="en-US" sz="3000" b="1" i="1" dirty="0" smtClean="0">
                <a:solidFill>
                  <a:srgbClr val="0000CC"/>
                </a:solidFill>
                <a:effectLst>
                  <a:outerShdw blurRad="38100" dist="38100" dir="2700000" algn="tl">
                    <a:srgbClr val="000000">
                      <a:alpha val="43137"/>
                    </a:srgbClr>
                  </a:outerShdw>
                </a:effectLst>
              </a:rPr>
              <a:t>cheating events </a:t>
            </a:r>
          </a:p>
          <a:p>
            <a:pPr lvl="1" eaLnBrk="1" hangingPunct="1">
              <a:lnSpc>
                <a:spcPct val="90000"/>
              </a:lnSpc>
              <a:defRPr/>
            </a:pPr>
            <a:r>
              <a:rPr lang="en-US" sz="3000" b="1" u="sng" dirty="0" smtClean="0"/>
              <a:t>Reason</a:t>
            </a:r>
            <a:r>
              <a:rPr lang="en-US" sz="3000" b="1" dirty="0" smtClean="0"/>
              <a:t> for violation irrelevant</a:t>
            </a:r>
          </a:p>
          <a:p>
            <a:pPr lvl="2" eaLnBrk="1" hangingPunct="1">
              <a:lnSpc>
                <a:spcPct val="90000"/>
              </a:lnSpc>
              <a:buFont typeface="Wingdings" pitchFamily="2" charset="2"/>
              <a:buNone/>
              <a:defRPr/>
            </a:pPr>
            <a:endParaRPr lang="en-US" b="1" dirty="0" smtClean="0"/>
          </a:p>
          <a:p>
            <a:pPr lvl="1" eaLnBrk="1" hangingPunct="1">
              <a:lnSpc>
                <a:spcPct val="90000"/>
              </a:lnSpc>
              <a:defRPr/>
            </a:pPr>
            <a:endParaRPr lang="en-US" sz="1000" b="1" dirty="0" smtClean="0"/>
          </a:p>
          <a:p>
            <a:pPr eaLnBrk="1" hangingPunct="1">
              <a:lnSpc>
                <a:spcPct val="90000"/>
              </a:lnSpc>
              <a:defRPr/>
            </a:pPr>
            <a:r>
              <a:rPr lang="en-US" sz="3200" b="1" i="1" dirty="0" smtClean="0"/>
              <a:t>Why</a:t>
            </a:r>
            <a:r>
              <a:rPr lang="en-US" sz="3200" b="1" dirty="0" smtClean="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1219200"/>
          </a:xfrm>
        </p:spPr>
        <p:txBody>
          <a:bodyPr/>
          <a:lstStyle/>
          <a:p>
            <a:pPr eaLnBrk="1" hangingPunct="1">
              <a:defRPr/>
            </a:pPr>
            <a:r>
              <a:rPr lang="en-US" b="1" dirty="0" smtClean="0">
                <a:effectLst>
                  <a:outerShdw blurRad="38100" dist="38100" dir="2700000" algn="tl">
                    <a:srgbClr val="C0C0C0"/>
                  </a:outerShdw>
                </a:effectLst>
              </a:rPr>
              <a:t>General skill acquisition, economics, utility consequences…</a:t>
            </a:r>
            <a:endParaRPr lang="en-US" b="1" dirty="0">
              <a:effectLst>
                <a:outerShdw blurRad="38100" dist="38100" dir="2700000" algn="tl">
                  <a:srgbClr val="C0C0C0"/>
                </a:outerShdw>
              </a:effectLst>
            </a:endParaRPr>
          </a:p>
        </p:txBody>
      </p:sp>
      <p:sp>
        <p:nvSpPr>
          <p:cNvPr id="18435" name="Rectangle 3"/>
          <p:cNvSpPr>
            <a:spLocks noGrp="1" noChangeArrowheads="1"/>
          </p:cNvSpPr>
          <p:nvPr>
            <p:ph type="body" idx="1"/>
          </p:nvPr>
        </p:nvSpPr>
        <p:spPr>
          <a:xfrm>
            <a:off x="457200" y="1524000"/>
            <a:ext cx="8229600" cy="4876800"/>
          </a:xfrm>
        </p:spPr>
        <p:txBody>
          <a:bodyPr/>
          <a:lstStyle/>
          <a:p>
            <a:pPr eaLnBrk="1" hangingPunct="1">
              <a:lnSpc>
                <a:spcPct val="90000"/>
              </a:lnSpc>
              <a:defRPr/>
            </a:pPr>
            <a:r>
              <a:rPr lang="en-US" sz="3000" b="1" dirty="0" smtClean="0"/>
              <a:t>Become skilled at solving problems one is motivated to solve, such as those with economic consequences</a:t>
            </a:r>
          </a:p>
          <a:p>
            <a:pPr eaLnBrk="1" hangingPunct="1">
              <a:lnSpc>
                <a:spcPct val="90000"/>
              </a:lnSpc>
              <a:defRPr/>
            </a:pPr>
            <a:r>
              <a:rPr lang="en-US" sz="3000" b="1" dirty="0" smtClean="0"/>
              <a:t>When a social contract is violated, party providing benefit suffers a loss in utility</a:t>
            </a:r>
          </a:p>
          <a:p>
            <a:pPr lvl="1" eaLnBrk="1" hangingPunct="1">
              <a:lnSpc>
                <a:spcPct val="90000"/>
              </a:lnSpc>
              <a:defRPr/>
            </a:pPr>
            <a:r>
              <a:rPr lang="en-US" sz="3000" b="1" dirty="0" smtClean="0"/>
              <a:t>If these cases are detected, victim could recoup loss, get what s/he is owed</a:t>
            </a:r>
          </a:p>
          <a:p>
            <a:pPr eaLnBrk="1" hangingPunct="1">
              <a:lnSpc>
                <a:spcPct val="90000"/>
              </a:lnSpc>
              <a:defRPr/>
            </a:pPr>
            <a:r>
              <a:rPr lang="en-US" sz="3000" b="1" dirty="0" smtClean="0">
                <a:solidFill>
                  <a:srgbClr val="0000CC"/>
                </a:solidFill>
                <a:effectLst>
                  <a:outerShdw blurRad="38100" dist="38100" dir="2700000" algn="tl">
                    <a:srgbClr val="000000">
                      <a:alpha val="43137"/>
                    </a:srgbClr>
                  </a:outerShdw>
                </a:effectLst>
              </a:rPr>
              <a:t>A lifetime of not getting what you are entitled to should build skill at detecting violations of social contracts—cheating </a:t>
            </a:r>
            <a:r>
              <a:rPr lang="en-US" sz="3000" b="1" i="1" dirty="0" smtClean="0">
                <a:solidFill>
                  <a:srgbClr val="0000CC"/>
                </a:solidFill>
                <a:effectLst>
                  <a:outerShdw blurRad="38100" dist="38100" dir="2700000" algn="tl">
                    <a:srgbClr val="000000">
                      <a:alpha val="43137"/>
                    </a:srgbClr>
                  </a:outerShdw>
                </a:effectLst>
              </a:rPr>
              <a:t>events</a:t>
            </a:r>
            <a:endParaRPr lang="en-US" sz="3000" b="1" i="1" dirty="0" smtClean="0">
              <a:solidFill>
                <a:srgbClr val="0000CC"/>
              </a:solidFill>
            </a:endParaRPr>
          </a:p>
          <a:p>
            <a:pPr eaLnBrk="1" hangingPunct="1">
              <a:lnSpc>
                <a:spcPct val="90000"/>
              </a:lnSpc>
              <a:defRPr/>
            </a:pPr>
            <a:endParaRPr lang="en-US" sz="3000" b="1" dirty="0" smtClean="0"/>
          </a:p>
          <a:p>
            <a:pPr eaLnBrk="1" hangingPunct="1">
              <a:lnSpc>
                <a:spcPct val="90000"/>
              </a:lnSpc>
              <a:defRPr/>
            </a:pPr>
            <a:endParaRPr lang="en-US" sz="30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1600200"/>
          </a:xfrm>
        </p:spPr>
        <p:txBody>
          <a:bodyPr/>
          <a:lstStyle/>
          <a:p>
            <a:pPr eaLnBrk="1" hangingPunct="1">
              <a:defRPr/>
            </a:pPr>
            <a:r>
              <a:rPr lang="en-US" sz="3600" b="1" dirty="0" smtClean="0">
                <a:effectLst>
                  <a:outerShdw blurRad="38100" dist="38100" dir="2700000" algn="tl">
                    <a:srgbClr val="C0C0C0"/>
                  </a:outerShdw>
                </a:effectLst>
              </a:rPr>
              <a:t>Design feature: </a:t>
            </a:r>
            <a:br>
              <a:rPr lang="en-US" sz="3600" b="1" dirty="0" smtClean="0">
                <a:effectLst>
                  <a:outerShdw blurRad="38100" dist="38100" dir="2700000" algn="tl">
                    <a:srgbClr val="C0C0C0"/>
                  </a:outerShdw>
                </a:effectLst>
              </a:rPr>
            </a:br>
            <a:r>
              <a:rPr lang="en-US" sz="3600" b="1" dirty="0" smtClean="0">
                <a:effectLst>
                  <a:outerShdw blurRad="38100" dist="38100" dir="2700000" algn="tl">
                    <a:srgbClr val="C0C0C0"/>
                  </a:outerShdw>
                </a:effectLst>
              </a:rPr>
              <a:t>Cheating versus Innocent Mistakes</a:t>
            </a:r>
          </a:p>
        </p:txBody>
      </p:sp>
      <p:sp>
        <p:nvSpPr>
          <p:cNvPr id="44035" name="Rectangle 3"/>
          <p:cNvSpPr>
            <a:spLocks noGrp="1" noChangeArrowheads="1"/>
          </p:cNvSpPr>
          <p:nvPr>
            <p:ph type="body" idx="1"/>
          </p:nvPr>
        </p:nvSpPr>
        <p:spPr>
          <a:xfrm>
            <a:off x="457200" y="1752600"/>
            <a:ext cx="8534400" cy="6477000"/>
          </a:xfrm>
        </p:spPr>
        <p:txBody>
          <a:bodyPr/>
          <a:lstStyle/>
          <a:p>
            <a:pPr marL="347663" indent="-347663" eaLnBrk="1" hangingPunct="1">
              <a:lnSpc>
                <a:spcPct val="80000"/>
              </a:lnSpc>
              <a:buFont typeface="Wingdings" pitchFamily="2" charset="2"/>
              <a:buNone/>
            </a:pPr>
            <a:r>
              <a:rPr lang="en-US" sz="3200" b="1" smtClean="0"/>
              <a:t>Is the mechanism designed to look for:</a:t>
            </a:r>
          </a:p>
          <a:p>
            <a:pPr marL="347663" indent="-347663" eaLnBrk="1" hangingPunct="1">
              <a:lnSpc>
                <a:spcPct val="80000"/>
              </a:lnSpc>
              <a:buFont typeface="Wingdings" pitchFamily="2" charset="2"/>
              <a:buNone/>
            </a:pPr>
            <a:endParaRPr lang="en-US" sz="1000" b="1" smtClean="0"/>
          </a:p>
          <a:p>
            <a:pPr marL="347663" indent="-347663" eaLnBrk="1" hangingPunct="1">
              <a:lnSpc>
                <a:spcPct val="80000"/>
              </a:lnSpc>
            </a:pPr>
            <a:r>
              <a:rPr lang="en-US" sz="3200" b="1" smtClean="0"/>
              <a:t>Cheaters?</a:t>
            </a:r>
          </a:p>
          <a:p>
            <a:pPr marL="674688" lvl="1" indent="-347663" eaLnBrk="1" hangingPunct="1">
              <a:lnSpc>
                <a:spcPct val="80000"/>
              </a:lnSpc>
            </a:pPr>
            <a:r>
              <a:rPr lang="en-US" sz="3000" b="1" smtClean="0"/>
              <a:t>Individuals with a disposition to cheat?</a:t>
            </a:r>
            <a:endParaRPr lang="en-US" sz="1000" b="1" i="1" smtClean="0"/>
          </a:p>
          <a:p>
            <a:pPr marL="674688" lvl="1" indent="-347663" eaLnBrk="1" hangingPunct="1">
              <a:lnSpc>
                <a:spcPct val="80000"/>
              </a:lnSpc>
              <a:buFont typeface="Wingdings" pitchFamily="2" charset="2"/>
              <a:buNone/>
            </a:pPr>
            <a:endParaRPr lang="en-US" sz="1200" b="1" i="1" smtClean="0"/>
          </a:p>
          <a:p>
            <a:pPr marL="674688" lvl="1" indent="-347663" eaLnBrk="1" hangingPunct="1">
              <a:lnSpc>
                <a:spcPct val="80000"/>
              </a:lnSpc>
              <a:buFont typeface="Wingdings" pitchFamily="2" charset="2"/>
              <a:buNone/>
            </a:pPr>
            <a:r>
              <a:rPr lang="en-US" sz="3000" b="1" i="1" smtClean="0"/>
              <a:t>OR</a:t>
            </a:r>
          </a:p>
          <a:p>
            <a:pPr marL="674688" lvl="1" indent="-347663" eaLnBrk="1" hangingPunct="1">
              <a:lnSpc>
                <a:spcPct val="80000"/>
              </a:lnSpc>
              <a:buFont typeface="Wingdings" pitchFamily="2" charset="2"/>
              <a:buNone/>
            </a:pPr>
            <a:endParaRPr lang="en-US" sz="800" b="1" i="1" smtClean="0"/>
          </a:p>
          <a:p>
            <a:pPr marL="347663" indent="-347663" eaLnBrk="1" hangingPunct="1">
              <a:lnSpc>
                <a:spcPct val="80000"/>
              </a:lnSpc>
            </a:pPr>
            <a:r>
              <a:rPr lang="en-US" sz="3200" b="1" u="sng" smtClean="0"/>
              <a:t>Events</a:t>
            </a:r>
            <a:r>
              <a:rPr lang="en-US" sz="3200" b="1" smtClean="0"/>
              <a:t> in which a social contract has been violated?</a:t>
            </a:r>
          </a:p>
          <a:p>
            <a:pPr marL="674688" lvl="1" indent="-347663" eaLnBrk="1" hangingPunct="1">
              <a:lnSpc>
                <a:spcPct val="80000"/>
              </a:lnSpc>
            </a:pPr>
            <a:r>
              <a:rPr lang="en-US" sz="3000" b="1" smtClean="0"/>
              <a:t>Cases in which someone has been cheated?</a:t>
            </a:r>
            <a:endParaRPr lang="en-US" sz="1000" b="1" i="1" smtClean="0"/>
          </a:p>
          <a:p>
            <a:pPr marL="347663" indent="-347663" eaLnBrk="1" hangingPunct="1">
              <a:lnSpc>
                <a:spcPct val="80000"/>
              </a:lnSpc>
            </a:pPr>
            <a:endParaRPr lang="en-US" sz="3000" b="1" smtClean="0"/>
          </a:p>
        </p:txBody>
      </p:sp>
      <p:sp>
        <p:nvSpPr>
          <p:cNvPr id="44036" name="Text Box 4"/>
          <p:cNvSpPr txBox="1">
            <a:spLocks noChangeArrowheads="1"/>
          </p:cNvSpPr>
          <p:nvPr/>
        </p:nvSpPr>
        <p:spPr bwMode="auto">
          <a:xfrm>
            <a:off x="1447800" y="6248400"/>
            <a:ext cx="7620000" cy="461963"/>
          </a:xfrm>
          <a:prstGeom prst="rect">
            <a:avLst/>
          </a:prstGeom>
          <a:noFill/>
          <a:ln w="9525">
            <a:noFill/>
            <a:miter lim="800000"/>
            <a:headEnd/>
            <a:tailEnd/>
          </a:ln>
        </p:spPr>
        <p:txBody>
          <a:bodyPr>
            <a:spAutoFit/>
          </a:bodyPr>
          <a:lstStyle/>
          <a:p>
            <a:pPr algn="r">
              <a:spcBef>
                <a:spcPct val="50000"/>
              </a:spcBef>
            </a:pPr>
            <a:r>
              <a:rPr lang="en-US" sz="2400" i="0">
                <a:latin typeface="Times New Roman" pitchFamily="18" charset="0"/>
              </a:rPr>
              <a:t>Cosmides, Barrett, &amp; Tooby,</a:t>
            </a:r>
            <a:r>
              <a:rPr lang="en-US" sz="2400">
                <a:latin typeface="Times New Roman" pitchFamily="18" charset="0"/>
              </a:rPr>
              <a:t> PNAS 2010</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788988"/>
          </a:xfrm>
        </p:spPr>
        <p:txBody>
          <a:bodyPr/>
          <a:lstStyle/>
          <a:p>
            <a:pPr eaLnBrk="1" hangingPunct="1">
              <a:defRPr/>
            </a:pPr>
            <a:r>
              <a:rPr lang="en-US" sz="3600" b="1" dirty="0" err="1" smtClean="0">
                <a:effectLst>
                  <a:outerShdw blurRad="38100" dist="38100" dir="2700000" algn="tl">
                    <a:srgbClr val="C0C0C0"/>
                  </a:outerShdw>
                </a:effectLst>
              </a:rPr>
              <a:t>Evolvability</a:t>
            </a:r>
            <a:r>
              <a:rPr lang="en-US" sz="3600" b="1" dirty="0" smtClean="0">
                <a:effectLst>
                  <a:outerShdw blurRad="38100" dist="38100" dir="2700000" algn="tl">
                    <a:srgbClr val="C0C0C0"/>
                  </a:outerShdw>
                </a:effectLst>
              </a:rPr>
              <a:t> constraint </a:t>
            </a:r>
            <a:r>
              <a:rPr lang="en-US" sz="2800" b="1" dirty="0" smtClean="0">
                <a:effectLst>
                  <a:outerShdw blurRad="38100" dist="38100" dir="2700000" algn="tl">
                    <a:srgbClr val="C0C0C0"/>
                  </a:outerShdw>
                </a:effectLst>
              </a:rPr>
              <a:t>(game theory)</a:t>
            </a:r>
            <a:endParaRPr lang="en-US" sz="2800" b="1" dirty="0">
              <a:effectLst>
                <a:outerShdw blurRad="38100" dist="38100" dir="2700000" algn="tl">
                  <a:srgbClr val="C0C0C0"/>
                </a:outerShdw>
              </a:effectLst>
            </a:endParaRPr>
          </a:p>
        </p:txBody>
      </p:sp>
      <p:sp>
        <p:nvSpPr>
          <p:cNvPr id="45059" name="Rectangle 3"/>
          <p:cNvSpPr>
            <a:spLocks noGrp="1" noChangeArrowheads="1"/>
          </p:cNvSpPr>
          <p:nvPr>
            <p:ph type="body" idx="1"/>
          </p:nvPr>
        </p:nvSpPr>
        <p:spPr>
          <a:xfrm>
            <a:off x="457200" y="1219200"/>
            <a:ext cx="8153400" cy="5181600"/>
          </a:xfrm>
        </p:spPr>
        <p:txBody>
          <a:bodyPr/>
          <a:lstStyle/>
          <a:p>
            <a:pPr eaLnBrk="1" hangingPunct="1">
              <a:lnSpc>
                <a:spcPct val="90000"/>
              </a:lnSpc>
            </a:pPr>
            <a:r>
              <a:rPr lang="en-US" sz="3200" b="1" smtClean="0"/>
              <a:t>Evolution of reciprocity requires ability to avoid cooperating with DESIGNS that cheat</a:t>
            </a:r>
          </a:p>
          <a:p>
            <a:pPr lvl="1" eaLnBrk="1" hangingPunct="1">
              <a:lnSpc>
                <a:spcPct val="90000"/>
              </a:lnSpc>
            </a:pPr>
            <a:r>
              <a:rPr lang="en-US" sz="3000" b="1" smtClean="0"/>
              <a:t>Otherwise cheaters outcompete cooperators</a:t>
            </a:r>
          </a:p>
          <a:p>
            <a:pPr lvl="1" eaLnBrk="1" hangingPunct="1">
              <a:lnSpc>
                <a:spcPct val="90000"/>
              </a:lnSpc>
            </a:pPr>
            <a:r>
              <a:rPr lang="en-US" sz="3000" b="1" smtClean="0"/>
              <a:t>e.g., </a:t>
            </a:r>
            <a:r>
              <a:rPr lang="en-US" sz="3000" b="1" i="1" smtClean="0"/>
              <a:t>Tit For Tat</a:t>
            </a:r>
            <a:r>
              <a:rPr lang="en-US" sz="3000" b="1" smtClean="0"/>
              <a:t> can resist invasion by </a:t>
            </a:r>
            <a:r>
              <a:rPr lang="en-US" sz="3000" b="1" i="1" smtClean="0"/>
              <a:t>Always Defect, </a:t>
            </a:r>
            <a:r>
              <a:rPr lang="en-US" sz="3000" b="1" smtClean="0"/>
              <a:t>and avoid being exploited by contingent cooperators who occasionally cheat</a:t>
            </a:r>
          </a:p>
          <a:p>
            <a:pPr lvl="1" eaLnBrk="1" hangingPunct="1">
              <a:lnSpc>
                <a:spcPct val="90000"/>
              </a:lnSpc>
            </a:pPr>
            <a:endParaRPr lang="en-US" sz="1400" b="1" smtClean="0"/>
          </a:p>
          <a:p>
            <a:pPr eaLnBrk="1" hangingPunct="1">
              <a:lnSpc>
                <a:spcPct val="90000"/>
              </a:lnSpc>
            </a:pPr>
            <a:r>
              <a:rPr lang="en-US" sz="3200" b="1" smtClean="0"/>
              <a:t>Detect cheat</a:t>
            </a:r>
            <a:r>
              <a:rPr lang="en-US" sz="3200" b="1" i="1" smtClean="0"/>
              <a:t>ers</a:t>
            </a:r>
            <a:r>
              <a:rPr lang="en-US" sz="3200" b="1" smtClean="0"/>
              <a:t> </a:t>
            </a:r>
          </a:p>
          <a:p>
            <a:pPr lvl="1" eaLnBrk="1" hangingPunct="1">
              <a:lnSpc>
                <a:spcPct val="90000"/>
              </a:lnSpc>
            </a:pPr>
            <a:r>
              <a:rPr lang="en-US" sz="3200" b="1" smtClean="0"/>
              <a:t>A form of PERSON categorization</a:t>
            </a:r>
          </a:p>
          <a:p>
            <a:pPr lvl="1" eaLnBrk="1" hangingPunct="1">
              <a:lnSpc>
                <a:spcPct val="90000"/>
              </a:lnSpc>
            </a:pPr>
            <a:endParaRPr lang="en-US" sz="3200" b="1" i="1" smtClean="0"/>
          </a:p>
          <a:p>
            <a:pPr eaLnBrk="1" hangingPunct="1">
              <a:lnSpc>
                <a:spcPct val="90000"/>
              </a:lnSpc>
              <a:buFont typeface="Wingdings" pitchFamily="2" charset="2"/>
              <a:buNone/>
            </a:pPr>
            <a:endParaRPr lang="en-US" sz="32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698" name="Rectangle 2"/>
          <p:cNvSpPr>
            <a:spLocks noGrp="1" noChangeArrowheads="1"/>
          </p:cNvSpPr>
          <p:nvPr>
            <p:ph type="title"/>
          </p:nvPr>
        </p:nvSpPr>
        <p:spPr>
          <a:xfrm>
            <a:off x="457200" y="304800"/>
            <a:ext cx="8229600" cy="560388"/>
          </a:xfrm>
        </p:spPr>
        <p:txBody>
          <a:bodyPr/>
          <a:lstStyle/>
          <a:p>
            <a:pPr eaLnBrk="1" hangingPunct="1">
              <a:defRPr/>
            </a:pPr>
            <a:r>
              <a:rPr lang="en-US" sz="2800" b="1" smtClean="0">
                <a:effectLst>
                  <a:outerShdw blurRad="38100" dist="38100" dir="2700000" algn="tl">
                    <a:srgbClr val="C0C0C0"/>
                  </a:outerShdw>
                </a:effectLst>
              </a:rPr>
              <a:t>Evolutionary psychology: 5 step research program</a:t>
            </a:r>
          </a:p>
        </p:txBody>
      </p:sp>
      <p:sp>
        <p:nvSpPr>
          <p:cNvPr id="14339" name="Rectangle 3"/>
          <p:cNvSpPr>
            <a:spLocks noGrp="1" noChangeArrowheads="1"/>
          </p:cNvSpPr>
          <p:nvPr>
            <p:ph type="body" idx="1"/>
          </p:nvPr>
        </p:nvSpPr>
        <p:spPr>
          <a:xfrm>
            <a:off x="533400" y="990600"/>
            <a:ext cx="8229600" cy="5867400"/>
          </a:xfrm>
        </p:spPr>
        <p:txBody>
          <a:bodyPr/>
          <a:lstStyle/>
          <a:p>
            <a:pPr marL="571500" indent="-571500" eaLnBrk="1" hangingPunct="1">
              <a:lnSpc>
                <a:spcPct val="80000"/>
              </a:lnSpc>
            </a:pPr>
            <a:r>
              <a:rPr lang="en-US" sz="2500" b="1" smtClean="0"/>
              <a:t>Identify an enduring adaptive problem our hunter-gatherer ancestors faced</a:t>
            </a:r>
            <a:r>
              <a:rPr lang="en-US" sz="2500" smtClean="0"/>
              <a:t> </a:t>
            </a:r>
            <a:r>
              <a:rPr lang="en-US" sz="2200" smtClean="0"/>
              <a:t>(</a:t>
            </a:r>
            <a:r>
              <a:rPr lang="en-US" sz="2200" i="1" smtClean="0"/>
              <a:t>e.g., cooperating with others; keeping track of information relevant to foraging; avoiding predators</a:t>
            </a:r>
            <a:r>
              <a:rPr lang="en-US" sz="2200" smtClean="0"/>
              <a:t>).  This involves combining results from evolutionary game theory, hunter-gatherer studies, paleoanthropology, primatology, etc.</a:t>
            </a:r>
            <a:r>
              <a:rPr lang="en-US" sz="2500" smtClean="0"/>
              <a:t> </a:t>
            </a:r>
          </a:p>
          <a:p>
            <a:pPr marL="571500" indent="-571500" eaLnBrk="1" hangingPunct="1">
              <a:lnSpc>
                <a:spcPct val="80000"/>
              </a:lnSpc>
              <a:buFont typeface="Wingdings" pitchFamily="2" charset="2"/>
              <a:buNone/>
            </a:pPr>
            <a:endParaRPr lang="en-US" sz="800" smtClean="0"/>
          </a:p>
          <a:p>
            <a:pPr marL="571500" indent="-571500" eaLnBrk="1" hangingPunct="1">
              <a:lnSpc>
                <a:spcPct val="80000"/>
              </a:lnSpc>
            </a:pPr>
            <a:r>
              <a:rPr lang="en-US" sz="2500" b="1" smtClean="0"/>
              <a:t>Do a task analysis, derive hypotheses about cognitive programs. </a:t>
            </a:r>
            <a:r>
              <a:rPr lang="en-US" sz="2200" smtClean="0"/>
              <a:t>What design features would a program need to have to solve that adaptive problem well?  Use this task analysis to derive hypotheses about the structure of the relevant programs. </a:t>
            </a:r>
          </a:p>
          <a:p>
            <a:pPr marL="571500" indent="-571500" eaLnBrk="1" hangingPunct="1">
              <a:lnSpc>
                <a:spcPct val="80000"/>
              </a:lnSpc>
              <a:buFont typeface="Wingdings" pitchFamily="2" charset="2"/>
              <a:buNone/>
            </a:pPr>
            <a:endParaRPr lang="en-US" sz="800" smtClean="0"/>
          </a:p>
          <a:p>
            <a:pPr marL="571500" indent="-571500" eaLnBrk="1" hangingPunct="1">
              <a:lnSpc>
                <a:spcPct val="80000"/>
              </a:lnSpc>
            </a:pPr>
            <a:r>
              <a:rPr lang="en-US" sz="2500" b="1" smtClean="0"/>
              <a:t>Test hypotheses in laboratory</a:t>
            </a:r>
            <a:r>
              <a:rPr lang="en-US" sz="2500" smtClean="0"/>
              <a:t>: </a:t>
            </a:r>
            <a:r>
              <a:rPr lang="en-US" sz="2200" smtClean="0"/>
              <a:t>Using standard experimental methods from cognitive and social psychology (and experimental economics), see if there is evidence that the proposed programs exist (This includes tests against alternative computational designs that have been proposed) </a:t>
            </a:r>
          </a:p>
          <a:p>
            <a:pPr marL="571500" indent="-571500" eaLnBrk="1" hangingPunct="1">
              <a:lnSpc>
                <a:spcPct val="80000"/>
              </a:lnSpc>
              <a:buFont typeface="Wingdings" pitchFamily="2" charset="2"/>
              <a:buNone/>
            </a:pPr>
            <a:endParaRPr lang="en-US" sz="800" smtClean="0"/>
          </a:p>
          <a:p>
            <a:pPr marL="571500" indent="-571500" eaLnBrk="1" hangingPunct="1">
              <a:lnSpc>
                <a:spcPct val="80000"/>
              </a:lnSpc>
            </a:pPr>
            <a:r>
              <a:rPr lang="en-US" sz="2500" b="1" smtClean="0"/>
              <a:t>Identify the program’s neurological basis</a:t>
            </a:r>
            <a:r>
              <a:rPr lang="en-US" sz="2500" smtClean="0"/>
              <a:t> </a:t>
            </a:r>
            <a:r>
              <a:rPr lang="en-US" sz="2200" smtClean="0"/>
              <a:t>(as another check of its reality) </a:t>
            </a:r>
          </a:p>
          <a:p>
            <a:pPr marL="571500" indent="-571500" eaLnBrk="1" hangingPunct="1">
              <a:lnSpc>
                <a:spcPct val="80000"/>
              </a:lnSpc>
              <a:buFont typeface="Wingdings" pitchFamily="2" charset="2"/>
              <a:buNone/>
            </a:pPr>
            <a:endParaRPr lang="en-US" sz="800" smtClean="0"/>
          </a:p>
          <a:p>
            <a:pPr marL="571500" indent="-571500" eaLnBrk="1" hangingPunct="1">
              <a:lnSpc>
                <a:spcPct val="80000"/>
              </a:lnSpc>
            </a:pPr>
            <a:r>
              <a:rPr lang="en-US" sz="2500" b="1" smtClean="0"/>
              <a:t>Test cross-culturally </a:t>
            </a:r>
            <a:r>
              <a:rPr lang="en-US" sz="2500" smtClean="0"/>
              <a:t>(field site in Ecuadorian Amazon)</a:t>
            </a:r>
            <a:endParaRPr lang="en-US" sz="2500" b="1"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788988"/>
          </a:xfrm>
        </p:spPr>
        <p:txBody>
          <a:bodyPr/>
          <a:lstStyle/>
          <a:p>
            <a:pPr eaLnBrk="1" hangingPunct="1">
              <a:defRPr/>
            </a:pPr>
            <a:r>
              <a:rPr lang="en-US" sz="3600" b="1" dirty="0" err="1" smtClean="0">
                <a:effectLst>
                  <a:outerShdw blurRad="38100" dist="38100" dir="2700000" algn="tl">
                    <a:srgbClr val="C0C0C0"/>
                  </a:outerShdw>
                </a:effectLst>
              </a:rPr>
              <a:t>Evolvability</a:t>
            </a:r>
            <a:r>
              <a:rPr lang="en-US" sz="3600" b="1" dirty="0" smtClean="0">
                <a:effectLst>
                  <a:outerShdw blurRad="38100" dist="38100" dir="2700000" algn="tl">
                    <a:srgbClr val="C0C0C0"/>
                  </a:outerShdw>
                </a:effectLst>
              </a:rPr>
              <a:t> constraint</a:t>
            </a:r>
            <a:endParaRPr lang="en-US" sz="3600" b="1" dirty="0">
              <a:effectLst>
                <a:outerShdw blurRad="38100" dist="38100" dir="2700000" algn="tl">
                  <a:srgbClr val="C0C0C0"/>
                </a:outerShdw>
              </a:effectLst>
            </a:endParaRPr>
          </a:p>
        </p:txBody>
      </p:sp>
      <p:sp>
        <p:nvSpPr>
          <p:cNvPr id="46083" name="Rectangle 3"/>
          <p:cNvSpPr>
            <a:spLocks noGrp="1" noChangeArrowheads="1"/>
          </p:cNvSpPr>
          <p:nvPr>
            <p:ph type="body" idx="1"/>
          </p:nvPr>
        </p:nvSpPr>
        <p:spPr>
          <a:xfrm>
            <a:off x="457200" y="1371600"/>
            <a:ext cx="8229600" cy="5562600"/>
          </a:xfrm>
        </p:spPr>
        <p:txBody>
          <a:bodyPr/>
          <a:lstStyle/>
          <a:p>
            <a:pPr lvl="1" eaLnBrk="1" hangingPunct="1">
              <a:lnSpc>
                <a:spcPct val="90000"/>
              </a:lnSpc>
            </a:pPr>
            <a:endParaRPr lang="en-US" sz="800" b="1" i="1" smtClean="0"/>
          </a:p>
          <a:p>
            <a:pPr eaLnBrk="1" hangingPunct="1">
              <a:lnSpc>
                <a:spcPct val="90000"/>
              </a:lnSpc>
            </a:pPr>
            <a:r>
              <a:rPr lang="en-US" sz="3200" b="1" smtClean="0"/>
              <a:t>But even a cooperator may sometimes fail to reciprocate by MISTAKE</a:t>
            </a:r>
          </a:p>
          <a:p>
            <a:pPr lvl="1" eaLnBrk="1" hangingPunct="1">
              <a:lnSpc>
                <a:spcPct val="90000"/>
              </a:lnSpc>
            </a:pPr>
            <a:r>
              <a:rPr lang="en-US" sz="2800" b="1" smtClean="0"/>
              <a:t>Fitness error to avoid this individual; strings of benefit-benefit transactions possible</a:t>
            </a:r>
          </a:p>
          <a:p>
            <a:pPr lvl="1" eaLnBrk="1" hangingPunct="1">
              <a:lnSpc>
                <a:spcPct val="90000"/>
              </a:lnSpc>
              <a:buFont typeface="Wingdings" pitchFamily="2" charset="2"/>
              <a:buNone/>
            </a:pPr>
            <a:endParaRPr lang="en-US" sz="2800" b="1" smtClean="0"/>
          </a:p>
          <a:p>
            <a:pPr eaLnBrk="1" hangingPunct="1">
              <a:lnSpc>
                <a:spcPct val="90000"/>
              </a:lnSpc>
            </a:pPr>
            <a:endParaRPr lang="en-US" sz="800" b="1" smtClean="0"/>
          </a:p>
          <a:p>
            <a:pPr eaLnBrk="1" hangingPunct="1">
              <a:lnSpc>
                <a:spcPct val="90000"/>
              </a:lnSpc>
              <a:buFont typeface="Wingdings" pitchFamily="2" charset="2"/>
              <a:buNone/>
            </a:pPr>
            <a:endParaRPr lang="en-US" b="1"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788988"/>
          </a:xfrm>
        </p:spPr>
        <p:txBody>
          <a:bodyPr/>
          <a:lstStyle/>
          <a:p>
            <a:pPr eaLnBrk="1" hangingPunct="1">
              <a:defRPr/>
            </a:pPr>
            <a:r>
              <a:rPr lang="en-US" sz="3600" b="1" dirty="0" smtClean="0">
                <a:effectLst>
                  <a:outerShdw blurRad="38100" dist="38100" dir="2700000" algn="tl">
                    <a:srgbClr val="C0C0C0"/>
                  </a:outerShdw>
                </a:effectLst>
              </a:rPr>
              <a:t>Accidental failures to reciprocate… </a:t>
            </a:r>
            <a:endParaRPr lang="en-US" sz="3600" b="1" dirty="0">
              <a:effectLst>
                <a:outerShdw blurRad="38100" dist="38100" dir="2700000" algn="tl">
                  <a:srgbClr val="C0C0C0"/>
                </a:outerShdw>
              </a:effectLst>
            </a:endParaRPr>
          </a:p>
        </p:txBody>
      </p:sp>
      <p:sp>
        <p:nvSpPr>
          <p:cNvPr id="47107" name="Rectangle 3"/>
          <p:cNvSpPr>
            <a:spLocks noGrp="1" noChangeArrowheads="1"/>
          </p:cNvSpPr>
          <p:nvPr>
            <p:ph type="body" idx="1"/>
          </p:nvPr>
        </p:nvSpPr>
        <p:spPr>
          <a:xfrm>
            <a:off x="457200" y="990600"/>
            <a:ext cx="8229600" cy="5410200"/>
          </a:xfrm>
        </p:spPr>
        <p:txBody>
          <a:bodyPr/>
          <a:lstStyle/>
          <a:p>
            <a:pPr eaLnBrk="1" hangingPunct="1">
              <a:lnSpc>
                <a:spcPct val="90000"/>
              </a:lnSpc>
            </a:pPr>
            <a:r>
              <a:rPr lang="en-US" sz="3000" b="1" smtClean="0"/>
              <a:t>Result in cheating</a:t>
            </a:r>
          </a:p>
          <a:p>
            <a:pPr eaLnBrk="1" hangingPunct="1">
              <a:lnSpc>
                <a:spcPct val="90000"/>
              </a:lnSpc>
            </a:pPr>
            <a:r>
              <a:rPr lang="en-US" sz="3000" b="1" smtClean="0"/>
              <a:t>Without revealing presence of a cheater</a:t>
            </a:r>
          </a:p>
          <a:p>
            <a:pPr eaLnBrk="1" hangingPunct="1">
              <a:lnSpc>
                <a:spcPct val="90000"/>
              </a:lnSpc>
              <a:buFont typeface="Wingdings" pitchFamily="2" charset="2"/>
              <a:buNone/>
            </a:pPr>
            <a:endParaRPr lang="en-US" sz="1400" b="1" smtClean="0"/>
          </a:p>
          <a:p>
            <a:pPr eaLnBrk="1" hangingPunct="1">
              <a:lnSpc>
                <a:spcPct val="90000"/>
              </a:lnSpc>
            </a:pPr>
            <a:r>
              <a:rPr lang="en-US" sz="3000" b="1" smtClean="0"/>
              <a:t>An EVENT has occurred in which the provisioner has not gotten what he is entitled to</a:t>
            </a:r>
          </a:p>
          <a:p>
            <a:pPr lvl="1" eaLnBrk="1" hangingPunct="1">
              <a:lnSpc>
                <a:spcPct val="90000"/>
              </a:lnSpc>
            </a:pPr>
            <a:r>
              <a:rPr lang="en-US" sz="2800" b="1" smtClean="0"/>
              <a:t>Provisioner has been cheated</a:t>
            </a:r>
          </a:p>
          <a:p>
            <a:pPr eaLnBrk="1" hangingPunct="1">
              <a:lnSpc>
                <a:spcPct val="90000"/>
              </a:lnSpc>
            </a:pPr>
            <a:r>
              <a:rPr lang="en-US" sz="3000" b="1" smtClean="0"/>
              <a:t>Without revealing the presence of a PERSON with a </a:t>
            </a:r>
            <a:r>
              <a:rPr lang="en-US" sz="3000" b="1" i="1" smtClean="0"/>
              <a:t>disposition</a:t>
            </a:r>
            <a:r>
              <a:rPr lang="en-US" sz="3000" b="1" smtClean="0"/>
              <a:t> to cheat</a:t>
            </a:r>
          </a:p>
          <a:p>
            <a:pPr eaLnBrk="1" hangingPunct="1">
              <a:lnSpc>
                <a:spcPct val="90000"/>
              </a:lnSpc>
              <a:buFont typeface="Wingdings" pitchFamily="2" charset="2"/>
              <a:buNone/>
            </a:pPr>
            <a:endParaRPr lang="en-US" sz="1100" b="1" smtClean="0"/>
          </a:p>
          <a:p>
            <a:pPr eaLnBrk="1" hangingPunct="1">
              <a:lnSpc>
                <a:spcPct val="90000"/>
              </a:lnSpc>
            </a:pPr>
            <a:r>
              <a:rPr lang="en-US" sz="3000" b="1" smtClean="0"/>
              <a:t>Innocent mistakes can dissociate </a:t>
            </a:r>
          </a:p>
          <a:p>
            <a:pPr lvl="1" eaLnBrk="1" hangingPunct="1">
              <a:lnSpc>
                <a:spcPct val="90000"/>
              </a:lnSpc>
            </a:pPr>
            <a:r>
              <a:rPr lang="en-US" sz="2800" b="1" smtClean="0">
                <a:solidFill>
                  <a:srgbClr val="0000CC"/>
                </a:solidFill>
              </a:rPr>
              <a:t>event categorization</a:t>
            </a:r>
            <a:r>
              <a:rPr lang="en-US" sz="2800" b="1" smtClean="0"/>
              <a:t> (someone was cheated)</a:t>
            </a:r>
          </a:p>
          <a:p>
            <a:pPr lvl="1" eaLnBrk="1" hangingPunct="1">
              <a:lnSpc>
                <a:spcPct val="90000"/>
              </a:lnSpc>
            </a:pPr>
            <a:r>
              <a:rPr lang="en-US" sz="2800" b="1" smtClean="0"/>
              <a:t>from </a:t>
            </a:r>
            <a:r>
              <a:rPr lang="en-US" sz="2800" b="1" smtClean="0">
                <a:solidFill>
                  <a:srgbClr val="0000CC"/>
                </a:solidFill>
              </a:rPr>
              <a:t>person categorization</a:t>
            </a:r>
            <a:r>
              <a:rPr lang="en-US" sz="2800" b="1" smtClean="0"/>
              <a:t> (cheater detection)</a:t>
            </a:r>
          </a:p>
          <a:p>
            <a:pPr eaLnBrk="1" hangingPunct="1">
              <a:lnSpc>
                <a:spcPct val="90000"/>
              </a:lnSpc>
            </a:pPr>
            <a:endParaRPr lang="en-US" sz="3200" b="1"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lstStyle/>
          <a:p>
            <a:pPr eaLnBrk="1" hangingPunct="1">
              <a:defRPr/>
            </a:pPr>
            <a:r>
              <a:rPr lang="en-US" b="1" dirty="0" smtClean="0">
                <a:effectLst>
                  <a:outerShdw blurRad="38100" dist="38100" dir="2700000" algn="tl">
                    <a:srgbClr val="000000">
                      <a:alpha val="43137"/>
                    </a:srgbClr>
                  </a:outerShdw>
                </a:effectLst>
              </a:rPr>
              <a:t>A </a:t>
            </a:r>
            <a:r>
              <a:rPr lang="en-US" b="1" i="1" dirty="0" smtClean="0">
                <a:effectLst>
                  <a:outerShdw blurRad="38100" dist="38100" dir="2700000" algn="tl">
                    <a:srgbClr val="000000">
                      <a:alpha val="43137"/>
                    </a:srgbClr>
                  </a:outerShdw>
                </a:effectLst>
              </a:rPr>
              <a:t>cheater</a:t>
            </a:r>
            <a:r>
              <a:rPr lang="en-US" b="1" dirty="0" smtClean="0">
                <a:effectLst>
                  <a:outerShdw blurRad="38100" dist="38100" dir="2700000" algn="tl">
                    <a:srgbClr val="000000">
                      <a:alpha val="43137"/>
                    </a:srgbClr>
                  </a:outerShdw>
                </a:effectLst>
              </a:rPr>
              <a:t>  is:</a:t>
            </a:r>
            <a:endParaRPr lang="en-US" b="1" dirty="0">
              <a:effectLst>
                <a:outerShdw blurRad="38100" dist="38100" dir="2700000" algn="tl">
                  <a:srgbClr val="000000">
                    <a:alpha val="43137"/>
                  </a:srgbClr>
                </a:outerShdw>
              </a:effectLst>
            </a:endParaRPr>
          </a:p>
        </p:txBody>
      </p:sp>
      <p:sp>
        <p:nvSpPr>
          <p:cNvPr id="48131" name="Content Placeholder 2"/>
          <p:cNvSpPr>
            <a:spLocks noGrp="1"/>
          </p:cNvSpPr>
          <p:nvPr>
            <p:ph idx="1"/>
          </p:nvPr>
        </p:nvSpPr>
        <p:spPr>
          <a:xfrm>
            <a:off x="457200" y="1295400"/>
            <a:ext cx="8229600" cy="5216525"/>
          </a:xfrm>
        </p:spPr>
        <p:txBody>
          <a:bodyPr/>
          <a:lstStyle/>
          <a:p>
            <a:pPr eaLnBrk="1" hangingPunct="1">
              <a:buFont typeface="Wingdings" pitchFamily="2" charset="2"/>
              <a:buNone/>
            </a:pPr>
            <a:r>
              <a:rPr lang="en-US" sz="3000" b="1" smtClean="0"/>
              <a:t>An agent who</a:t>
            </a:r>
          </a:p>
          <a:p>
            <a:pPr eaLnBrk="1" hangingPunct="1"/>
            <a:r>
              <a:rPr lang="en-US" sz="3000" b="1" smtClean="0"/>
              <a:t>Takes the rationed benefit offered in a social exchange</a:t>
            </a:r>
          </a:p>
          <a:p>
            <a:pPr eaLnBrk="1" hangingPunct="1"/>
            <a:r>
              <a:rPr lang="en-US" sz="3000" b="1" smtClean="0"/>
              <a:t>But fails to meet the provisioner’s requirement</a:t>
            </a:r>
          </a:p>
          <a:p>
            <a:pPr eaLnBrk="1" hangingPunct="1"/>
            <a:r>
              <a:rPr lang="en-US" sz="3000" b="1" smtClean="0"/>
              <a:t>And does so by intention/ calibration rather than by mistake or accident</a:t>
            </a:r>
          </a:p>
          <a:p>
            <a:pPr eaLnBrk="1" hangingPunct="1"/>
            <a:endParaRPr lang="en-US" sz="3000" b="1" smtClean="0"/>
          </a:p>
          <a:p>
            <a:pPr eaLnBrk="1" hangingPunct="1"/>
            <a:r>
              <a:rPr lang="en-US" sz="3000" b="1" smtClean="0"/>
              <a:t>i.e., an agent with a </a:t>
            </a:r>
            <a:r>
              <a:rPr lang="en-US" sz="3000" b="1" i="1" smtClean="0"/>
              <a:t>disposition</a:t>
            </a:r>
            <a:r>
              <a:rPr lang="en-US" sz="3000" b="1" smtClean="0"/>
              <a:t> to cheat</a:t>
            </a:r>
          </a:p>
          <a:p>
            <a:pPr lvl="1" eaLnBrk="1" hangingPunct="1"/>
            <a:r>
              <a:rPr lang="en-US" sz="3000" b="1" smtClean="0"/>
              <a:t>By virtue of his/her calibration or design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a:xfrm>
            <a:off x="381000" y="228600"/>
            <a:ext cx="8229600" cy="838200"/>
          </a:xfrm>
        </p:spPr>
        <p:txBody>
          <a:bodyPr/>
          <a:lstStyle/>
          <a:p>
            <a:pPr eaLnBrk="1" hangingPunct="1">
              <a:defRPr/>
            </a:pPr>
            <a:r>
              <a:rPr lang="en-US" sz="4000" b="1" dirty="0" smtClean="0">
                <a:effectLst>
                  <a:outerShdw blurRad="38100" dist="38100" dir="2700000" algn="tl">
                    <a:srgbClr val="C0C0C0"/>
                  </a:outerShdw>
                </a:effectLst>
              </a:rPr>
              <a:t>Intentionality series, </a:t>
            </a:r>
            <a:r>
              <a:rPr lang="en-US" sz="4000" b="1" dirty="0" err="1" smtClean="0">
                <a:effectLst>
                  <a:outerShdw blurRad="38100" dist="38100" dir="2700000" algn="tl">
                    <a:srgbClr val="C0C0C0"/>
                  </a:outerShdw>
                </a:effectLst>
              </a:rPr>
              <a:t>exps</a:t>
            </a:r>
            <a:r>
              <a:rPr lang="en-US" sz="4000" b="1" dirty="0" smtClean="0">
                <a:effectLst>
                  <a:outerShdw blurRad="38100" dist="38100" dir="2700000" algn="tl">
                    <a:srgbClr val="C0C0C0"/>
                  </a:outerShdw>
                </a:effectLst>
              </a:rPr>
              <a:t> 1 and 2</a:t>
            </a:r>
          </a:p>
        </p:txBody>
      </p:sp>
      <p:sp>
        <p:nvSpPr>
          <p:cNvPr id="49155" name="Rectangle 3"/>
          <p:cNvSpPr>
            <a:spLocks noGrp="1" noChangeArrowheads="1"/>
          </p:cNvSpPr>
          <p:nvPr>
            <p:ph type="body" idx="1"/>
          </p:nvPr>
        </p:nvSpPr>
        <p:spPr>
          <a:xfrm>
            <a:off x="228600" y="1143000"/>
            <a:ext cx="8686800" cy="5943600"/>
          </a:xfrm>
        </p:spPr>
        <p:txBody>
          <a:bodyPr/>
          <a:lstStyle/>
          <a:p>
            <a:pPr marL="465138" indent="-465138" eaLnBrk="1" hangingPunct="1">
              <a:lnSpc>
                <a:spcPct val="90000"/>
              </a:lnSpc>
            </a:pPr>
            <a:r>
              <a:rPr lang="en-US" sz="3200" b="1" smtClean="0"/>
              <a:t>Identical social contract rules in all conditions</a:t>
            </a:r>
          </a:p>
          <a:p>
            <a:pPr marL="465138" indent="-465138" eaLnBrk="1" hangingPunct="1">
              <a:lnSpc>
                <a:spcPct val="90000"/>
              </a:lnSpc>
              <a:buFont typeface="Wingdings" pitchFamily="2" charset="2"/>
              <a:buNone/>
            </a:pPr>
            <a:endParaRPr lang="en-US" sz="800" b="1" smtClean="0"/>
          </a:p>
          <a:p>
            <a:pPr marL="792163" lvl="1" indent="-465138" eaLnBrk="1" hangingPunct="1">
              <a:lnSpc>
                <a:spcPct val="90000"/>
              </a:lnSpc>
            </a:pPr>
            <a:r>
              <a:rPr lang="en-US" sz="2800" b="1" smtClean="0"/>
              <a:t>A deontic permission rule involving utilities     </a:t>
            </a:r>
            <a:r>
              <a:rPr lang="en-US" sz="1600" b="1" smtClean="0"/>
              <a:t>(deontic: involving concepts of entitlement, obligation or prohibition)</a:t>
            </a:r>
          </a:p>
          <a:p>
            <a:pPr marL="792163" lvl="1" indent="-465138" eaLnBrk="1" hangingPunct="1">
              <a:lnSpc>
                <a:spcPct val="90000"/>
              </a:lnSpc>
            </a:pPr>
            <a:r>
              <a:rPr lang="en-US" sz="2800" b="1" smtClean="0"/>
              <a:t>Violation = </a:t>
            </a:r>
            <a:r>
              <a:rPr lang="en-US" sz="2800" b="1" u="sng" smtClean="0"/>
              <a:t>Event</a:t>
            </a:r>
            <a:r>
              <a:rPr lang="en-US" sz="2800" b="1" smtClean="0"/>
              <a:t> where someone has been cheated</a:t>
            </a:r>
          </a:p>
          <a:p>
            <a:pPr marL="465138" indent="-465138" eaLnBrk="1" hangingPunct="1">
              <a:lnSpc>
                <a:spcPct val="90000"/>
              </a:lnSpc>
            </a:pPr>
            <a:r>
              <a:rPr lang="en-US" sz="3200" b="1" smtClean="0"/>
              <a:t>Vary </a:t>
            </a:r>
          </a:p>
          <a:p>
            <a:pPr marL="792163" lvl="1" indent="-465138" eaLnBrk="1" hangingPunct="1">
              <a:lnSpc>
                <a:spcPct val="90000"/>
              </a:lnSpc>
            </a:pPr>
            <a:r>
              <a:rPr lang="en-US" sz="2800" b="1" smtClean="0">
                <a:solidFill>
                  <a:srgbClr val="0000CC"/>
                </a:solidFill>
              </a:rPr>
              <a:t>Benefit</a:t>
            </a:r>
            <a:r>
              <a:rPr lang="en-US" sz="2800" b="1" smtClean="0"/>
              <a:t> to potential violator: Would potential violator get provisioner’s benefit or not?</a:t>
            </a:r>
          </a:p>
          <a:p>
            <a:pPr marL="792163" lvl="1" indent="-465138" eaLnBrk="1" hangingPunct="1">
              <a:lnSpc>
                <a:spcPct val="90000"/>
              </a:lnSpc>
            </a:pPr>
            <a:r>
              <a:rPr lang="en-US" sz="2800" b="1" smtClean="0">
                <a:solidFill>
                  <a:srgbClr val="0000CC"/>
                </a:solidFill>
              </a:rPr>
              <a:t>Intention</a:t>
            </a:r>
            <a:r>
              <a:rPr lang="en-US" sz="2800" b="1" smtClean="0"/>
              <a:t> to violate: Is potential violator acting intentionally or making innocent mistakes?</a:t>
            </a:r>
          </a:p>
          <a:p>
            <a:pPr marL="792163" lvl="1" indent="-465138" eaLnBrk="1" hangingPunct="1">
              <a:lnSpc>
                <a:spcPct val="90000"/>
              </a:lnSpc>
            </a:pPr>
            <a:r>
              <a:rPr lang="en-US" sz="2800" b="1" smtClean="0">
                <a:solidFill>
                  <a:srgbClr val="0000CC"/>
                </a:solidFill>
              </a:rPr>
              <a:t>Ability</a:t>
            </a:r>
            <a:r>
              <a:rPr lang="en-US" sz="2800" b="1" smtClean="0"/>
              <a:t> to violate (exp 2 only)</a:t>
            </a:r>
          </a:p>
          <a:p>
            <a:pPr marL="792163" lvl="1" indent="-465138" eaLnBrk="1" hangingPunct="1">
              <a:lnSpc>
                <a:spcPct val="90000"/>
              </a:lnSpc>
              <a:buFont typeface="Wingdings" pitchFamily="2" charset="2"/>
              <a:buNone/>
            </a:pPr>
            <a:endParaRPr lang="en-US" b="1" smtClean="0"/>
          </a:p>
        </p:txBody>
      </p:sp>
      <p:sp>
        <p:nvSpPr>
          <p:cNvPr id="49156" name="Text Box 4"/>
          <p:cNvSpPr txBox="1">
            <a:spLocks noChangeArrowheads="1"/>
          </p:cNvSpPr>
          <p:nvPr/>
        </p:nvSpPr>
        <p:spPr bwMode="auto">
          <a:xfrm>
            <a:off x="4038600" y="6324600"/>
            <a:ext cx="5029200" cy="366713"/>
          </a:xfrm>
          <a:prstGeom prst="rect">
            <a:avLst/>
          </a:prstGeom>
          <a:noFill/>
          <a:ln w="9525">
            <a:noFill/>
            <a:miter lim="800000"/>
            <a:headEnd/>
            <a:tailEnd/>
          </a:ln>
        </p:spPr>
        <p:txBody>
          <a:bodyPr>
            <a:spAutoFit/>
          </a:bodyPr>
          <a:lstStyle/>
          <a:p>
            <a:pPr>
              <a:spcBef>
                <a:spcPct val="50000"/>
              </a:spcBef>
            </a:pPr>
            <a:r>
              <a:rPr lang="en-US" sz="1800" i="0">
                <a:latin typeface="Times New Roman" pitchFamily="18" charset="0"/>
              </a:rPr>
              <a:t>Cosmides, Barrett &amp; Tooby,</a:t>
            </a:r>
            <a:r>
              <a:rPr lang="en-US" sz="1800">
                <a:latin typeface="Times New Roman" pitchFamily="18" charset="0"/>
              </a:rPr>
              <a:t> PNAS 2010</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2800" b="1" dirty="0" smtClean="0">
                <a:effectLst>
                  <a:outerShdw blurRad="38100" dist="38100" dir="2700000" algn="tl">
                    <a:srgbClr val="C0C0C0"/>
                  </a:outerShdw>
                </a:effectLst>
              </a:rPr>
              <a:t>Exp 1: Cheating vs. Sabotage vs. Innocent Mistakes</a:t>
            </a:r>
          </a:p>
        </p:txBody>
      </p:sp>
      <p:sp>
        <p:nvSpPr>
          <p:cNvPr id="50179" name="Rectangle 3"/>
          <p:cNvSpPr>
            <a:spLocks noGrp="1" noChangeArrowheads="1"/>
          </p:cNvSpPr>
          <p:nvPr>
            <p:ph type="body" idx="1"/>
          </p:nvPr>
        </p:nvSpPr>
        <p:spPr>
          <a:xfrm>
            <a:off x="457200" y="990600"/>
            <a:ext cx="8534400" cy="6477000"/>
          </a:xfrm>
        </p:spPr>
        <p:txBody>
          <a:bodyPr/>
          <a:lstStyle/>
          <a:p>
            <a:pPr marL="347663" indent="-347663" algn="ctr" eaLnBrk="1" hangingPunct="1">
              <a:lnSpc>
                <a:spcPct val="80000"/>
              </a:lnSpc>
              <a:buFont typeface="Wingdings" pitchFamily="2" charset="2"/>
              <a:buNone/>
            </a:pPr>
            <a:r>
              <a:rPr lang="en-US" b="1" smtClean="0"/>
              <a:t>Same social contract rule used in all three conditions:</a:t>
            </a:r>
          </a:p>
          <a:p>
            <a:pPr marL="347663" indent="-347663" algn="ctr" eaLnBrk="1" hangingPunct="1">
              <a:lnSpc>
                <a:spcPct val="80000"/>
              </a:lnSpc>
              <a:buFont typeface="Wingdings" pitchFamily="2" charset="2"/>
              <a:buNone/>
            </a:pPr>
            <a:endParaRPr lang="en-US" sz="1000" b="1" i="1" smtClean="0"/>
          </a:p>
          <a:p>
            <a:pPr marL="347663" indent="-347663" eaLnBrk="1" hangingPunct="1">
              <a:lnSpc>
                <a:spcPct val="80000"/>
              </a:lnSpc>
              <a:buFont typeface="Wingdings" pitchFamily="2" charset="2"/>
              <a:buNone/>
            </a:pPr>
            <a:r>
              <a:rPr lang="en-US" b="1" i="1" smtClean="0"/>
              <a:t>If a student is to be assigned to Dover High School, then that student must live in Dover City.</a:t>
            </a:r>
            <a:endParaRPr lang="en-US" b="1" smtClean="0"/>
          </a:p>
          <a:p>
            <a:pPr marL="347663" indent="-347663" eaLnBrk="1" hangingPunct="1">
              <a:lnSpc>
                <a:spcPct val="80000"/>
              </a:lnSpc>
              <a:buFont typeface="Wingdings" pitchFamily="2" charset="2"/>
              <a:buNone/>
            </a:pPr>
            <a:endParaRPr lang="en-US" sz="1400" b="1" smtClean="0"/>
          </a:p>
          <a:p>
            <a:pPr marL="347663" indent="-347663" eaLnBrk="1" hangingPunct="1">
              <a:lnSpc>
                <a:spcPct val="80000"/>
              </a:lnSpc>
              <a:buFont typeface="Wingdings" pitchFamily="2" charset="2"/>
              <a:buNone/>
            </a:pPr>
            <a:r>
              <a:rPr lang="en-US" b="1" smtClean="0"/>
              <a:t>Context explains: </a:t>
            </a:r>
          </a:p>
          <a:p>
            <a:pPr marL="347663" indent="-347663" eaLnBrk="1" hangingPunct="1">
              <a:lnSpc>
                <a:spcPct val="80000"/>
              </a:lnSpc>
            </a:pPr>
            <a:r>
              <a:rPr lang="en-US" b="1" smtClean="0"/>
              <a:t>Dover High is a good school, Hanover High is not</a:t>
            </a:r>
          </a:p>
          <a:p>
            <a:pPr marL="347663" indent="-347663" eaLnBrk="1" hangingPunct="1">
              <a:lnSpc>
                <a:spcPct val="80000"/>
              </a:lnSpc>
            </a:pPr>
            <a:r>
              <a:rPr lang="en-US" b="1" smtClean="0"/>
              <a:t>People living Dover City pay high taxes to support this good school. </a:t>
            </a:r>
          </a:p>
          <a:p>
            <a:pPr marL="347663" indent="-347663" eaLnBrk="1" hangingPunct="1">
              <a:lnSpc>
                <a:spcPct val="80000"/>
              </a:lnSpc>
            </a:pPr>
            <a:r>
              <a:rPr lang="en-US" b="1" smtClean="0"/>
              <a:t>People living in Hanover and other cities do not (even though they are equally prosperous).</a:t>
            </a:r>
          </a:p>
          <a:p>
            <a:pPr marL="347663" indent="-347663" eaLnBrk="1" hangingPunct="1">
              <a:lnSpc>
                <a:spcPct val="80000"/>
              </a:lnSpc>
            </a:pPr>
            <a:r>
              <a:rPr lang="en-US" b="1" smtClean="0"/>
              <a:t>Board of Education took these factors into account when creating the rule</a:t>
            </a:r>
          </a:p>
          <a:p>
            <a:pPr marL="347663" indent="-347663" eaLnBrk="1" hangingPunct="1">
              <a:lnSpc>
                <a:spcPct val="80000"/>
              </a:lnSpc>
            </a:pPr>
            <a:r>
              <a:rPr lang="en-US" b="1" smtClean="0"/>
              <a:t>You supervise volunteers at the Board who are sorting student documents</a:t>
            </a:r>
          </a:p>
          <a:p>
            <a:pPr marL="347663" indent="-347663" eaLnBrk="1" hangingPunct="1">
              <a:lnSpc>
                <a:spcPct val="80000"/>
              </a:lnSpc>
              <a:buFont typeface="Wingdings" pitchFamily="2" charset="2"/>
              <a:buNone/>
            </a:pPr>
            <a:endParaRPr lang="en-US" sz="2600" b="1" smtClean="0">
              <a:solidFill>
                <a:srgbClr val="0000CC"/>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2914" name="Rectangle 2"/>
          <p:cNvSpPr>
            <a:spLocks noGrp="1" noChangeArrowheads="1"/>
          </p:cNvSpPr>
          <p:nvPr>
            <p:ph type="body" sz="half" idx="1"/>
          </p:nvPr>
        </p:nvSpPr>
        <p:spPr>
          <a:xfrm>
            <a:off x="457200" y="1447800"/>
            <a:ext cx="8382000" cy="3429000"/>
          </a:xfrm>
        </p:spPr>
        <p:txBody>
          <a:bodyPr/>
          <a:lstStyle/>
          <a:p>
            <a:pPr marL="347663" indent="-347663" algn="ctr" eaLnBrk="1" hangingPunct="1">
              <a:lnSpc>
                <a:spcPct val="80000"/>
              </a:lnSpc>
              <a:buFont typeface="Wingdings" pitchFamily="2" charset="2"/>
              <a:buNone/>
              <a:defRPr/>
            </a:pPr>
            <a:r>
              <a:rPr lang="en-US" b="1" dirty="0" smtClean="0"/>
              <a:t>Same social contract rule used in all three conditions:</a:t>
            </a:r>
          </a:p>
          <a:p>
            <a:pPr marL="347663" indent="-347663" algn="ctr" eaLnBrk="1" hangingPunct="1">
              <a:lnSpc>
                <a:spcPct val="80000"/>
              </a:lnSpc>
              <a:buFont typeface="Wingdings" pitchFamily="2" charset="2"/>
              <a:buNone/>
              <a:defRPr/>
            </a:pPr>
            <a:endParaRPr lang="en-US" sz="800" b="1" i="1" dirty="0" smtClean="0"/>
          </a:p>
          <a:p>
            <a:pPr marL="347663" indent="-347663" eaLnBrk="1" hangingPunct="1">
              <a:lnSpc>
                <a:spcPct val="80000"/>
              </a:lnSpc>
              <a:buFont typeface="Wingdings" pitchFamily="2" charset="2"/>
              <a:buNone/>
              <a:defRPr/>
            </a:pPr>
            <a:r>
              <a:rPr lang="en-US" b="1" i="1" dirty="0" smtClean="0"/>
              <a:t>“If </a:t>
            </a:r>
            <a:r>
              <a:rPr lang="en-US" b="1" i="1" dirty="0" smtClean="0">
                <a:solidFill>
                  <a:srgbClr val="6600CC"/>
                </a:solidFill>
              </a:rPr>
              <a:t>a student is to be assigned to Dover High School</a:t>
            </a:r>
            <a:r>
              <a:rPr lang="en-US" b="1" i="1" dirty="0" smtClean="0"/>
              <a:t>, then </a:t>
            </a:r>
            <a:r>
              <a:rPr lang="en-US" b="1" i="1" dirty="0" smtClean="0">
                <a:solidFill>
                  <a:srgbClr val="00FF00"/>
                </a:solidFill>
              </a:rPr>
              <a:t>that student must live in Dover City</a:t>
            </a:r>
            <a:r>
              <a:rPr lang="en-US" b="1" i="1" dirty="0" smtClean="0"/>
              <a:t>.”</a:t>
            </a:r>
            <a:endParaRPr lang="en-US" b="1" dirty="0" smtClean="0"/>
          </a:p>
          <a:p>
            <a:pPr marL="0" indent="0" eaLnBrk="1" hangingPunct="1">
              <a:buFont typeface="Wingdings" pitchFamily="2" charset="2"/>
              <a:buNone/>
              <a:defRPr/>
            </a:pPr>
            <a:r>
              <a:rPr lang="en-US" sz="2000" b="1" dirty="0" smtClean="0">
                <a:solidFill>
                  <a:schemeClr val="accent1"/>
                </a:solidFill>
              </a:rPr>
              <a:t>  </a:t>
            </a:r>
            <a:r>
              <a:rPr lang="en-US" sz="2000" b="1" dirty="0" smtClean="0"/>
              <a:t>If  </a:t>
            </a:r>
            <a:r>
              <a:rPr lang="en-US" sz="2000" b="1" dirty="0" smtClean="0">
                <a:solidFill>
                  <a:srgbClr val="FF0000"/>
                </a:solidFill>
              </a:rPr>
              <a:t>                          </a:t>
            </a:r>
            <a:r>
              <a:rPr lang="en-US" sz="2000" b="1" dirty="0" smtClean="0">
                <a:solidFill>
                  <a:srgbClr val="6600CC"/>
                </a:solidFill>
              </a:rPr>
              <a:t>P</a:t>
            </a:r>
            <a:r>
              <a:rPr lang="en-US" sz="2000" b="1" dirty="0" smtClean="0">
                <a:solidFill>
                  <a:srgbClr val="FF0000"/>
                </a:solidFill>
              </a:rPr>
              <a:t>                      </a:t>
            </a:r>
            <a:r>
              <a:rPr lang="en-US" sz="2000" b="1" dirty="0" smtClean="0"/>
              <a:t> then</a:t>
            </a:r>
            <a:r>
              <a:rPr lang="en-US" sz="2000" b="1" dirty="0" smtClean="0">
                <a:solidFill>
                  <a:srgbClr val="FF0000"/>
                </a:solidFill>
              </a:rPr>
              <a:t>                   </a:t>
            </a:r>
            <a:r>
              <a:rPr lang="en-US" sz="2000" b="1" dirty="0" smtClean="0">
                <a:solidFill>
                  <a:srgbClr val="00FF00"/>
                </a:solidFill>
              </a:rPr>
              <a:t>  Q</a:t>
            </a:r>
          </a:p>
          <a:p>
            <a:pPr marL="0" indent="0" eaLnBrk="1" hangingPunct="1">
              <a:buFont typeface="Wingdings" pitchFamily="2" charset="2"/>
              <a:buNone/>
              <a:defRPr/>
            </a:pPr>
            <a:endParaRPr lang="en-US" sz="1000" dirty="0" smtClean="0"/>
          </a:p>
          <a:p>
            <a:pPr marL="0" indent="0" eaLnBrk="1" hangingPunct="1">
              <a:buFont typeface="Wingdings" pitchFamily="2" charset="2"/>
              <a:buNone/>
              <a:defRPr/>
            </a:pPr>
            <a:r>
              <a:rPr lang="en-US" dirty="0" smtClean="0"/>
              <a:t>Indicate only those card(s) you definitely need to turn over </a:t>
            </a:r>
            <a:r>
              <a:rPr lang="en-US" b="1" dirty="0" smtClean="0"/>
              <a:t>to see if the documents of any of these students violate the rule.</a:t>
            </a:r>
            <a:endParaRPr lang="en-US" dirty="0" smtClean="0"/>
          </a:p>
          <a:p>
            <a:pPr marL="0" indent="0" eaLnBrk="1" hangingPunct="1">
              <a:buFont typeface="Wingdings" pitchFamily="2" charset="2"/>
              <a:buNone/>
              <a:defRPr/>
            </a:pPr>
            <a:endParaRPr lang="en-US" sz="1600" dirty="0" smtClean="0"/>
          </a:p>
        </p:txBody>
      </p:sp>
      <p:sp>
        <p:nvSpPr>
          <p:cNvPr id="51203" name="Text Box 7"/>
          <p:cNvSpPr txBox="1">
            <a:spLocks noChangeArrowheads="1"/>
          </p:cNvSpPr>
          <p:nvPr/>
        </p:nvSpPr>
        <p:spPr bwMode="auto">
          <a:xfrm>
            <a:off x="457200" y="5867400"/>
            <a:ext cx="8153400" cy="396875"/>
          </a:xfrm>
          <a:prstGeom prst="rect">
            <a:avLst/>
          </a:prstGeom>
          <a:noFill/>
          <a:ln w="9525">
            <a:noFill/>
            <a:miter lim="800000"/>
            <a:headEnd/>
            <a:tailEnd/>
          </a:ln>
        </p:spPr>
        <p:txBody>
          <a:bodyPr>
            <a:spAutoFit/>
          </a:bodyPr>
          <a:lstStyle/>
          <a:p>
            <a:pPr>
              <a:spcBef>
                <a:spcPct val="50000"/>
              </a:spcBef>
            </a:pPr>
            <a:r>
              <a:rPr lang="en-US" sz="2000" b="1" i="0">
                <a:solidFill>
                  <a:srgbClr val="FF0000"/>
                </a:solidFill>
              </a:rPr>
              <a:t>              </a:t>
            </a:r>
            <a:r>
              <a:rPr lang="en-US" sz="2000" b="1" i="0">
                <a:solidFill>
                  <a:srgbClr val="6600CC"/>
                </a:solidFill>
              </a:rPr>
              <a:t>P </a:t>
            </a:r>
            <a:r>
              <a:rPr lang="en-US" sz="2000" b="1" i="0">
                <a:solidFill>
                  <a:srgbClr val="FF0000"/>
                </a:solidFill>
              </a:rPr>
              <a:t>                           </a:t>
            </a:r>
            <a:r>
              <a:rPr lang="en-US" sz="2000" b="1" i="0"/>
              <a:t>not-P                            Q </a:t>
            </a:r>
            <a:r>
              <a:rPr lang="en-US" sz="2000" b="1" i="0">
                <a:solidFill>
                  <a:srgbClr val="FF0000"/>
                </a:solidFill>
              </a:rPr>
              <a:t>                        </a:t>
            </a:r>
            <a:r>
              <a:rPr lang="en-US" sz="2000" b="1" i="0">
                <a:solidFill>
                  <a:srgbClr val="00FF00"/>
                </a:solidFill>
              </a:rPr>
              <a:t>not-Q</a:t>
            </a:r>
          </a:p>
        </p:txBody>
      </p:sp>
      <p:grpSp>
        <p:nvGrpSpPr>
          <p:cNvPr id="51204" name="Group 8"/>
          <p:cNvGrpSpPr>
            <a:grpSpLocks/>
          </p:cNvGrpSpPr>
          <p:nvPr/>
        </p:nvGrpSpPr>
        <p:grpSpPr bwMode="auto">
          <a:xfrm>
            <a:off x="685800" y="4876800"/>
            <a:ext cx="7924800" cy="906463"/>
            <a:chOff x="685800" y="5486400"/>
            <a:chExt cx="7924800" cy="906463"/>
          </a:xfrm>
        </p:grpSpPr>
        <p:sp>
          <p:nvSpPr>
            <p:cNvPr id="51206" name="Text Box 3"/>
            <p:cNvSpPr txBox="1">
              <a:spLocks noChangeArrowheads="1"/>
            </p:cNvSpPr>
            <p:nvPr/>
          </p:nvSpPr>
          <p:spPr bwMode="auto">
            <a:xfrm>
              <a:off x="2819400" y="5562600"/>
              <a:ext cx="1752600" cy="830263"/>
            </a:xfrm>
            <a:prstGeom prst="rect">
              <a:avLst/>
            </a:prstGeom>
            <a:noFill/>
            <a:ln w="9525">
              <a:solidFill>
                <a:schemeClr val="tx1"/>
              </a:solidFill>
              <a:miter lim="800000"/>
              <a:headEnd/>
              <a:tailEnd/>
            </a:ln>
          </p:spPr>
          <p:txBody>
            <a:bodyPr>
              <a:spAutoFit/>
            </a:bodyPr>
            <a:lstStyle/>
            <a:p>
              <a:pPr algn="ctr">
                <a:spcBef>
                  <a:spcPct val="50000"/>
                </a:spcBef>
              </a:pPr>
              <a:r>
                <a:rPr lang="en-US" sz="800" b="1" i="0"/>
                <a:t> </a:t>
              </a:r>
              <a:r>
                <a:rPr lang="en-US" sz="1800" b="1" i="0"/>
                <a:t>Hanover High School</a:t>
              </a:r>
              <a:endParaRPr lang="en-US" sz="800" b="1" i="0"/>
            </a:p>
            <a:p>
              <a:pPr algn="ctr">
                <a:spcBef>
                  <a:spcPct val="50000"/>
                </a:spcBef>
              </a:pPr>
              <a:endParaRPr lang="en-US" sz="800" b="1" i="0"/>
            </a:p>
          </p:txBody>
        </p:sp>
        <p:sp>
          <p:nvSpPr>
            <p:cNvPr id="51207" name="Text Box 5"/>
            <p:cNvSpPr txBox="1">
              <a:spLocks noChangeArrowheads="1"/>
            </p:cNvSpPr>
            <p:nvPr/>
          </p:nvSpPr>
          <p:spPr bwMode="auto">
            <a:xfrm>
              <a:off x="4953000" y="5508625"/>
              <a:ext cx="1676400" cy="815975"/>
            </a:xfrm>
            <a:prstGeom prst="rect">
              <a:avLst/>
            </a:prstGeom>
            <a:noFill/>
            <a:ln w="9525">
              <a:solidFill>
                <a:schemeClr val="tx1"/>
              </a:solidFill>
              <a:miter lim="800000"/>
              <a:headEnd/>
              <a:tailEnd/>
            </a:ln>
          </p:spPr>
          <p:txBody>
            <a:bodyPr>
              <a:spAutoFit/>
            </a:bodyPr>
            <a:lstStyle/>
            <a:p>
              <a:pPr algn="ctr">
                <a:spcBef>
                  <a:spcPct val="50000"/>
                </a:spcBef>
              </a:pPr>
              <a:r>
                <a:rPr lang="en-US" sz="800" b="1" i="0"/>
                <a:t> </a:t>
              </a:r>
            </a:p>
            <a:p>
              <a:pPr algn="ctr">
                <a:spcBef>
                  <a:spcPct val="50000"/>
                </a:spcBef>
              </a:pPr>
              <a:r>
                <a:rPr lang="en-US" sz="800" b="1" i="0"/>
                <a:t> </a:t>
              </a:r>
              <a:r>
                <a:rPr lang="en-US" sz="1800" b="1" i="0"/>
                <a:t>Dover City</a:t>
              </a:r>
              <a:endParaRPr lang="en-US" sz="800" b="1" i="0"/>
            </a:p>
            <a:p>
              <a:pPr algn="ctr">
                <a:spcBef>
                  <a:spcPct val="50000"/>
                </a:spcBef>
              </a:pPr>
              <a:endParaRPr lang="en-US" sz="800" b="1" i="0"/>
            </a:p>
          </p:txBody>
        </p:sp>
        <p:sp>
          <p:nvSpPr>
            <p:cNvPr id="51208" name="Text Box 6"/>
            <p:cNvSpPr txBox="1">
              <a:spLocks noChangeArrowheads="1"/>
            </p:cNvSpPr>
            <p:nvPr/>
          </p:nvSpPr>
          <p:spPr bwMode="auto">
            <a:xfrm>
              <a:off x="6934200" y="5486400"/>
              <a:ext cx="1676400" cy="830263"/>
            </a:xfrm>
            <a:prstGeom prst="rect">
              <a:avLst/>
            </a:prstGeom>
            <a:noFill/>
            <a:ln w="9525">
              <a:solidFill>
                <a:schemeClr val="tx1"/>
              </a:solidFill>
              <a:miter lim="800000"/>
              <a:headEnd/>
              <a:tailEnd/>
            </a:ln>
          </p:spPr>
          <p:txBody>
            <a:bodyPr>
              <a:spAutoFit/>
            </a:bodyPr>
            <a:lstStyle/>
            <a:p>
              <a:pPr algn="ctr">
                <a:spcBef>
                  <a:spcPct val="50000"/>
                </a:spcBef>
              </a:pPr>
              <a:r>
                <a:rPr lang="en-US" sz="1800" b="1" i="0">
                  <a:solidFill>
                    <a:srgbClr val="00FF00"/>
                  </a:solidFill>
                </a:rPr>
                <a:t>town of Hanover</a:t>
              </a:r>
              <a:endParaRPr lang="en-US" sz="800" b="1" i="0">
                <a:solidFill>
                  <a:srgbClr val="00FF00"/>
                </a:solidFill>
              </a:endParaRPr>
            </a:p>
            <a:p>
              <a:pPr algn="ctr">
                <a:spcBef>
                  <a:spcPct val="50000"/>
                </a:spcBef>
              </a:pPr>
              <a:endParaRPr lang="en-US" sz="800" b="1" i="0">
                <a:solidFill>
                  <a:srgbClr val="00FF00"/>
                </a:solidFill>
              </a:endParaRPr>
            </a:p>
          </p:txBody>
        </p:sp>
        <p:sp>
          <p:nvSpPr>
            <p:cNvPr id="51209" name="Text Box 3"/>
            <p:cNvSpPr txBox="1">
              <a:spLocks noChangeArrowheads="1"/>
            </p:cNvSpPr>
            <p:nvPr/>
          </p:nvSpPr>
          <p:spPr bwMode="auto">
            <a:xfrm>
              <a:off x="685800" y="5562600"/>
              <a:ext cx="1752600" cy="830263"/>
            </a:xfrm>
            <a:prstGeom prst="rect">
              <a:avLst/>
            </a:prstGeom>
            <a:noFill/>
            <a:ln w="9525">
              <a:solidFill>
                <a:schemeClr val="tx1"/>
              </a:solidFill>
              <a:miter lim="800000"/>
              <a:headEnd/>
              <a:tailEnd/>
            </a:ln>
          </p:spPr>
          <p:txBody>
            <a:bodyPr>
              <a:spAutoFit/>
            </a:bodyPr>
            <a:lstStyle/>
            <a:p>
              <a:pPr algn="ctr">
                <a:spcBef>
                  <a:spcPct val="50000"/>
                </a:spcBef>
              </a:pPr>
              <a:r>
                <a:rPr lang="en-US" sz="1800" b="1" i="0">
                  <a:solidFill>
                    <a:srgbClr val="6600CC"/>
                  </a:solidFill>
                </a:rPr>
                <a:t>Dover High School</a:t>
              </a:r>
              <a:endParaRPr lang="en-US" sz="800" b="1" i="0">
                <a:solidFill>
                  <a:srgbClr val="6600CC"/>
                </a:solidFill>
              </a:endParaRPr>
            </a:p>
            <a:p>
              <a:pPr algn="ctr">
                <a:spcBef>
                  <a:spcPct val="50000"/>
                </a:spcBef>
              </a:pPr>
              <a:endParaRPr lang="en-US" sz="800" b="1" i="0">
                <a:solidFill>
                  <a:srgbClr val="6600CC"/>
                </a:solidFill>
              </a:endParaRPr>
            </a:p>
          </p:txBody>
        </p:sp>
      </p:grpSp>
      <p:sp>
        <p:nvSpPr>
          <p:cNvPr id="10" name="Rectangle 9"/>
          <p:cNvSpPr/>
          <p:nvPr/>
        </p:nvSpPr>
        <p:spPr>
          <a:xfrm>
            <a:off x="381000" y="228600"/>
            <a:ext cx="8229600" cy="1016000"/>
          </a:xfrm>
          <a:prstGeom prst="rect">
            <a:avLst/>
          </a:prstGeom>
        </p:spPr>
        <p:txBody>
          <a:bodyPr>
            <a:spAutoFit/>
          </a:bodyPr>
          <a:lstStyle/>
          <a:p>
            <a:pPr>
              <a:defRPr/>
            </a:pPr>
            <a:r>
              <a:rPr lang="en-US" sz="3000" b="1" dirty="0">
                <a:solidFill>
                  <a:srgbClr val="0000CC"/>
                </a:solidFill>
                <a:effectLst>
                  <a:outerShdw blurRad="38100" dist="38100" dir="2700000" algn="tl">
                    <a:srgbClr val="C0C0C0"/>
                  </a:outerShdw>
                </a:effectLst>
              </a:rPr>
              <a:t>Exp 1: Cheating vs. Sabotage vs. Innocent Mistakes</a:t>
            </a:r>
            <a:endParaRPr lang="en-US" sz="3000" dirty="0">
              <a:solidFill>
                <a:srgbClr val="0000CC"/>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2800" b="1" dirty="0" smtClean="0">
                <a:effectLst>
                  <a:outerShdw blurRad="38100" dist="38100" dir="2700000" algn="tl">
                    <a:srgbClr val="C0C0C0"/>
                  </a:outerShdw>
                </a:effectLst>
              </a:rPr>
              <a:t>What varies?  The potential rule violators</a:t>
            </a:r>
          </a:p>
        </p:txBody>
      </p:sp>
      <p:sp>
        <p:nvSpPr>
          <p:cNvPr id="52227" name="Rectangle 3"/>
          <p:cNvSpPr>
            <a:spLocks noGrp="1" noChangeArrowheads="1"/>
          </p:cNvSpPr>
          <p:nvPr>
            <p:ph type="body" idx="1"/>
          </p:nvPr>
        </p:nvSpPr>
        <p:spPr>
          <a:xfrm>
            <a:off x="457200" y="990600"/>
            <a:ext cx="8534400" cy="6477000"/>
          </a:xfrm>
        </p:spPr>
        <p:txBody>
          <a:bodyPr/>
          <a:lstStyle/>
          <a:p>
            <a:pPr marL="347663" indent="-347663" eaLnBrk="1" hangingPunct="1">
              <a:lnSpc>
                <a:spcPct val="80000"/>
              </a:lnSpc>
            </a:pPr>
            <a:r>
              <a:rPr lang="en-US" b="1" smtClean="0"/>
              <a:t>Cheater condition:  </a:t>
            </a:r>
            <a:r>
              <a:rPr lang="en-US" b="1" smtClean="0">
                <a:solidFill>
                  <a:schemeClr val="accent2"/>
                </a:solidFill>
              </a:rPr>
              <a:t>Mothers</a:t>
            </a:r>
            <a:r>
              <a:rPr lang="en-US" smtClean="0"/>
              <a:t> with high school age children have volunteered to sort documents at the local board of education; some may have sorted their own children’s documents, </a:t>
            </a:r>
            <a:r>
              <a:rPr lang="en-US" u="sng" smtClean="0"/>
              <a:t>may have cheated</a:t>
            </a:r>
            <a:r>
              <a:rPr lang="en-US" smtClean="0"/>
              <a:t>.</a:t>
            </a:r>
          </a:p>
          <a:p>
            <a:pPr marL="674688" lvl="1" indent="-347663" eaLnBrk="1" hangingPunct="1">
              <a:lnSpc>
                <a:spcPct val="80000"/>
              </a:lnSpc>
            </a:pPr>
            <a:r>
              <a:rPr lang="en-US" b="1" smtClean="0">
                <a:solidFill>
                  <a:srgbClr val="0000CC"/>
                </a:solidFill>
              </a:rPr>
              <a:t>Intend</a:t>
            </a:r>
            <a:r>
              <a:rPr lang="en-US" smtClean="0"/>
              <a:t>, </a:t>
            </a:r>
            <a:r>
              <a:rPr lang="en-US" b="1" smtClean="0">
                <a:solidFill>
                  <a:srgbClr val="0000CC"/>
                </a:solidFill>
              </a:rPr>
              <a:t>get benefit</a:t>
            </a:r>
            <a:r>
              <a:rPr lang="en-US" smtClean="0"/>
              <a:t> regulated by the social contract</a:t>
            </a:r>
          </a:p>
          <a:p>
            <a:pPr marL="347663" indent="-347663" eaLnBrk="1" hangingPunct="1">
              <a:lnSpc>
                <a:spcPct val="80000"/>
              </a:lnSpc>
              <a:buFont typeface="Wingdings" pitchFamily="2" charset="2"/>
              <a:buNone/>
            </a:pPr>
            <a:endParaRPr lang="en-US" sz="1200" b="1" smtClean="0"/>
          </a:p>
          <a:p>
            <a:pPr marL="347663" indent="-347663" eaLnBrk="1" hangingPunct="1">
              <a:lnSpc>
                <a:spcPct val="80000"/>
              </a:lnSpc>
            </a:pPr>
            <a:r>
              <a:rPr lang="en-US" b="1" smtClean="0"/>
              <a:t>Sabotage condition: </a:t>
            </a:r>
            <a:r>
              <a:rPr lang="en-US" smtClean="0"/>
              <a:t>Women who are </a:t>
            </a:r>
            <a:r>
              <a:rPr lang="en-US" b="1" smtClean="0">
                <a:solidFill>
                  <a:srgbClr val="0000CC"/>
                </a:solidFill>
              </a:rPr>
              <a:t>mad at you</a:t>
            </a:r>
            <a:r>
              <a:rPr lang="en-US" smtClean="0"/>
              <a:t> for having fired their best friend; they intend to violate the rule to make chaos that will make you look incompetent in eyes of your boss</a:t>
            </a:r>
            <a:r>
              <a:rPr lang="en-US" b="1" smtClean="0"/>
              <a:t>.</a:t>
            </a:r>
          </a:p>
          <a:p>
            <a:pPr marL="674688" lvl="1" indent="-347663" eaLnBrk="1" hangingPunct="1">
              <a:lnSpc>
                <a:spcPct val="80000"/>
              </a:lnSpc>
            </a:pPr>
            <a:r>
              <a:rPr lang="en-US" b="1" smtClean="0">
                <a:solidFill>
                  <a:srgbClr val="0000CC"/>
                </a:solidFill>
              </a:rPr>
              <a:t>Intend</a:t>
            </a:r>
            <a:r>
              <a:rPr lang="en-US" smtClean="0"/>
              <a:t>, </a:t>
            </a:r>
            <a:r>
              <a:rPr lang="en-US" b="1" smtClean="0">
                <a:solidFill>
                  <a:srgbClr val="0000CC"/>
                </a:solidFill>
              </a:rPr>
              <a:t>do not get benefit</a:t>
            </a:r>
            <a:r>
              <a:rPr lang="en-US" smtClean="0"/>
              <a:t> regulated by the social contract</a:t>
            </a:r>
            <a:endParaRPr lang="en-US" b="1" smtClean="0"/>
          </a:p>
          <a:p>
            <a:pPr marL="347663" indent="-347663" eaLnBrk="1" hangingPunct="1">
              <a:lnSpc>
                <a:spcPct val="80000"/>
              </a:lnSpc>
              <a:buFont typeface="Wingdings" pitchFamily="2" charset="2"/>
              <a:buNone/>
            </a:pPr>
            <a:endParaRPr lang="en-US" sz="1200" b="1" smtClean="0"/>
          </a:p>
          <a:p>
            <a:pPr marL="347663" indent="-347663" eaLnBrk="1" hangingPunct="1">
              <a:lnSpc>
                <a:spcPct val="80000"/>
              </a:lnSpc>
            </a:pPr>
            <a:r>
              <a:rPr lang="en-US" b="1" smtClean="0"/>
              <a:t>Innocent mistake condition:  </a:t>
            </a:r>
            <a:r>
              <a:rPr lang="en-US" b="1" smtClean="0">
                <a:solidFill>
                  <a:schemeClr val="accent2"/>
                </a:solidFill>
              </a:rPr>
              <a:t>Absent minded elderly ladies</a:t>
            </a:r>
            <a:r>
              <a:rPr lang="en-US" smtClean="0"/>
              <a:t> who work at the board of education are sorting the documents.  They </a:t>
            </a:r>
            <a:r>
              <a:rPr lang="en-US" u="sng" smtClean="0"/>
              <a:t>may have made some mistakes</a:t>
            </a:r>
            <a:r>
              <a:rPr lang="en-US" smtClean="0"/>
              <a:t>.</a:t>
            </a:r>
          </a:p>
          <a:p>
            <a:pPr marL="674688" lvl="1" indent="-347663" eaLnBrk="1" hangingPunct="1">
              <a:lnSpc>
                <a:spcPct val="80000"/>
              </a:lnSpc>
            </a:pPr>
            <a:r>
              <a:rPr lang="en-US" b="1" smtClean="0">
                <a:solidFill>
                  <a:srgbClr val="0000CC"/>
                </a:solidFill>
              </a:rPr>
              <a:t>No intention, no benefit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370" name="Rectangle 2"/>
          <p:cNvSpPr>
            <a:spLocks noGrp="1" noChangeArrowheads="1"/>
          </p:cNvSpPr>
          <p:nvPr>
            <p:ph type="title"/>
          </p:nvPr>
        </p:nvSpPr>
        <p:spPr>
          <a:xfrm>
            <a:off x="457200" y="304800"/>
            <a:ext cx="8229600" cy="685800"/>
          </a:xfrm>
        </p:spPr>
        <p:txBody>
          <a:bodyPr/>
          <a:lstStyle/>
          <a:p>
            <a:pPr eaLnBrk="1" hangingPunct="1">
              <a:defRPr/>
            </a:pPr>
            <a:r>
              <a:rPr lang="en-US" b="1" dirty="0" smtClean="0">
                <a:effectLst>
                  <a:outerShdw blurRad="38100" dist="38100" dir="2700000" algn="tl">
                    <a:srgbClr val="C0C0C0"/>
                  </a:outerShdw>
                </a:effectLst>
              </a:rPr>
              <a:t>Identical social contract rules</a:t>
            </a:r>
          </a:p>
        </p:txBody>
      </p:sp>
      <p:graphicFrame>
        <p:nvGraphicFramePr>
          <p:cNvPr id="11" name="Object 3"/>
          <p:cNvGraphicFramePr>
            <a:graphicFrameLocks noGrp="1" noChangeAspect="1"/>
          </p:cNvGraphicFramePr>
          <p:nvPr>
            <p:ph sz="half" idx="1"/>
          </p:nvPr>
        </p:nvGraphicFramePr>
        <p:xfrm>
          <a:off x="863600" y="406400"/>
          <a:ext cx="7162800" cy="6065838"/>
        </p:xfrm>
        <a:graphic>
          <a:graphicData uri="http://schemas.openxmlformats.org/drawingml/2006/chart">
            <c:chart xmlns:c="http://schemas.openxmlformats.org/drawingml/2006/chart" xmlns:r="http://schemas.openxmlformats.org/officeDocument/2006/relationships" r:id="rId2"/>
          </a:graphicData>
        </a:graphic>
      </p:graphicFrame>
      <p:sp>
        <p:nvSpPr>
          <p:cNvPr id="53252" name="Text Box 8"/>
          <p:cNvSpPr txBox="1">
            <a:spLocks noChangeArrowheads="1"/>
          </p:cNvSpPr>
          <p:nvPr/>
        </p:nvSpPr>
        <p:spPr bwMode="auto">
          <a:xfrm>
            <a:off x="2667000" y="6338888"/>
            <a:ext cx="6172200" cy="400050"/>
          </a:xfrm>
          <a:prstGeom prst="rect">
            <a:avLst/>
          </a:prstGeom>
          <a:noFill/>
          <a:ln w="9525">
            <a:noFill/>
            <a:miter lim="800000"/>
            <a:headEnd/>
            <a:tailEnd/>
          </a:ln>
        </p:spPr>
        <p:txBody>
          <a:bodyPr>
            <a:spAutoFit/>
          </a:bodyPr>
          <a:lstStyle/>
          <a:p>
            <a:pPr algn="r">
              <a:spcBef>
                <a:spcPct val="50000"/>
              </a:spcBef>
            </a:pPr>
            <a:r>
              <a:rPr lang="en-US" sz="2000" i="0">
                <a:latin typeface="Times New Roman" pitchFamily="18" charset="0"/>
              </a:rPr>
              <a:t>Cosmides, Barrett, Tooby, </a:t>
            </a:r>
            <a:r>
              <a:rPr lang="en-US" sz="2000">
                <a:latin typeface="Times New Roman" pitchFamily="18" charset="0"/>
              </a:rPr>
              <a:t>PNAS</a:t>
            </a:r>
            <a:r>
              <a:rPr lang="en-US" sz="2000" i="0">
                <a:latin typeface="Times New Roman" pitchFamily="18" charset="0"/>
              </a:rPr>
              <a:t> 2010 (Exp 3)</a:t>
            </a:r>
          </a:p>
        </p:txBody>
      </p:sp>
      <p:grpSp>
        <p:nvGrpSpPr>
          <p:cNvPr id="53253" name="Group 7"/>
          <p:cNvGrpSpPr>
            <a:grpSpLocks/>
          </p:cNvGrpSpPr>
          <p:nvPr/>
        </p:nvGrpSpPr>
        <p:grpSpPr bwMode="auto">
          <a:xfrm>
            <a:off x="2971800" y="5715000"/>
            <a:ext cx="4572000" cy="461963"/>
            <a:chOff x="2743200" y="5562600"/>
            <a:chExt cx="4572000" cy="461963"/>
          </a:xfrm>
        </p:grpSpPr>
        <p:sp>
          <p:nvSpPr>
            <p:cNvPr id="53254" name="Text Box 5"/>
            <p:cNvSpPr txBox="1">
              <a:spLocks noChangeArrowheads="1"/>
            </p:cNvSpPr>
            <p:nvPr/>
          </p:nvSpPr>
          <p:spPr bwMode="auto">
            <a:xfrm>
              <a:off x="2743200" y="5562600"/>
              <a:ext cx="1447800" cy="457200"/>
            </a:xfrm>
            <a:prstGeom prst="rect">
              <a:avLst/>
            </a:prstGeom>
            <a:noFill/>
            <a:ln w="9525">
              <a:noFill/>
              <a:miter lim="800000"/>
              <a:headEnd/>
              <a:tailEnd/>
            </a:ln>
          </p:spPr>
          <p:txBody>
            <a:bodyPr>
              <a:spAutoFit/>
            </a:bodyPr>
            <a:lstStyle/>
            <a:p>
              <a:pPr>
                <a:spcBef>
                  <a:spcPct val="50000"/>
                </a:spcBef>
              </a:pPr>
              <a:r>
                <a:rPr lang="en-US" sz="2400" b="1" i="0"/>
                <a:t>Cheating</a:t>
              </a:r>
            </a:p>
          </p:txBody>
        </p:sp>
        <p:sp>
          <p:nvSpPr>
            <p:cNvPr id="53255" name="Text Box 6"/>
            <p:cNvSpPr txBox="1">
              <a:spLocks noChangeArrowheads="1"/>
            </p:cNvSpPr>
            <p:nvPr/>
          </p:nvSpPr>
          <p:spPr bwMode="auto">
            <a:xfrm>
              <a:off x="4419600" y="5562600"/>
              <a:ext cx="1447800" cy="461963"/>
            </a:xfrm>
            <a:prstGeom prst="rect">
              <a:avLst/>
            </a:prstGeom>
            <a:noFill/>
            <a:ln w="9525">
              <a:noFill/>
              <a:miter lim="800000"/>
              <a:headEnd/>
              <a:tailEnd/>
            </a:ln>
          </p:spPr>
          <p:txBody>
            <a:bodyPr>
              <a:spAutoFit/>
            </a:bodyPr>
            <a:lstStyle/>
            <a:p>
              <a:pPr>
                <a:spcBef>
                  <a:spcPct val="50000"/>
                </a:spcBef>
              </a:pPr>
              <a:r>
                <a:rPr lang="en-US" sz="2400" b="1" i="0"/>
                <a:t>Sabotage</a:t>
              </a:r>
            </a:p>
          </p:txBody>
        </p:sp>
        <p:sp>
          <p:nvSpPr>
            <p:cNvPr id="53256" name="Text Box 6"/>
            <p:cNvSpPr txBox="1">
              <a:spLocks noChangeArrowheads="1"/>
            </p:cNvSpPr>
            <p:nvPr/>
          </p:nvSpPr>
          <p:spPr bwMode="auto">
            <a:xfrm>
              <a:off x="6019800" y="5562600"/>
              <a:ext cx="1295400" cy="457200"/>
            </a:xfrm>
            <a:prstGeom prst="rect">
              <a:avLst/>
            </a:prstGeom>
            <a:noFill/>
            <a:ln w="9525">
              <a:noFill/>
              <a:miter lim="800000"/>
              <a:headEnd/>
              <a:tailEnd/>
            </a:ln>
          </p:spPr>
          <p:txBody>
            <a:bodyPr>
              <a:spAutoFit/>
            </a:bodyPr>
            <a:lstStyle/>
            <a:p>
              <a:pPr>
                <a:spcBef>
                  <a:spcPct val="50000"/>
                </a:spcBef>
              </a:pPr>
              <a:r>
                <a:rPr lang="en-US" sz="2400" b="1" i="0"/>
                <a:t>Mistake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chart seriesIdx="0" categoryIdx="0" bldStep="ptInCategory"/>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0" categoryIdx="1" bldStep="ptIn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graphicEl>
                                              <a:chart seriesIdx="0" categoryIdx="2" bldStep="ptIn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categoryEl" animBg="0"/>
        </p:bldSub>
      </p:bldGraphic>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2800" b="1" dirty="0" smtClean="0">
                <a:effectLst>
                  <a:outerShdw blurRad="38100" dist="38100" dir="2700000" algn="tl">
                    <a:srgbClr val="C0C0C0"/>
                  </a:outerShdw>
                </a:effectLst>
              </a:rPr>
              <a:t>Exp 2: Full parametric design (8 conditions)</a:t>
            </a:r>
          </a:p>
        </p:txBody>
      </p:sp>
      <p:sp>
        <p:nvSpPr>
          <p:cNvPr id="36867" name="Rectangle 3"/>
          <p:cNvSpPr>
            <a:spLocks noGrp="1" noChangeArrowheads="1"/>
          </p:cNvSpPr>
          <p:nvPr>
            <p:ph type="body" idx="1"/>
          </p:nvPr>
        </p:nvSpPr>
        <p:spPr>
          <a:xfrm>
            <a:off x="457200" y="990600"/>
            <a:ext cx="8534400" cy="6477000"/>
          </a:xfrm>
        </p:spPr>
        <p:txBody>
          <a:bodyPr/>
          <a:lstStyle/>
          <a:p>
            <a:pPr marL="347663" indent="-347663" algn="ctr" eaLnBrk="1" hangingPunct="1">
              <a:lnSpc>
                <a:spcPct val="80000"/>
              </a:lnSpc>
              <a:buFont typeface="Wingdings" pitchFamily="2" charset="2"/>
              <a:buNone/>
            </a:pPr>
            <a:r>
              <a:rPr lang="en-US" b="1" smtClean="0"/>
              <a:t>Same social contract rule used in all 8 conditions</a:t>
            </a:r>
          </a:p>
          <a:p>
            <a:pPr marL="347663" indent="-347663" eaLnBrk="1" hangingPunct="1">
              <a:lnSpc>
                <a:spcPct val="80000"/>
              </a:lnSpc>
              <a:buFont typeface="Wingdings" pitchFamily="2" charset="2"/>
              <a:buNone/>
            </a:pPr>
            <a:r>
              <a:rPr lang="en-US" b="1" smtClean="0"/>
              <a:t>Varied:</a:t>
            </a:r>
          </a:p>
          <a:p>
            <a:pPr marL="347663" indent="-347663" eaLnBrk="1" hangingPunct="1">
              <a:lnSpc>
                <a:spcPct val="80000"/>
              </a:lnSpc>
            </a:pPr>
            <a:r>
              <a:rPr lang="en-US" b="1" i="1" smtClean="0">
                <a:solidFill>
                  <a:srgbClr val="0000CC"/>
                </a:solidFill>
              </a:rPr>
              <a:t>Benefit</a:t>
            </a:r>
            <a:r>
              <a:rPr lang="en-US" b="1" smtClean="0"/>
              <a:t> present vs absent</a:t>
            </a:r>
          </a:p>
          <a:p>
            <a:pPr marL="674688" lvl="1" indent="-347663" eaLnBrk="1" hangingPunct="1">
              <a:lnSpc>
                <a:spcPct val="80000"/>
              </a:lnSpc>
            </a:pPr>
            <a:r>
              <a:rPr lang="en-US" b="1" smtClean="0"/>
              <a:t>Can volunteers get benefit regulated by the rule by breaking it?</a:t>
            </a:r>
          </a:p>
          <a:p>
            <a:pPr marL="1027113" lvl="2" indent="-347663" eaLnBrk="1" hangingPunct="1">
              <a:lnSpc>
                <a:spcPct val="80000"/>
              </a:lnSpc>
            </a:pPr>
            <a:r>
              <a:rPr lang="en-US" b="1" smtClean="0"/>
              <a:t>Mothers vs. volunteers with no high-school age children</a:t>
            </a:r>
          </a:p>
          <a:p>
            <a:pPr marL="347663" indent="-347663" eaLnBrk="1" hangingPunct="1">
              <a:lnSpc>
                <a:spcPct val="80000"/>
              </a:lnSpc>
            </a:pPr>
            <a:r>
              <a:rPr lang="en-US" b="1" i="1" smtClean="0">
                <a:solidFill>
                  <a:srgbClr val="0000CC"/>
                </a:solidFill>
              </a:rPr>
              <a:t>Intention</a:t>
            </a:r>
            <a:r>
              <a:rPr lang="en-US" b="1" smtClean="0"/>
              <a:t> present vs. absent</a:t>
            </a:r>
          </a:p>
          <a:p>
            <a:pPr marL="674688" lvl="1" indent="-347663" eaLnBrk="1" hangingPunct="1">
              <a:lnSpc>
                <a:spcPct val="80000"/>
              </a:lnSpc>
            </a:pPr>
            <a:r>
              <a:rPr lang="en-US" b="1" smtClean="0"/>
              <a:t>Did volunteers intend to violate rule or are they honest people who may have made mistakes?</a:t>
            </a:r>
          </a:p>
          <a:p>
            <a:pPr marL="1027113" lvl="2" indent="-347663" eaLnBrk="1" hangingPunct="1">
              <a:lnSpc>
                <a:spcPct val="80000"/>
              </a:lnSpc>
            </a:pPr>
            <a:r>
              <a:rPr lang="en-US" b="1" smtClean="0"/>
              <a:t>In Benefit absent condition: “mischeviously intend” to provide a motive</a:t>
            </a:r>
          </a:p>
          <a:p>
            <a:pPr marL="347663" indent="-347663" eaLnBrk="1" hangingPunct="1">
              <a:lnSpc>
                <a:spcPct val="80000"/>
              </a:lnSpc>
            </a:pPr>
            <a:r>
              <a:rPr lang="en-US" b="1" i="1" smtClean="0">
                <a:solidFill>
                  <a:srgbClr val="0000CC"/>
                </a:solidFill>
              </a:rPr>
              <a:t>Ability</a:t>
            </a:r>
            <a:r>
              <a:rPr lang="en-US" b="1" smtClean="0"/>
              <a:t> present vs. absent</a:t>
            </a:r>
          </a:p>
          <a:p>
            <a:pPr marL="674688" lvl="1" indent="-347663" eaLnBrk="1" hangingPunct="1">
              <a:lnSpc>
                <a:spcPct val="80000"/>
              </a:lnSpc>
            </a:pPr>
            <a:r>
              <a:rPr lang="en-US" b="1" smtClean="0"/>
              <a:t>Does the situation make violating easy, or are there anti-cheating measures in place? (redacted docs)</a:t>
            </a:r>
          </a:p>
          <a:p>
            <a:pPr marL="1027113" lvl="2" indent="-347663" eaLnBrk="1" hangingPunct="1">
              <a:lnSpc>
                <a:spcPct val="80000"/>
              </a:lnSpc>
            </a:pPr>
            <a:r>
              <a:rPr lang="en-US" b="1" smtClean="0"/>
              <a:t>If </a:t>
            </a:r>
            <a:r>
              <a:rPr lang="en-US" b="1" u="sng" smtClean="0"/>
              <a:t>situation</a:t>
            </a:r>
            <a:r>
              <a:rPr lang="en-US" b="1" smtClean="0"/>
              <a:t> makes violations unlikely, search for violations is unlikely to reveal individuals with a </a:t>
            </a:r>
            <a:r>
              <a:rPr lang="en-US" b="1" u="sng" smtClean="0"/>
              <a:t>disposition</a:t>
            </a:r>
            <a:r>
              <a:rPr lang="en-US" b="1" smtClean="0"/>
              <a:t> to cheat</a:t>
            </a:r>
          </a:p>
          <a:p>
            <a:pPr marL="347663" indent="-347663" eaLnBrk="1" hangingPunct="1">
              <a:lnSpc>
                <a:spcPct val="80000"/>
              </a:lnSpc>
            </a:pPr>
            <a:endParaRPr lang="en-US" b="1" smtClean="0"/>
          </a:p>
          <a:p>
            <a:pPr marL="347663" indent="-347663" eaLnBrk="1" hangingPunct="1">
              <a:lnSpc>
                <a:spcPct val="80000"/>
              </a:lnSpc>
            </a:pPr>
            <a:endParaRPr lang="en-US" b="1" smtClean="0"/>
          </a:p>
          <a:p>
            <a:pPr marL="347663" indent="-347663" algn="ctr" eaLnBrk="1" hangingPunct="1">
              <a:lnSpc>
                <a:spcPct val="80000"/>
              </a:lnSpc>
              <a:buFont typeface="Wingdings" pitchFamily="2" charset="2"/>
              <a:buNone/>
            </a:pPr>
            <a:endParaRPr lang="en-US" sz="1000" b="1" i="1" smtClean="0"/>
          </a:p>
          <a:p>
            <a:pPr marL="347663" indent="-347663" eaLnBrk="1" hangingPunct="1">
              <a:lnSpc>
                <a:spcPct val="80000"/>
              </a:lnSpc>
              <a:buFont typeface="Wingdings" pitchFamily="2" charset="2"/>
              <a:buNone/>
            </a:pPr>
            <a:endParaRPr lang="en-US" b="1" smtClean="0"/>
          </a:p>
          <a:p>
            <a:pPr marL="347663" indent="-347663" eaLnBrk="1" hangingPunct="1">
              <a:lnSpc>
                <a:spcPct val="80000"/>
              </a:lnSpc>
              <a:buFont typeface="Wingdings" pitchFamily="2" charset="2"/>
              <a:buNone/>
            </a:pPr>
            <a:endParaRPr lang="en-US" sz="2600" b="1" smtClean="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86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86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86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86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8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090" name="Rectangle 2"/>
          <p:cNvSpPr>
            <a:spLocks noGrp="1" noChangeArrowheads="1"/>
          </p:cNvSpPr>
          <p:nvPr>
            <p:ph type="title"/>
          </p:nvPr>
        </p:nvSpPr>
        <p:spPr>
          <a:xfrm>
            <a:off x="457200" y="304800"/>
            <a:ext cx="8382000" cy="685800"/>
          </a:xfrm>
        </p:spPr>
        <p:txBody>
          <a:bodyPr/>
          <a:lstStyle/>
          <a:p>
            <a:pPr eaLnBrk="1" hangingPunct="1">
              <a:defRPr/>
            </a:pPr>
            <a:r>
              <a:rPr lang="en-US" b="1" smtClean="0">
                <a:effectLst>
                  <a:outerShdw blurRad="38100" dist="38100" dir="2700000" algn="tl">
                    <a:srgbClr val="C0C0C0"/>
                  </a:outerShdw>
                </a:effectLst>
              </a:rPr>
              <a:t>Vary properties of violator; same social contract</a:t>
            </a:r>
          </a:p>
        </p:txBody>
      </p:sp>
      <p:sp>
        <p:nvSpPr>
          <p:cNvPr id="6148" name="Rectangle 4"/>
          <p:cNvSpPr>
            <a:spLocks noGrp="1" noChangeArrowheads="1"/>
          </p:cNvSpPr>
          <p:nvPr>
            <p:ph type="body" sz="half" idx="2"/>
          </p:nvPr>
        </p:nvSpPr>
        <p:spPr>
          <a:xfrm>
            <a:off x="6172200" y="1066800"/>
            <a:ext cx="2743200" cy="5064125"/>
          </a:xfrm>
        </p:spPr>
        <p:txBody>
          <a:bodyPr/>
          <a:lstStyle/>
          <a:p>
            <a:pPr eaLnBrk="1" hangingPunct="1"/>
            <a:r>
              <a:rPr lang="en-US" b="1" i="1" smtClean="0">
                <a:solidFill>
                  <a:schemeClr val="tx2"/>
                </a:solidFill>
              </a:rPr>
              <a:t>B</a:t>
            </a:r>
            <a:r>
              <a:rPr lang="en-US" b="1" i="1" smtClean="0"/>
              <a:t>enefit</a:t>
            </a:r>
            <a:r>
              <a:rPr lang="en-US" b="1" smtClean="0"/>
              <a:t>: would  violator get </a:t>
            </a:r>
            <a:r>
              <a:rPr lang="en-US" b="1" i="1" smtClean="0"/>
              <a:t>benefit</a:t>
            </a:r>
            <a:r>
              <a:rPr lang="en-US" b="1" smtClean="0"/>
              <a:t> regulated by rule?</a:t>
            </a:r>
          </a:p>
          <a:p>
            <a:pPr eaLnBrk="1" hangingPunct="1"/>
            <a:r>
              <a:rPr lang="en-US" b="1" i="1" smtClean="0">
                <a:solidFill>
                  <a:schemeClr val="tx2"/>
                </a:solidFill>
              </a:rPr>
              <a:t>I</a:t>
            </a:r>
            <a:r>
              <a:rPr lang="en-US" b="1" i="1" smtClean="0"/>
              <a:t>ntention</a:t>
            </a:r>
            <a:r>
              <a:rPr lang="en-US" b="1" smtClean="0"/>
              <a:t>: Is violation on purpose?</a:t>
            </a:r>
          </a:p>
          <a:p>
            <a:pPr eaLnBrk="1" hangingPunct="1"/>
            <a:r>
              <a:rPr lang="en-US" b="1" i="1" smtClean="0">
                <a:solidFill>
                  <a:schemeClr val="tx2"/>
                </a:solidFill>
              </a:rPr>
              <a:t>A</a:t>
            </a:r>
            <a:r>
              <a:rPr lang="en-US" b="1" i="1" smtClean="0"/>
              <a:t>bility</a:t>
            </a:r>
            <a:r>
              <a:rPr lang="en-US" b="1" smtClean="0"/>
              <a:t>: Is it easy to violate?</a:t>
            </a:r>
          </a:p>
          <a:p>
            <a:pPr eaLnBrk="1" hangingPunct="1"/>
            <a:endParaRPr lang="en-US" b="1" smtClean="0"/>
          </a:p>
        </p:txBody>
      </p:sp>
      <p:sp>
        <p:nvSpPr>
          <p:cNvPr id="6149" name="Text Box 8"/>
          <p:cNvSpPr txBox="1">
            <a:spLocks noChangeArrowheads="1"/>
          </p:cNvSpPr>
          <p:nvPr/>
        </p:nvSpPr>
        <p:spPr bwMode="auto">
          <a:xfrm>
            <a:off x="3581400" y="6338888"/>
            <a:ext cx="5257800" cy="366712"/>
          </a:xfrm>
          <a:prstGeom prst="rect">
            <a:avLst/>
          </a:prstGeom>
          <a:noFill/>
          <a:ln w="9525">
            <a:noFill/>
            <a:miter lim="800000"/>
            <a:headEnd/>
            <a:tailEnd/>
          </a:ln>
        </p:spPr>
        <p:txBody>
          <a:bodyPr>
            <a:spAutoFit/>
          </a:bodyPr>
          <a:lstStyle/>
          <a:p>
            <a:pPr>
              <a:spcBef>
                <a:spcPct val="50000"/>
              </a:spcBef>
            </a:pPr>
            <a:r>
              <a:rPr lang="en-US" sz="1800" i="0">
                <a:latin typeface="Times New Roman" pitchFamily="18" charset="0"/>
              </a:rPr>
              <a:t>Cosmides, Barrett, Tooby, 2010; Barrett, 1999</a:t>
            </a:r>
          </a:p>
        </p:txBody>
      </p:sp>
      <p:sp>
        <p:nvSpPr>
          <p:cNvPr id="6150"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113098" name="Object 10"/>
          <p:cNvGraphicFramePr>
            <a:graphicFrameLocks noChangeAspect="1"/>
          </p:cNvGraphicFramePr>
          <p:nvPr/>
        </p:nvGraphicFramePr>
        <p:xfrm>
          <a:off x="0" y="914400"/>
          <a:ext cx="6019800" cy="5334000"/>
        </p:xfrm>
        <a:graphic>
          <a:graphicData uri="http://schemas.openxmlformats.org/presentationml/2006/ole">
            <mc:AlternateContent xmlns:mc="http://schemas.openxmlformats.org/markup-compatibility/2006">
              <mc:Choice xmlns:v="urn:schemas-microsoft-com:vml" Requires="v">
                <p:oleObj spid="_x0000_s6149" name="Chart" r:id="rId3" imgW="3421396" imgH="2781216" progId="MSGraph.Chart.8">
                  <p:embed/>
                </p:oleObj>
              </mc:Choice>
              <mc:Fallback>
                <p:oleObj name="Chart" r:id="rId3" imgW="3421396" imgH="2781216" progId="MSGraph.Chart.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14400"/>
                        <a:ext cx="6019800" cy="533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13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13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130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13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113098" grpId="0" bld="series" 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114" name="Rectangle 2"/>
          <p:cNvSpPr>
            <a:spLocks noGrp="1" noChangeArrowheads="1"/>
          </p:cNvSpPr>
          <p:nvPr>
            <p:ph type="title"/>
          </p:nvPr>
        </p:nvSpPr>
        <p:spPr>
          <a:xfrm>
            <a:off x="457200" y="304800"/>
            <a:ext cx="8229600" cy="712788"/>
          </a:xfrm>
        </p:spPr>
        <p:txBody>
          <a:bodyPr/>
          <a:lstStyle/>
          <a:p>
            <a:pPr eaLnBrk="1" hangingPunct="1">
              <a:defRPr/>
            </a:pPr>
            <a:r>
              <a:rPr lang="en-US" sz="3000" b="1" smtClean="0">
                <a:effectLst>
                  <a:outerShdw blurRad="38100" dist="38100" dir="2700000" algn="tl">
                    <a:srgbClr val="C0C0C0"/>
                  </a:outerShdw>
                </a:effectLst>
              </a:rPr>
              <a:t>Causal connections between the 4 developments</a:t>
            </a:r>
          </a:p>
        </p:txBody>
      </p:sp>
      <p:sp>
        <p:nvSpPr>
          <p:cNvPr id="15363" name="Rectangle 3"/>
          <p:cNvSpPr>
            <a:spLocks noGrp="1" noChangeArrowheads="1"/>
          </p:cNvSpPr>
          <p:nvPr>
            <p:ph type="body" idx="1"/>
          </p:nvPr>
        </p:nvSpPr>
        <p:spPr>
          <a:xfrm>
            <a:off x="457200" y="1143000"/>
            <a:ext cx="8229600" cy="5638800"/>
          </a:xfrm>
        </p:spPr>
        <p:txBody>
          <a:bodyPr/>
          <a:lstStyle/>
          <a:p>
            <a:pPr marL="571500" indent="-571500" eaLnBrk="1" hangingPunct="1">
              <a:lnSpc>
                <a:spcPct val="80000"/>
              </a:lnSpc>
            </a:pPr>
            <a:r>
              <a:rPr lang="en-US" b="1" smtClean="0"/>
              <a:t>The brain is an evolved computer </a:t>
            </a:r>
            <a:r>
              <a:rPr lang="en-US" smtClean="0">
                <a:solidFill>
                  <a:srgbClr val="6600CC"/>
                </a:solidFill>
              </a:rPr>
              <a:t>(#1)</a:t>
            </a:r>
            <a:r>
              <a:rPr lang="en-US" b="1" smtClean="0"/>
              <a:t>, whose programs were sculpted over evolutionary time by the ancestral environments and selection pressures experienced by the hunter-gatherers from whom we are descended </a:t>
            </a:r>
            <a:r>
              <a:rPr lang="en-US" smtClean="0">
                <a:solidFill>
                  <a:srgbClr val="6600CC"/>
                </a:solidFill>
              </a:rPr>
              <a:t>(#2 and #4)</a:t>
            </a:r>
            <a:r>
              <a:rPr lang="en-US" b="1" smtClean="0">
                <a:solidFill>
                  <a:srgbClr val="6600CC"/>
                </a:solidFill>
              </a:rPr>
              <a:t>.</a:t>
            </a:r>
            <a:r>
              <a:rPr lang="en-US" smtClean="0"/>
              <a:t> </a:t>
            </a:r>
          </a:p>
          <a:p>
            <a:pPr marL="571500" indent="-571500" eaLnBrk="1" hangingPunct="1">
              <a:lnSpc>
                <a:spcPct val="80000"/>
              </a:lnSpc>
              <a:buFont typeface="Wingdings" pitchFamily="2" charset="2"/>
              <a:buNone/>
            </a:pPr>
            <a:endParaRPr lang="en-US" sz="900" smtClean="0"/>
          </a:p>
          <a:p>
            <a:pPr marL="571500" indent="-571500" eaLnBrk="1" hangingPunct="1">
              <a:lnSpc>
                <a:spcPct val="80000"/>
              </a:lnSpc>
            </a:pPr>
            <a:r>
              <a:rPr lang="en-US" b="1" smtClean="0"/>
              <a:t>Individual behavior is generated by this computer, in response to information that the person experiences </a:t>
            </a:r>
            <a:r>
              <a:rPr lang="en-US" smtClean="0">
                <a:solidFill>
                  <a:srgbClr val="6600CC"/>
                </a:solidFill>
              </a:rPr>
              <a:t>(#1)</a:t>
            </a:r>
            <a:r>
              <a:rPr lang="en-US" b="1" smtClean="0"/>
              <a:t>.</a:t>
            </a:r>
            <a:r>
              <a:rPr lang="en-US" smtClean="0"/>
              <a:t> </a:t>
            </a:r>
          </a:p>
          <a:p>
            <a:pPr marL="571500" indent="-571500" eaLnBrk="1" hangingPunct="1">
              <a:lnSpc>
                <a:spcPct val="80000"/>
              </a:lnSpc>
              <a:buFont typeface="Wingdings" pitchFamily="2" charset="2"/>
              <a:buNone/>
            </a:pPr>
            <a:endParaRPr lang="en-US" sz="900" smtClean="0"/>
          </a:p>
          <a:p>
            <a:pPr marL="571500" indent="-571500" eaLnBrk="1" hangingPunct="1">
              <a:lnSpc>
                <a:spcPct val="80000"/>
              </a:lnSpc>
            </a:pPr>
            <a:r>
              <a:rPr lang="en-US" b="1" smtClean="0"/>
              <a:t>Although the behavior these programs generate would, on average, have been adaptive (reproduction-promoting) in ancestral environments, there is no guarantee that it will be so now.  Modern environments differ importantly from ancestral ones (esp. social environments).</a:t>
            </a:r>
          </a:p>
          <a:p>
            <a:pPr marL="571500" indent="-571500" eaLnBrk="1" hangingPunct="1">
              <a:lnSpc>
                <a:spcPct val="80000"/>
              </a:lnSpc>
              <a:buFont typeface="Wingdings" pitchFamily="2" charset="2"/>
              <a:buNone/>
            </a:pPr>
            <a:endParaRPr lang="en-US" b="1"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3000" b="1" dirty="0" smtClean="0">
                <a:effectLst>
                  <a:outerShdw blurRad="38100" dist="38100" dir="2700000" algn="tl">
                    <a:srgbClr val="C0C0C0"/>
                  </a:outerShdw>
                </a:effectLst>
              </a:rPr>
              <a:t>Cue-activated system regulates cheater detection</a:t>
            </a:r>
          </a:p>
        </p:txBody>
      </p:sp>
      <p:sp>
        <p:nvSpPr>
          <p:cNvPr id="55299" name="Rectangle 3"/>
          <p:cNvSpPr>
            <a:spLocks noGrp="1" noChangeArrowheads="1"/>
          </p:cNvSpPr>
          <p:nvPr>
            <p:ph type="body" idx="1"/>
          </p:nvPr>
        </p:nvSpPr>
        <p:spPr>
          <a:xfrm>
            <a:off x="457200" y="1219200"/>
            <a:ext cx="8534400" cy="6324600"/>
          </a:xfrm>
        </p:spPr>
        <p:txBody>
          <a:bodyPr/>
          <a:lstStyle/>
          <a:p>
            <a:pPr marL="347663" indent="-347663" eaLnBrk="1" hangingPunct="1">
              <a:lnSpc>
                <a:spcPct val="80000"/>
              </a:lnSpc>
            </a:pPr>
            <a:r>
              <a:rPr lang="en-US" sz="3000" b="1" smtClean="0"/>
              <a:t>Each cue independently and additively contributes to activation of the cheater detection system </a:t>
            </a:r>
          </a:p>
          <a:p>
            <a:pPr marL="347663" indent="-347663" eaLnBrk="1" hangingPunct="1">
              <a:lnSpc>
                <a:spcPct val="80000"/>
              </a:lnSpc>
            </a:pPr>
            <a:r>
              <a:rPr lang="en-US" sz="3200" b="1" smtClean="0"/>
              <a:t>Best performance when violator:</a:t>
            </a:r>
          </a:p>
          <a:p>
            <a:pPr marL="674688" lvl="1" indent="-347663" eaLnBrk="1" hangingPunct="1">
              <a:lnSpc>
                <a:spcPct val="80000"/>
              </a:lnSpc>
            </a:pPr>
            <a:r>
              <a:rPr lang="en-US" sz="3000" b="1" smtClean="0"/>
              <a:t>would get </a:t>
            </a:r>
            <a:r>
              <a:rPr lang="en-US" sz="3000" b="1" i="1" smtClean="0">
                <a:solidFill>
                  <a:srgbClr val="0000CC"/>
                </a:solidFill>
              </a:rPr>
              <a:t>Benefit</a:t>
            </a:r>
            <a:r>
              <a:rPr lang="en-US" sz="3000" b="1" smtClean="0"/>
              <a:t> regulated by social contract</a:t>
            </a:r>
          </a:p>
          <a:p>
            <a:pPr marL="674688" lvl="1" indent="-347663" eaLnBrk="1" hangingPunct="1">
              <a:lnSpc>
                <a:spcPct val="80000"/>
              </a:lnSpc>
            </a:pPr>
            <a:r>
              <a:rPr lang="en-US" sz="3000" b="1" smtClean="0"/>
              <a:t>+ </a:t>
            </a:r>
            <a:r>
              <a:rPr lang="en-US" sz="3000" b="1" i="1" smtClean="0">
                <a:solidFill>
                  <a:srgbClr val="0000CC"/>
                </a:solidFill>
              </a:rPr>
              <a:t>Intends</a:t>
            </a:r>
            <a:r>
              <a:rPr lang="en-US" sz="3000" b="1" smtClean="0"/>
              <a:t> to violate</a:t>
            </a:r>
          </a:p>
          <a:p>
            <a:pPr marL="674688" lvl="1" indent="-347663" eaLnBrk="1" hangingPunct="1">
              <a:lnSpc>
                <a:spcPct val="80000"/>
              </a:lnSpc>
            </a:pPr>
            <a:r>
              <a:rPr lang="en-US" sz="3000" b="1" smtClean="0"/>
              <a:t>+ has </a:t>
            </a:r>
            <a:r>
              <a:rPr lang="en-US" sz="3000" b="1" i="1" smtClean="0">
                <a:solidFill>
                  <a:srgbClr val="0000CC"/>
                </a:solidFill>
              </a:rPr>
              <a:t>Ability</a:t>
            </a:r>
            <a:r>
              <a:rPr lang="en-US" sz="3000" b="1" smtClean="0"/>
              <a:t> to violate</a:t>
            </a:r>
            <a:endParaRPr lang="en-US" sz="1000" b="1" smtClean="0"/>
          </a:p>
          <a:p>
            <a:pPr marL="674688" lvl="1" indent="-347663" eaLnBrk="1" hangingPunct="1">
              <a:lnSpc>
                <a:spcPct val="80000"/>
              </a:lnSpc>
            </a:pPr>
            <a:endParaRPr lang="en-US" sz="1000" b="1" smtClean="0"/>
          </a:p>
          <a:p>
            <a:pPr marL="347663" indent="-347663" eaLnBrk="1" hangingPunct="1">
              <a:lnSpc>
                <a:spcPct val="80000"/>
              </a:lnSpc>
            </a:pPr>
            <a:endParaRPr lang="en-US" sz="1000" b="1" smtClean="0"/>
          </a:p>
          <a:p>
            <a:pPr marL="347663" indent="-347663" eaLnBrk="1" hangingPunct="1">
              <a:lnSpc>
                <a:spcPct val="80000"/>
              </a:lnSpc>
            </a:pPr>
            <a:r>
              <a:rPr lang="en-US" sz="3200" b="1" smtClean="0"/>
              <a:t>Removing 1 cue drops ~20 points</a:t>
            </a:r>
          </a:p>
          <a:p>
            <a:pPr marL="347663" indent="-347663" eaLnBrk="1" hangingPunct="1">
              <a:lnSpc>
                <a:spcPct val="80000"/>
              </a:lnSpc>
            </a:pPr>
            <a:r>
              <a:rPr lang="en-US" sz="3200" b="1" smtClean="0"/>
              <a:t>Remove 2 cues drops ~40 points</a:t>
            </a:r>
          </a:p>
          <a:p>
            <a:pPr marL="347663" indent="-347663" eaLnBrk="1" hangingPunct="1">
              <a:lnSpc>
                <a:spcPct val="80000"/>
              </a:lnSpc>
              <a:buFont typeface="Wingdings" pitchFamily="2" charset="2"/>
              <a:buNone/>
            </a:pPr>
            <a:endParaRPr lang="en-US" sz="3000" b="1" smtClean="0"/>
          </a:p>
          <a:p>
            <a:pPr marL="347663" indent="-347663" eaLnBrk="1" hangingPunct="1">
              <a:lnSpc>
                <a:spcPct val="80000"/>
              </a:lnSpc>
            </a:pPr>
            <a:endParaRPr lang="en-US" sz="3000" b="1" smtClean="0"/>
          </a:p>
          <a:p>
            <a:pPr marL="347663" indent="-347663" algn="ctr" eaLnBrk="1" hangingPunct="1">
              <a:lnSpc>
                <a:spcPct val="80000"/>
              </a:lnSpc>
              <a:buFont typeface="Wingdings" pitchFamily="2" charset="2"/>
              <a:buNone/>
            </a:pPr>
            <a:endParaRPr lang="en-US" sz="3000" b="1" i="1" smtClean="0"/>
          </a:p>
          <a:p>
            <a:pPr marL="347663" indent="-347663" eaLnBrk="1" hangingPunct="1">
              <a:lnSpc>
                <a:spcPct val="80000"/>
              </a:lnSpc>
              <a:buFont typeface="Wingdings" pitchFamily="2" charset="2"/>
              <a:buNone/>
            </a:pPr>
            <a:endParaRPr lang="en-US" sz="3000" b="1" smtClean="0"/>
          </a:p>
          <a:p>
            <a:pPr marL="347663" indent="-347663" eaLnBrk="1" hangingPunct="1">
              <a:lnSpc>
                <a:spcPct val="80000"/>
              </a:lnSpc>
              <a:buFont typeface="Wingdings" pitchFamily="2" charset="2"/>
              <a:buNone/>
            </a:pPr>
            <a:endParaRPr lang="en-US" sz="3000" b="1" smtClean="0">
              <a:solidFill>
                <a:srgbClr val="0000CC"/>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3400" b="1" dirty="0" smtClean="0">
                <a:effectLst>
                  <a:outerShdw blurRad="38100" dist="38100" dir="2700000" algn="tl">
                    <a:srgbClr val="C0C0C0"/>
                  </a:outerShdw>
                </a:effectLst>
              </a:rPr>
              <a:t>Results rule out </a:t>
            </a:r>
            <a:r>
              <a:rPr lang="en-US" sz="3400" b="1" u="sng" dirty="0" smtClean="0">
                <a:effectLst>
                  <a:outerShdw blurRad="38100" dist="38100" dir="2700000" algn="tl">
                    <a:srgbClr val="C0C0C0"/>
                  </a:outerShdw>
                </a:effectLst>
              </a:rPr>
              <a:t>all</a:t>
            </a:r>
            <a:r>
              <a:rPr lang="en-US" sz="3400" b="1" dirty="0" smtClean="0">
                <a:effectLst>
                  <a:outerShdw blurRad="38100" dist="38100" dir="2700000" algn="tl">
                    <a:srgbClr val="C0C0C0"/>
                  </a:outerShdw>
                </a:effectLst>
              </a:rPr>
              <a:t> </a:t>
            </a:r>
            <a:r>
              <a:rPr lang="en-US" sz="3400" b="1" dirty="0" err="1" smtClean="0">
                <a:effectLst>
                  <a:outerShdw blurRad="38100" dist="38100" dir="2700000" algn="tl">
                    <a:srgbClr val="C0C0C0"/>
                  </a:outerShdw>
                </a:effectLst>
              </a:rPr>
              <a:t>deontic</a:t>
            </a:r>
            <a:r>
              <a:rPr lang="en-US" sz="3400" b="1" dirty="0" smtClean="0">
                <a:effectLst>
                  <a:outerShdw blurRad="38100" dist="38100" dir="2700000" algn="tl">
                    <a:srgbClr val="C0C0C0"/>
                  </a:outerShdw>
                </a:effectLst>
              </a:rPr>
              <a:t> counter-theories</a:t>
            </a:r>
          </a:p>
        </p:txBody>
      </p:sp>
      <p:sp>
        <p:nvSpPr>
          <p:cNvPr id="56323" name="Rectangle 3"/>
          <p:cNvSpPr>
            <a:spLocks noGrp="1" noChangeArrowheads="1"/>
          </p:cNvSpPr>
          <p:nvPr>
            <p:ph type="body" idx="1"/>
          </p:nvPr>
        </p:nvSpPr>
        <p:spPr>
          <a:xfrm>
            <a:off x="457200" y="990600"/>
            <a:ext cx="8305800" cy="6477000"/>
          </a:xfrm>
        </p:spPr>
        <p:txBody>
          <a:bodyPr/>
          <a:lstStyle/>
          <a:p>
            <a:pPr marL="347663" indent="-347663" eaLnBrk="1" hangingPunct="1">
              <a:lnSpc>
                <a:spcPct val="80000"/>
              </a:lnSpc>
            </a:pPr>
            <a:endParaRPr lang="en-US" sz="3200" b="1" dirty="0" smtClean="0"/>
          </a:p>
          <a:p>
            <a:pPr marL="347663" indent="-347663" eaLnBrk="1" hangingPunct="1">
              <a:lnSpc>
                <a:spcPct val="80000"/>
              </a:lnSpc>
            </a:pPr>
            <a:r>
              <a:rPr lang="en-US" sz="3200" b="1" dirty="0" smtClean="0"/>
              <a:t>These depend on whether the rule is </a:t>
            </a:r>
            <a:r>
              <a:rPr lang="en-US" sz="3200" b="1" u="sng" dirty="0" smtClean="0"/>
              <a:t>interpreted</a:t>
            </a:r>
            <a:r>
              <a:rPr lang="en-US" sz="3200" b="1" dirty="0" smtClean="0"/>
              <a:t> as being a </a:t>
            </a:r>
            <a:r>
              <a:rPr lang="en-US" sz="3200" b="1" dirty="0" err="1" smtClean="0"/>
              <a:t>deontic</a:t>
            </a:r>
            <a:r>
              <a:rPr lang="en-US" sz="3200" b="1" dirty="0" smtClean="0"/>
              <a:t> rule, or a </a:t>
            </a:r>
            <a:r>
              <a:rPr lang="en-US" sz="3200" b="1" dirty="0" err="1" smtClean="0"/>
              <a:t>deontic</a:t>
            </a:r>
            <a:r>
              <a:rPr lang="en-US" sz="3200" b="1" dirty="0" smtClean="0"/>
              <a:t> rule with utilities</a:t>
            </a:r>
          </a:p>
          <a:p>
            <a:pPr marL="347663" indent="-347663" eaLnBrk="1" hangingPunct="1">
              <a:lnSpc>
                <a:spcPct val="80000"/>
              </a:lnSpc>
              <a:buFont typeface="Wingdings" pitchFamily="2" charset="2"/>
              <a:buNone/>
            </a:pPr>
            <a:endParaRPr lang="en-US" sz="3200" b="1" dirty="0" smtClean="0"/>
          </a:p>
          <a:p>
            <a:pPr marL="347663" indent="-347663" eaLnBrk="1" hangingPunct="1">
              <a:lnSpc>
                <a:spcPct val="80000"/>
              </a:lnSpc>
            </a:pPr>
            <a:r>
              <a:rPr lang="en-US" sz="3200" b="1" dirty="0" smtClean="0"/>
              <a:t>All rules had the exact same interpretation: as a social contract (</a:t>
            </a:r>
            <a:r>
              <a:rPr lang="en-US" sz="3200" b="1" dirty="0" err="1" smtClean="0"/>
              <a:t>deontic</a:t>
            </a:r>
            <a:r>
              <a:rPr lang="en-US" sz="3200" b="1" dirty="0" smtClean="0"/>
              <a:t> with utilities)</a:t>
            </a:r>
          </a:p>
          <a:p>
            <a:pPr marL="347663" indent="-347663" eaLnBrk="1" hangingPunct="1">
              <a:lnSpc>
                <a:spcPct val="80000"/>
              </a:lnSpc>
              <a:buFont typeface="Wingdings" pitchFamily="2" charset="2"/>
              <a:buNone/>
            </a:pPr>
            <a:endParaRPr lang="en-US" sz="3200" b="1" dirty="0" smtClean="0"/>
          </a:p>
          <a:p>
            <a:pPr marL="347663" indent="-347663" eaLnBrk="1" hangingPunct="1">
              <a:lnSpc>
                <a:spcPct val="80000"/>
              </a:lnSpc>
            </a:pPr>
            <a:r>
              <a:rPr lang="en-US" sz="3200" b="1" dirty="0" smtClean="0"/>
              <a:t>Yet performance dropped when looking for violations would not reveal individuals with disposition to cheat</a:t>
            </a:r>
          </a:p>
          <a:p>
            <a:pPr marL="347663" indent="-347663" eaLnBrk="1" hangingPunct="1">
              <a:lnSpc>
                <a:spcPct val="80000"/>
              </a:lnSpc>
            </a:pPr>
            <a:endParaRPr lang="en-US" sz="3200" b="1" dirty="0" smtClean="0"/>
          </a:p>
          <a:p>
            <a:pPr marL="347663" indent="-347663" eaLnBrk="1" hangingPunct="1">
              <a:lnSpc>
                <a:spcPct val="80000"/>
              </a:lnSpc>
              <a:buFont typeface="Wingdings" pitchFamily="2" charset="2"/>
              <a:buNone/>
            </a:pPr>
            <a:endParaRPr lang="en-US" sz="3200" b="1" dirty="0" smtClean="0"/>
          </a:p>
          <a:p>
            <a:pPr marL="347663" indent="-347663" eaLnBrk="1" hangingPunct="1">
              <a:lnSpc>
                <a:spcPct val="80000"/>
              </a:lnSpc>
            </a:pPr>
            <a:endParaRPr lang="en-US" sz="3200" b="1" dirty="0" smtClean="0"/>
          </a:p>
          <a:p>
            <a:pPr marL="347663" indent="-347663" eaLnBrk="1" hangingPunct="1">
              <a:lnSpc>
                <a:spcPct val="80000"/>
              </a:lnSpc>
            </a:pPr>
            <a:endParaRPr lang="en-US" sz="3200" b="1" dirty="0" smtClean="0"/>
          </a:p>
          <a:p>
            <a:pPr marL="347663" indent="-347663" eaLnBrk="1" hangingPunct="1">
              <a:lnSpc>
                <a:spcPct val="80000"/>
              </a:lnSpc>
              <a:buFont typeface="Wingdings" pitchFamily="2" charset="2"/>
              <a:buNone/>
            </a:pPr>
            <a:endParaRPr lang="en-US" sz="3200" b="1" dirty="0" smtClean="0"/>
          </a:p>
          <a:p>
            <a:pPr marL="347663" indent="-347663" algn="ctr" eaLnBrk="1" hangingPunct="1">
              <a:lnSpc>
                <a:spcPct val="80000"/>
              </a:lnSpc>
              <a:buFont typeface="Wingdings" pitchFamily="2" charset="2"/>
              <a:buNone/>
            </a:pPr>
            <a:endParaRPr lang="en-US" sz="3200" b="1" i="1" dirty="0" smtClean="0"/>
          </a:p>
          <a:p>
            <a:pPr marL="347663" indent="-347663" eaLnBrk="1" hangingPunct="1">
              <a:lnSpc>
                <a:spcPct val="80000"/>
              </a:lnSpc>
              <a:buFont typeface="Wingdings" pitchFamily="2" charset="2"/>
              <a:buNone/>
            </a:pPr>
            <a:endParaRPr lang="en-US" sz="3200" b="1" dirty="0" smtClean="0"/>
          </a:p>
          <a:p>
            <a:pPr marL="347663" indent="-347663" eaLnBrk="1" hangingPunct="1">
              <a:lnSpc>
                <a:spcPct val="80000"/>
              </a:lnSpc>
              <a:buFont typeface="Wingdings" pitchFamily="2" charset="2"/>
              <a:buNone/>
            </a:pPr>
            <a:endParaRPr lang="en-US" sz="3200" b="1" dirty="0" smtClean="0">
              <a:solidFill>
                <a:srgbClr val="0000CC"/>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228600"/>
            <a:ext cx="8229600" cy="1219200"/>
          </a:xfrm>
        </p:spPr>
        <p:txBody>
          <a:bodyPr/>
          <a:lstStyle/>
          <a:p>
            <a:pPr eaLnBrk="1" hangingPunct="1">
              <a:defRPr/>
            </a:pPr>
            <a:r>
              <a:rPr lang="en-US" b="1" dirty="0" smtClean="0">
                <a:effectLst>
                  <a:outerShdw blurRad="38100" dist="38100" dir="2700000" algn="tl">
                    <a:srgbClr val="C0C0C0"/>
                  </a:outerShdw>
                </a:effectLst>
              </a:rPr>
              <a:t>Results rule out general skill acquisition or  utility-based learning (assumed in economics)</a:t>
            </a:r>
          </a:p>
        </p:txBody>
      </p:sp>
      <p:sp>
        <p:nvSpPr>
          <p:cNvPr id="57347" name="Rectangle 3"/>
          <p:cNvSpPr>
            <a:spLocks noGrp="1" noChangeArrowheads="1"/>
          </p:cNvSpPr>
          <p:nvPr>
            <p:ph type="body" idx="1"/>
          </p:nvPr>
        </p:nvSpPr>
        <p:spPr>
          <a:xfrm>
            <a:off x="457200" y="1524000"/>
            <a:ext cx="8534400" cy="6096000"/>
          </a:xfrm>
        </p:spPr>
        <p:txBody>
          <a:bodyPr/>
          <a:lstStyle/>
          <a:p>
            <a:pPr marL="347663" indent="-347663" eaLnBrk="1" hangingPunct="1">
              <a:lnSpc>
                <a:spcPct val="80000"/>
              </a:lnSpc>
            </a:pPr>
            <a:r>
              <a:rPr lang="en-US" sz="3000" b="1" smtClean="0"/>
              <a:t>“Consequences for utility” inadequate as an explanation for when violation detection is observed</a:t>
            </a:r>
          </a:p>
          <a:p>
            <a:pPr marL="674688" lvl="1" indent="-347663" eaLnBrk="1" hangingPunct="1">
              <a:lnSpc>
                <a:spcPct val="80000"/>
              </a:lnSpc>
            </a:pPr>
            <a:r>
              <a:rPr lang="en-US" sz="2800" b="1" smtClean="0"/>
              <a:t>These exist in all cases (Board doesn’t get what it wants—presumably to incentivize tax support)</a:t>
            </a:r>
          </a:p>
          <a:p>
            <a:pPr marL="674688" lvl="1" indent="-347663" eaLnBrk="1" hangingPunct="1">
              <a:lnSpc>
                <a:spcPct val="80000"/>
              </a:lnSpc>
            </a:pPr>
            <a:r>
              <a:rPr lang="en-US" sz="2800" b="1" smtClean="0"/>
              <a:t>In </a:t>
            </a:r>
            <a:r>
              <a:rPr lang="en-US" sz="2800" b="1" smtClean="0">
                <a:solidFill>
                  <a:srgbClr val="0000CC"/>
                </a:solidFill>
              </a:rPr>
              <a:t>Benefit present</a:t>
            </a:r>
            <a:r>
              <a:rPr lang="en-US" sz="2800" b="1" smtClean="0"/>
              <a:t> conditions, also true that violators are getting an unearned benefit</a:t>
            </a:r>
          </a:p>
          <a:p>
            <a:pPr marL="1027113" lvl="2" indent="-347663" eaLnBrk="1" hangingPunct="1">
              <a:lnSpc>
                <a:spcPct val="80000"/>
              </a:lnSpc>
            </a:pPr>
            <a:r>
              <a:rPr lang="en-US" sz="2800" b="1" smtClean="0"/>
              <a:t>Yet removing Intention and Ability drops performance!</a:t>
            </a:r>
          </a:p>
          <a:p>
            <a:pPr marL="347663" indent="-347663" eaLnBrk="1" hangingPunct="1">
              <a:lnSpc>
                <a:spcPct val="80000"/>
              </a:lnSpc>
              <a:buFont typeface="Wingdings" pitchFamily="2" charset="2"/>
              <a:buNone/>
            </a:pPr>
            <a:endParaRPr lang="en-US" b="1" smtClean="0"/>
          </a:p>
          <a:p>
            <a:pPr marL="347663" indent="-347663" algn="ctr" eaLnBrk="1" hangingPunct="1">
              <a:lnSpc>
                <a:spcPct val="80000"/>
              </a:lnSpc>
              <a:buFont typeface="Wingdings" pitchFamily="2" charset="2"/>
              <a:buNone/>
            </a:pPr>
            <a:endParaRPr lang="en-US" b="1" i="1" smtClean="0"/>
          </a:p>
          <a:p>
            <a:pPr marL="347663" indent="-347663" eaLnBrk="1" hangingPunct="1">
              <a:lnSpc>
                <a:spcPct val="80000"/>
              </a:lnSpc>
              <a:buFont typeface="Wingdings" pitchFamily="2" charset="2"/>
              <a:buNone/>
            </a:pPr>
            <a:endParaRPr lang="en-US" sz="3000" b="1" smtClean="0"/>
          </a:p>
          <a:p>
            <a:pPr marL="347663" indent="-347663" eaLnBrk="1" hangingPunct="1">
              <a:lnSpc>
                <a:spcPct val="80000"/>
              </a:lnSpc>
              <a:buFont typeface="Wingdings" pitchFamily="2" charset="2"/>
              <a:buNone/>
            </a:pPr>
            <a:endParaRPr lang="en-US" sz="3000" b="1" smtClean="0">
              <a:solidFill>
                <a:srgbClr val="0000CC"/>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228600"/>
            <a:ext cx="8229600" cy="1219200"/>
          </a:xfrm>
        </p:spPr>
        <p:txBody>
          <a:bodyPr/>
          <a:lstStyle/>
          <a:p>
            <a:pPr eaLnBrk="1" hangingPunct="1">
              <a:defRPr/>
            </a:pPr>
            <a:r>
              <a:rPr lang="en-US" b="1" dirty="0" smtClean="0">
                <a:effectLst>
                  <a:outerShdw blurRad="38100" dist="38100" dir="2700000" algn="tl">
                    <a:srgbClr val="C0C0C0"/>
                  </a:outerShdw>
                </a:effectLst>
              </a:rPr>
              <a:t>Relevance theory cannot explain the results </a:t>
            </a:r>
            <a:r>
              <a:rPr lang="en-US" sz="2800" b="1" dirty="0" smtClean="0">
                <a:effectLst>
                  <a:outerShdw blurRad="38100" dist="38100" dir="2700000" algn="tl">
                    <a:srgbClr val="C0C0C0"/>
                  </a:outerShdw>
                </a:effectLst>
              </a:rPr>
              <a:t>(</a:t>
            </a:r>
            <a:r>
              <a:rPr lang="en-US" sz="2800" b="1" dirty="0" err="1" smtClean="0">
                <a:effectLst>
                  <a:outerShdw blurRad="38100" dist="38100" dir="2700000" algn="tl">
                    <a:srgbClr val="C0C0C0"/>
                  </a:outerShdw>
                </a:effectLst>
              </a:rPr>
              <a:t>Sperber</a:t>
            </a:r>
            <a:r>
              <a:rPr lang="en-US" sz="2800" b="1" dirty="0" smtClean="0">
                <a:effectLst>
                  <a:outerShdw blurRad="38100" dist="38100" dir="2700000" algn="tl">
                    <a:srgbClr val="C0C0C0"/>
                  </a:outerShdw>
                </a:effectLst>
              </a:rPr>
              <a:t>, Cara &amp; </a:t>
            </a:r>
            <a:r>
              <a:rPr lang="en-US" sz="2800" b="1" dirty="0" err="1" smtClean="0">
                <a:effectLst>
                  <a:outerShdw blurRad="38100" dist="38100" dir="2700000" algn="tl">
                    <a:srgbClr val="C0C0C0"/>
                  </a:outerShdw>
                </a:effectLst>
              </a:rPr>
              <a:t>Girotto</a:t>
            </a:r>
            <a:r>
              <a:rPr lang="en-US" sz="2800" b="1" dirty="0" smtClean="0">
                <a:effectLst>
                  <a:outerShdw blurRad="38100" dist="38100" dir="2700000" algn="tl">
                    <a:srgbClr val="C0C0C0"/>
                  </a:outerShdw>
                </a:effectLst>
              </a:rPr>
              <a:t>, 1995)</a:t>
            </a:r>
          </a:p>
        </p:txBody>
      </p:sp>
      <p:sp>
        <p:nvSpPr>
          <p:cNvPr id="56323" name="Rectangle 3"/>
          <p:cNvSpPr>
            <a:spLocks noGrp="1" noChangeArrowheads="1"/>
          </p:cNvSpPr>
          <p:nvPr>
            <p:ph type="body" idx="1"/>
          </p:nvPr>
        </p:nvSpPr>
        <p:spPr>
          <a:xfrm>
            <a:off x="457200" y="1524000"/>
            <a:ext cx="8458200" cy="6096000"/>
          </a:xfrm>
        </p:spPr>
        <p:txBody>
          <a:bodyPr/>
          <a:lstStyle/>
          <a:p>
            <a:pPr marL="347663" indent="-347663" eaLnBrk="1" hangingPunct="1">
              <a:lnSpc>
                <a:spcPct val="80000"/>
              </a:lnSpc>
            </a:pPr>
            <a:r>
              <a:rPr lang="en-US" b="1" smtClean="0"/>
              <a:t>Relevance theory predicts good violation detection for all deontic rules—especially those involving utilities.  </a:t>
            </a:r>
          </a:p>
          <a:p>
            <a:pPr marL="674688" lvl="1" indent="-347663" eaLnBrk="1" hangingPunct="1">
              <a:lnSpc>
                <a:spcPct val="80000"/>
              </a:lnSpc>
            </a:pPr>
            <a:r>
              <a:rPr lang="en-US" b="1" smtClean="0"/>
              <a:t>Based on interpretation of the deontic rule (which we held constant).  </a:t>
            </a:r>
            <a:r>
              <a:rPr lang="en-US" b="1" smtClean="0">
                <a:solidFill>
                  <a:schemeClr val="tx2"/>
                </a:solidFill>
              </a:rPr>
              <a:t>Yet ranged from 23%-64%!</a:t>
            </a:r>
          </a:p>
          <a:p>
            <a:pPr marL="347663" indent="-347663" eaLnBrk="1" hangingPunct="1">
              <a:lnSpc>
                <a:spcPct val="80000"/>
              </a:lnSpc>
            </a:pPr>
            <a:r>
              <a:rPr lang="en-US" b="1" i="1" smtClean="0">
                <a:solidFill>
                  <a:srgbClr val="7030A0"/>
                </a:solidFill>
              </a:rPr>
              <a:t>(A save?)</a:t>
            </a:r>
            <a:r>
              <a:rPr lang="en-US" b="1" smtClean="0"/>
              <a:t> Best performance when violations of the social contract invite relevant inferences?</a:t>
            </a:r>
          </a:p>
          <a:p>
            <a:pPr marL="674688" lvl="1" indent="-347663" eaLnBrk="1" hangingPunct="1">
              <a:lnSpc>
                <a:spcPct val="80000"/>
              </a:lnSpc>
            </a:pPr>
            <a:r>
              <a:rPr lang="en-US" sz="2800" b="1" smtClean="0"/>
              <a:t>But BI, BA, IA, BIA all invite relevant inferences</a:t>
            </a:r>
          </a:p>
          <a:p>
            <a:pPr marL="1027113" lvl="2" indent="-347663" eaLnBrk="1" hangingPunct="1">
              <a:lnSpc>
                <a:spcPct val="80000"/>
              </a:lnSpc>
            </a:pPr>
            <a:r>
              <a:rPr lang="en-US" sz="2400" b="1" smtClean="0"/>
              <a:t>Yet performance on BIA &gt; BI, BA, IA</a:t>
            </a:r>
          </a:p>
          <a:p>
            <a:pPr marL="674688" lvl="1" indent="-347663" eaLnBrk="1" hangingPunct="1">
              <a:lnSpc>
                <a:spcPct val="80000"/>
              </a:lnSpc>
            </a:pPr>
            <a:r>
              <a:rPr lang="en-US" sz="2800" b="1" smtClean="0"/>
              <a:t>&amp; even though BI invites more relevant inferences than BIA</a:t>
            </a:r>
          </a:p>
          <a:p>
            <a:pPr marL="1027113" lvl="2" indent="-347663" eaLnBrk="1" hangingPunct="1">
              <a:lnSpc>
                <a:spcPct val="80000"/>
              </a:lnSpc>
            </a:pPr>
            <a:r>
              <a:rPr lang="en-US" sz="2400" b="1" smtClean="0"/>
              <a:t>Violation of BI would imply: not only do cheaters exist, but the countermeasures taken were  inadequate!</a:t>
            </a:r>
            <a:r>
              <a:rPr lang="en-US" sz="2800" b="1" smtClean="0"/>
              <a:t> </a:t>
            </a:r>
          </a:p>
          <a:p>
            <a:pPr marL="347663" indent="-347663" algn="ctr" eaLnBrk="1" hangingPunct="1">
              <a:lnSpc>
                <a:spcPct val="80000"/>
              </a:lnSpc>
              <a:buFont typeface="Wingdings" pitchFamily="2" charset="2"/>
              <a:buNone/>
            </a:pPr>
            <a:endParaRPr lang="en-US" b="1" i="1" smtClean="0"/>
          </a:p>
          <a:p>
            <a:pPr marL="347663" indent="-347663" eaLnBrk="1" hangingPunct="1">
              <a:lnSpc>
                <a:spcPct val="80000"/>
              </a:lnSpc>
              <a:buFont typeface="Wingdings" pitchFamily="2" charset="2"/>
              <a:buNone/>
            </a:pPr>
            <a:endParaRPr lang="en-US" sz="3000" b="1" smtClean="0"/>
          </a:p>
          <a:p>
            <a:pPr marL="347663" indent="-347663" eaLnBrk="1" hangingPunct="1">
              <a:lnSpc>
                <a:spcPct val="80000"/>
              </a:lnSpc>
              <a:buFont typeface="Wingdings" pitchFamily="2" charset="2"/>
              <a:buNone/>
            </a:pPr>
            <a:endParaRPr lang="en-US" sz="3000" b="1" smtClean="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56323">
                                            <p:txEl>
                                              <p:pRg st="0" end="0"/>
                                            </p:txEl>
                                          </p:spTgt>
                                        </p:tgtEl>
                                        <p:attrNameLst>
                                          <p:attrName>style.opacity</p:attrName>
                                        </p:attrNameLst>
                                      </p:cBhvr>
                                      <p:to>
                                        <p:strVal val="0.5"/>
                                      </p:to>
                                    </p:set>
                                    <p:animEffect filter="image" prLst="opacity: 0.5">
                                      <p:cBhvr rctx="IE">
                                        <p:cTn id="7" dur="indefinite"/>
                                        <p:tgtEl>
                                          <p:spTgt spid="56323">
                                            <p:txEl>
                                              <p:pRg st="0" end="0"/>
                                            </p:txEl>
                                          </p:spTgt>
                                        </p:tgtEl>
                                      </p:cBhvr>
                                    </p:animEffect>
                                  </p:childTnLst>
                                </p:cTn>
                              </p:par>
                              <p:par>
                                <p:cTn id="8" presetID="9" presetClass="emph" presetSubtype="0" nodeType="withEffect">
                                  <p:stCondLst>
                                    <p:cond delay="0"/>
                                  </p:stCondLst>
                                  <p:childTnLst>
                                    <p:set>
                                      <p:cBhvr rctx="PPT">
                                        <p:cTn id="9" dur="indefinite"/>
                                        <p:tgtEl>
                                          <p:spTgt spid="56323">
                                            <p:txEl>
                                              <p:pRg st="1" end="1"/>
                                            </p:txEl>
                                          </p:spTgt>
                                        </p:tgtEl>
                                        <p:attrNameLst>
                                          <p:attrName>style.opacity</p:attrName>
                                        </p:attrNameLst>
                                      </p:cBhvr>
                                      <p:to>
                                        <p:strVal val="0.5"/>
                                      </p:to>
                                    </p:set>
                                    <p:animEffect filter="image" prLst="opacity: 0.5">
                                      <p:cBhvr rctx="IE">
                                        <p:cTn id="10" dur="indefinite"/>
                                        <p:tgtEl>
                                          <p:spTgt spid="56323">
                                            <p:txEl>
                                              <p:pRg st="1" end="1"/>
                                            </p:txEl>
                                          </p:spTgt>
                                        </p:tgtEl>
                                      </p:cBhvr>
                                    </p:animEffect>
                                  </p:childTnLst>
                                </p:cTn>
                              </p:par>
                              <p:par>
                                <p:cTn id="11" presetID="1" presetClass="entr" presetSubtype="0" fill="hold" nodeType="withEffect">
                                  <p:stCondLst>
                                    <p:cond delay="0"/>
                                  </p:stCondLst>
                                  <p:childTnLst>
                                    <p:set>
                                      <p:cBhvr>
                                        <p:cTn id="12"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632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32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1371600"/>
          </a:xfrm>
        </p:spPr>
        <p:txBody>
          <a:bodyPr/>
          <a:lstStyle/>
          <a:p>
            <a:pPr eaLnBrk="1" hangingPunct="1">
              <a:defRPr/>
            </a:pPr>
            <a:r>
              <a:rPr lang="en-US" b="1" dirty="0" smtClean="0">
                <a:effectLst>
                  <a:outerShdw blurRad="38100" dist="38100" dir="2700000" algn="tl">
                    <a:srgbClr val="C0C0C0"/>
                  </a:outerShdw>
                </a:effectLst>
              </a:rPr>
              <a:t>Cheating versus Innocent Mistake</a:t>
            </a:r>
            <a:br>
              <a:rPr lang="en-US" b="1" dirty="0" smtClean="0">
                <a:effectLst>
                  <a:outerShdw blurRad="38100" dist="38100" dir="2700000" algn="tl">
                    <a:srgbClr val="C0C0C0"/>
                  </a:outerShdw>
                </a:effectLst>
              </a:rPr>
            </a:br>
            <a:r>
              <a:rPr lang="en-US" b="1" dirty="0" smtClean="0">
                <a:effectLst>
                  <a:outerShdw blurRad="38100" dist="38100" dir="2700000" algn="tl">
                    <a:srgbClr val="C0C0C0"/>
                  </a:outerShdw>
                </a:effectLst>
              </a:rPr>
              <a:t>What do the results mean?</a:t>
            </a:r>
          </a:p>
        </p:txBody>
      </p:sp>
      <p:sp>
        <p:nvSpPr>
          <p:cNvPr id="36867" name="Rectangle 3"/>
          <p:cNvSpPr>
            <a:spLocks noGrp="1" noChangeArrowheads="1"/>
          </p:cNvSpPr>
          <p:nvPr>
            <p:ph type="body" idx="1"/>
          </p:nvPr>
        </p:nvSpPr>
        <p:spPr>
          <a:xfrm>
            <a:off x="457200" y="1524000"/>
            <a:ext cx="8534400" cy="6477000"/>
          </a:xfrm>
        </p:spPr>
        <p:txBody>
          <a:bodyPr/>
          <a:lstStyle/>
          <a:p>
            <a:pPr marL="347663" indent="-347663" eaLnBrk="1" hangingPunct="1">
              <a:lnSpc>
                <a:spcPct val="80000"/>
              </a:lnSpc>
            </a:pPr>
            <a:r>
              <a:rPr lang="en-US" sz="3200" b="1" smtClean="0"/>
              <a:t>Cheating by design, not by mistake</a:t>
            </a:r>
          </a:p>
          <a:p>
            <a:pPr marL="347663" indent="-347663" eaLnBrk="1" hangingPunct="1">
              <a:lnSpc>
                <a:spcPct val="80000"/>
              </a:lnSpc>
              <a:buFont typeface="Wingdings" pitchFamily="2" charset="2"/>
              <a:buNone/>
            </a:pPr>
            <a:endParaRPr lang="en-US" sz="3200" b="1" smtClean="0"/>
          </a:p>
          <a:p>
            <a:pPr marL="347663" indent="-347663" eaLnBrk="1" hangingPunct="1">
              <a:lnSpc>
                <a:spcPct val="80000"/>
              </a:lnSpc>
            </a:pPr>
            <a:r>
              <a:rPr lang="en-US" sz="3200" b="1" smtClean="0"/>
              <a:t>Mechanism is functionally designed to look for cheaters—individuals with a </a:t>
            </a:r>
            <a:r>
              <a:rPr lang="en-US" sz="3200" b="1" i="1" smtClean="0"/>
              <a:t>disposition</a:t>
            </a:r>
            <a:r>
              <a:rPr lang="en-US" sz="3200" b="1" smtClean="0"/>
              <a:t> to cheat</a:t>
            </a:r>
          </a:p>
          <a:p>
            <a:pPr marL="347663" indent="-347663" eaLnBrk="1" hangingPunct="1">
              <a:lnSpc>
                <a:spcPct val="80000"/>
              </a:lnSpc>
            </a:pPr>
            <a:endParaRPr lang="en-US" sz="3200" b="1" smtClean="0"/>
          </a:p>
          <a:p>
            <a:pPr marL="347663" indent="-347663" eaLnBrk="1" hangingPunct="1">
              <a:lnSpc>
                <a:spcPct val="80000"/>
              </a:lnSpc>
            </a:pPr>
            <a:r>
              <a:rPr lang="en-US" sz="3200" b="1" smtClean="0"/>
              <a:t>Just how specialized is the cheater detection mechanism?</a:t>
            </a:r>
          </a:p>
          <a:p>
            <a:pPr marL="347663" indent="-347663" eaLnBrk="1" hangingPunct="1">
              <a:lnSpc>
                <a:spcPct val="80000"/>
              </a:lnSpc>
            </a:pPr>
            <a:endParaRPr lang="en-US" sz="3200" b="1" smtClean="0"/>
          </a:p>
          <a:p>
            <a:pPr marL="347663" indent="-347663" eaLnBrk="1" hangingPunct="1">
              <a:lnSpc>
                <a:spcPct val="80000"/>
              </a:lnSpc>
            </a:pPr>
            <a:r>
              <a:rPr lang="en-US" sz="3200" b="1" smtClean="0"/>
              <a:t>It’s so </a:t>
            </a:r>
            <a:r>
              <a:rPr lang="en-US" sz="3200" b="1" i="1" smtClean="0"/>
              <a:t>freakin</a:t>
            </a:r>
            <a:r>
              <a:rPr lang="en-US" sz="3200" b="1" smtClean="0"/>
              <a:t>’ specialized!</a:t>
            </a:r>
          </a:p>
          <a:p>
            <a:pPr marL="347663" indent="-347663" eaLnBrk="1" hangingPunct="1">
              <a:lnSpc>
                <a:spcPct val="80000"/>
              </a:lnSpc>
              <a:buFont typeface="Wingdings" pitchFamily="2" charset="2"/>
              <a:buNone/>
            </a:pPr>
            <a:endParaRPr lang="en-US" sz="3200" b="1" smtClean="0"/>
          </a:p>
          <a:p>
            <a:pPr marL="674688" lvl="1" indent="-347663" eaLnBrk="1" hangingPunct="1">
              <a:lnSpc>
                <a:spcPct val="80000"/>
              </a:lnSpc>
              <a:buFont typeface="Wingdings" pitchFamily="2" charset="2"/>
              <a:buNone/>
            </a:pPr>
            <a:endParaRPr lang="en-US" sz="3200" b="1" smtClean="0"/>
          </a:p>
          <a:p>
            <a:pPr marL="347663" indent="-347663" algn="ctr" eaLnBrk="1" hangingPunct="1">
              <a:lnSpc>
                <a:spcPct val="80000"/>
              </a:lnSpc>
              <a:buFont typeface="Wingdings" pitchFamily="2" charset="2"/>
              <a:buNone/>
            </a:pPr>
            <a:endParaRPr lang="en-US" sz="3200" b="1" i="1" smtClean="0"/>
          </a:p>
          <a:p>
            <a:pPr marL="347663" indent="-347663" eaLnBrk="1" hangingPunct="1">
              <a:lnSpc>
                <a:spcPct val="80000"/>
              </a:lnSpc>
              <a:buFont typeface="Wingdings" pitchFamily="2" charset="2"/>
              <a:buNone/>
            </a:pPr>
            <a:endParaRPr lang="en-US" sz="3200" b="1" smtClean="0"/>
          </a:p>
          <a:p>
            <a:pPr marL="347663" indent="-347663" eaLnBrk="1" hangingPunct="1">
              <a:lnSpc>
                <a:spcPct val="80000"/>
              </a:lnSpc>
              <a:buFont typeface="Wingdings" pitchFamily="2" charset="2"/>
              <a:buNone/>
            </a:pPr>
            <a:endParaRPr lang="en-US" sz="3200" b="1" smtClean="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Rectangle 2"/>
          <p:cNvSpPr>
            <a:spLocks noGrp="1" noChangeArrowheads="1"/>
          </p:cNvSpPr>
          <p:nvPr>
            <p:ph type="title"/>
          </p:nvPr>
        </p:nvSpPr>
        <p:spPr>
          <a:xfrm>
            <a:off x="457200" y="304800"/>
            <a:ext cx="8229600" cy="712788"/>
          </a:xfrm>
        </p:spPr>
        <p:txBody>
          <a:bodyPr/>
          <a:lstStyle/>
          <a:p>
            <a:pPr eaLnBrk="1" hangingPunct="1">
              <a:defRPr/>
            </a:pPr>
            <a:r>
              <a:rPr lang="en-US" b="1" smtClean="0">
                <a:effectLst>
                  <a:outerShdw blurRad="38100" dist="38100" dir="2700000" algn="tl">
                    <a:srgbClr val="C0C0C0"/>
                  </a:outerShdw>
                </a:effectLst>
              </a:rPr>
              <a:t>Generic Structure of a Precaution Problem</a:t>
            </a:r>
          </a:p>
        </p:txBody>
      </p:sp>
      <p:sp>
        <p:nvSpPr>
          <p:cNvPr id="60419" name="Rectangle 3"/>
          <p:cNvSpPr>
            <a:spLocks noGrp="1" noChangeArrowheads="1"/>
          </p:cNvSpPr>
          <p:nvPr>
            <p:ph type="body" sz="half" idx="1"/>
          </p:nvPr>
        </p:nvSpPr>
        <p:spPr>
          <a:xfrm>
            <a:off x="457200" y="1143000"/>
            <a:ext cx="8382000" cy="2438400"/>
          </a:xfrm>
        </p:spPr>
        <p:txBody>
          <a:bodyPr/>
          <a:lstStyle/>
          <a:p>
            <a:pPr marL="0" indent="0" eaLnBrk="1" hangingPunct="1">
              <a:buFont typeface="Wingdings" pitchFamily="2" charset="2"/>
              <a:buNone/>
            </a:pPr>
            <a:r>
              <a:rPr lang="en-US" b="1" smtClean="0"/>
              <a:t>The following rule holds:  </a:t>
            </a:r>
          </a:p>
          <a:p>
            <a:pPr marL="0" indent="0" algn="ctr" eaLnBrk="1" hangingPunct="1">
              <a:buFont typeface="Wingdings" pitchFamily="2" charset="2"/>
              <a:buNone/>
            </a:pPr>
            <a:r>
              <a:rPr lang="en-US" b="1" smtClean="0"/>
              <a:t>“If  you engage in the </a:t>
            </a:r>
            <a:r>
              <a:rPr lang="en-US" b="1" i="1" smtClean="0"/>
              <a:t>hazardous activity</a:t>
            </a:r>
            <a:r>
              <a:rPr lang="en-US" b="1" smtClean="0"/>
              <a:t>, </a:t>
            </a:r>
          </a:p>
          <a:p>
            <a:pPr marL="0" indent="0" algn="ctr" eaLnBrk="1" hangingPunct="1">
              <a:buFont typeface="Wingdings" pitchFamily="2" charset="2"/>
              <a:buNone/>
            </a:pPr>
            <a:r>
              <a:rPr lang="en-US" b="1" smtClean="0"/>
              <a:t>then you must take the</a:t>
            </a:r>
            <a:r>
              <a:rPr lang="en-US" b="1" i="1" smtClean="0"/>
              <a:t> precaution</a:t>
            </a:r>
            <a:r>
              <a:rPr lang="en-US" b="1" smtClean="0"/>
              <a:t>.”</a:t>
            </a:r>
          </a:p>
          <a:p>
            <a:pPr marL="0" indent="0" eaLnBrk="1" hangingPunct="1">
              <a:buFont typeface="Wingdings" pitchFamily="2" charset="2"/>
              <a:buNone/>
            </a:pPr>
            <a:r>
              <a:rPr lang="en-US" b="1" smtClean="0"/>
              <a:t>Which of the following card(s) would you definitely need to turn over to see if any of these people are breaking the rule?                          </a:t>
            </a:r>
          </a:p>
        </p:txBody>
      </p:sp>
      <p:graphicFrame>
        <p:nvGraphicFramePr>
          <p:cNvPr id="1083432" name="Group 40"/>
          <p:cNvGraphicFramePr>
            <a:graphicFrameLocks noGrp="1"/>
          </p:cNvGraphicFramePr>
          <p:nvPr>
            <p:ph sz="half" idx="2"/>
          </p:nvPr>
        </p:nvGraphicFramePr>
        <p:xfrm>
          <a:off x="381000" y="4267200"/>
          <a:ext cx="8458200" cy="1554480"/>
        </p:xfrm>
        <a:graphic>
          <a:graphicData uri="http://schemas.openxmlformats.org/drawingml/2006/table">
            <a:tbl>
              <a:tblPr/>
              <a:tblGrid>
                <a:gridCol w="1771650"/>
                <a:gridCol w="322263"/>
                <a:gridCol w="2095500"/>
                <a:gridCol w="344487"/>
                <a:gridCol w="1714500"/>
                <a:gridCol w="304800"/>
                <a:gridCol w="1905000"/>
              </a:tblGrid>
              <a:tr h="128111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Garamond" pitchFamily="18" charset="0"/>
                        </a:rPr>
                        <a:t>engaged in hazardous activity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1" i="0" u="none" strike="noStrike" cap="none" normalizeH="0" baseline="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Garamond" pitchFamily="18" charset="0"/>
                        </a:rPr>
                        <a:t>did not engage in hazardous activity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1" i="0" u="none" strike="noStrike" cap="none" normalizeH="0" baseline="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Garamond" pitchFamily="18" charset="0"/>
                        </a:rPr>
                        <a:t>took the precaution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1" i="0" u="none" strike="noStrike" cap="none" normalizeH="0" baseline="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Garamond" pitchFamily="18" charset="0"/>
                        </a:rPr>
                        <a:t>did not take the precaution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bl>
          </a:graphicData>
        </a:graphic>
      </p:graphicFrame>
      <p:sp>
        <p:nvSpPr>
          <p:cNvPr id="60444" name="Text Box 34"/>
          <p:cNvSpPr txBox="1">
            <a:spLocks noChangeArrowheads="1"/>
          </p:cNvSpPr>
          <p:nvPr/>
        </p:nvSpPr>
        <p:spPr bwMode="auto">
          <a:xfrm>
            <a:off x="609600" y="5867400"/>
            <a:ext cx="7848600" cy="457200"/>
          </a:xfrm>
          <a:prstGeom prst="rect">
            <a:avLst/>
          </a:prstGeom>
          <a:noFill/>
          <a:ln w="9525">
            <a:noFill/>
            <a:miter lim="800000"/>
            <a:headEnd/>
            <a:tailEnd/>
          </a:ln>
        </p:spPr>
        <p:txBody>
          <a:bodyPr>
            <a:spAutoFit/>
          </a:bodyPr>
          <a:lstStyle/>
          <a:p>
            <a:pPr>
              <a:spcBef>
                <a:spcPct val="50000"/>
              </a:spcBef>
            </a:pPr>
            <a:r>
              <a:rPr lang="en-US" sz="2400" b="1" i="0">
                <a:solidFill>
                  <a:srgbClr val="FF0000"/>
                </a:solidFill>
              </a:rPr>
              <a:t>        P                     not-P                        Q                     not-Q</a:t>
            </a:r>
          </a:p>
        </p:txBody>
      </p:sp>
      <p:sp>
        <p:nvSpPr>
          <p:cNvPr id="60445" name="Text Box 35"/>
          <p:cNvSpPr txBox="1">
            <a:spLocks noChangeArrowheads="1"/>
          </p:cNvSpPr>
          <p:nvPr/>
        </p:nvSpPr>
        <p:spPr bwMode="auto">
          <a:xfrm>
            <a:off x="762000" y="6338888"/>
            <a:ext cx="7467600" cy="519112"/>
          </a:xfrm>
          <a:prstGeom prst="rect">
            <a:avLst/>
          </a:prstGeom>
          <a:noFill/>
          <a:ln w="9525">
            <a:noFill/>
            <a:miter lim="800000"/>
            <a:headEnd/>
            <a:tailEnd/>
          </a:ln>
        </p:spPr>
        <p:txBody>
          <a:bodyPr>
            <a:spAutoFit/>
          </a:bodyPr>
          <a:lstStyle/>
          <a:p>
            <a:pPr algn="ctr">
              <a:spcBef>
                <a:spcPct val="50000"/>
              </a:spcBef>
            </a:pPr>
            <a:r>
              <a:rPr lang="en-US" b="1" i="0">
                <a:solidFill>
                  <a:schemeClr val="accent2"/>
                </a:solidFill>
              </a:rPr>
              <a:t>Precaution rules elicit good violation detection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418" name="Rectangle 2"/>
          <p:cNvSpPr>
            <a:spLocks noGrp="1" noChangeArrowheads="1"/>
          </p:cNvSpPr>
          <p:nvPr>
            <p:ph type="title"/>
          </p:nvPr>
        </p:nvSpPr>
        <p:spPr>
          <a:xfrm>
            <a:off x="457200" y="304800"/>
            <a:ext cx="8229600" cy="560388"/>
          </a:xfrm>
        </p:spPr>
        <p:txBody>
          <a:bodyPr/>
          <a:lstStyle/>
          <a:p>
            <a:pPr eaLnBrk="1" hangingPunct="1">
              <a:defRPr/>
            </a:pPr>
            <a:r>
              <a:rPr lang="en-US" sz="2800" b="1" smtClean="0">
                <a:effectLst>
                  <a:outerShdw blurRad="38100" dist="38100" dir="2700000" algn="tl">
                    <a:srgbClr val="C0C0C0"/>
                  </a:outerShdw>
                </a:effectLst>
              </a:rPr>
              <a:t>How domain-specific?</a:t>
            </a:r>
          </a:p>
        </p:txBody>
      </p:sp>
      <p:sp>
        <p:nvSpPr>
          <p:cNvPr id="61443" name="Rectangle 3"/>
          <p:cNvSpPr>
            <a:spLocks noGrp="1" noChangeArrowheads="1"/>
          </p:cNvSpPr>
          <p:nvPr>
            <p:ph type="body" idx="1"/>
          </p:nvPr>
        </p:nvSpPr>
        <p:spPr/>
        <p:txBody>
          <a:bodyPr/>
          <a:lstStyle/>
          <a:p>
            <a:pPr eaLnBrk="1" hangingPunct="1">
              <a:buFont typeface="Wingdings" pitchFamily="2" charset="2"/>
              <a:buNone/>
            </a:pPr>
            <a:r>
              <a:rPr lang="en-US" smtClean="0"/>
              <a:t> </a:t>
            </a:r>
          </a:p>
        </p:txBody>
      </p:sp>
      <p:sp>
        <p:nvSpPr>
          <p:cNvPr id="61444" name="Text Box 4"/>
          <p:cNvSpPr txBox="1">
            <a:spLocks noChangeArrowheads="1"/>
          </p:cNvSpPr>
          <p:nvPr/>
        </p:nvSpPr>
        <p:spPr bwMode="auto">
          <a:xfrm>
            <a:off x="762000" y="1066800"/>
            <a:ext cx="7239000" cy="519113"/>
          </a:xfrm>
          <a:prstGeom prst="rect">
            <a:avLst/>
          </a:prstGeom>
          <a:noFill/>
          <a:ln w="9525">
            <a:noFill/>
            <a:miter lim="800000"/>
            <a:headEnd/>
            <a:tailEnd/>
          </a:ln>
        </p:spPr>
        <p:txBody>
          <a:bodyPr>
            <a:spAutoFit/>
          </a:bodyPr>
          <a:lstStyle/>
          <a:p>
            <a:pPr>
              <a:spcBef>
                <a:spcPct val="50000"/>
              </a:spcBef>
            </a:pPr>
            <a:endParaRPr lang="en-US" i="0"/>
          </a:p>
        </p:txBody>
      </p:sp>
      <p:grpSp>
        <p:nvGrpSpPr>
          <p:cNvPr id="61445" name="Group 5"/>
          <p:cNvGrpSpPr>
            <a:grpSpLocks/>
          </p:cNvGrpSpPr>
          <p:nvPr/>
        </p:nvGrpSpPr>
        <p:grpSpPr bwMode="auto">
          <a:xfrm>
            <a:off x="762000" y="914400"/>
            <a:ext cx="7391400" cy="2819400"/>
            <a:chOff x="768" y="576"/>
            <a:chExt cx="3744" cy="1627"/>
          </a:xfrm>
        </p:grpSpPr>
        <p:sp>
          <p:nvSpPr>
            <p:cNvPr id="61447" name="AutoShape 6"/>
            <p:cNvSpPr>
              <a:spLocks noChangeAspect="1" noChangeArrowheads="1"/>
            </p:cNvSpPr>
            <p:nvPr/>
          </p:nvSpPr>
          <p:spPr bwMode="auto">
            <a:xfrm>
              <a:off x="768" y="576"/>
              <a:ext cx="3744" cy="1627"/>
            </a:xfrm>
            <a:prstGeom prst="rect">
              <a:avLst/>
            </a:prstGeom>
            <a:noFill/>
            <a:ln w="9525">
              <a:noFill/>
              <a:miter lim="800000"/>
              <a:headEnd/>
              <a:tailEnd/>
            </a:ln>
          </p:spPr>
          <p:txBody>
            <a:bodyPr/>
            <a:lstStyle/>
            <a:p>
              <a:endParaRPr lang="en-US"/>
            </a:p>
          </p:txBody>
        </p:sp>
        <p:sp>
          <p:nvSpPr>
            <p:cNvPr id="61448" name="Oval 7"/>
            <p:cNvSpPr>
              <a:spLocks noChangeArrowheads="1"/>
            </p:cNvSpPr>
            <p:nvPr/>
          </p:nvSpPr>
          <p:spPr bwMode="auto">
            <a:xfrm>
              <a:off x="768" y="576"/>
              <a:ext cx="3744" cy="1627"/>
            </a:xfrm>
            <a:prstGeom prst="ellipse">
              <a:avLst/>
            </a:prstGeom>
            <a:noFill/>
            <a:ln w="12700">
              <a:solidFill>
                <a:srgbClr val="000000"/>
              </a:solidFill>
              <a:round/>
              <a:headEnd/>
              <a:tailEnd/>
            </a:ln>
          </p:spPr>
          <p:txBody>
            <a:bodyPr/>
            <a:lstStyle/>
            <a:p>
              <a:endParaRPr lang="en-US"/>
            </a:p>
          </p:txBody>
        </p:sp>
        <p:sp>
          <p:nvSpPr>
            <p:cNvPr id="61449" name="Oval 8"/>
            <p:cNvSpPr>
              <a:spLocks noChangeArrowheads="1"/>
            </p:cNvSpPr>
            <p:nvPr/>
          </p:nvSpPr>
          <p:spPr bwMode="auto">
            <a:xfrm>
              <a:off x="1077" y="1095"/>
              <a:ext cx="1682" cy="720"/>
            </a:xfrm>
            <a:prstGeom prst="ellipse">
              <a:avLst/>
            </a:prstGeom>
            <a:noFill/>
            <a:ln w="12700">
              <a:solidFill>
                <a:srgbClr val="000000"/>
              </a:solidFill>
              <a:round/>
              <a:headEnd/>
              <a:tailEnd/>
            </a:ln>
          </p:spPr>
          <p:txBody>
            <a:bodyPr/>
            <a:lstStyle/>
            <a:p>
              <a:endParaRPr lang="en-US"/>
            </a:p>
          </p:txBody>
        </p:sp>
        <p:sp>
          <p:nvSpPr>
            <p:cNvPr id="61450" name="Text Box 9"/>
            <p:cNvSpPr txBox="1">
              <a:spLocks noChangeArrowheads="1"/>
            </p:cNvSpPr>
            <p:nvPr/>
          </p:nvSpPr>
          <p:spPr bwMode="auto">
            <a:xfrm>
              <a:off x="1850" y="775"/>
              <a:ext cx="1604" cy="228"/>
            </a:xfrm>
            <a:prstGeom prst="rect">
              <a:avLst/>
            </a:prstGeom>
            <a:solidFill>
              <a:srgbClr val="FFFFFF"/>
            </a:solidFill>
            <a:ln w="9525">
              <a:noFill/>
              <a:miter lim="800000"/>
              <a:headEnd/>
              <a:tailEnd/>
            </a:ln>
          </p:spPr>
          <p:txBody>
            <a:bodyPr/>
            <a:lstStyle/>
            <a:p>
              <a:pPr algn="ctr"/>
              <a:r>
                <a:rPr lang="en-US" b="1" i="0">
                  <a:solidFill>
                    <a:srgbClr val="000000"/>
                  </a:solidFill>
                </a:rPr>
                <a:t>Permission rules</a:t>
              </a:r>
              <a:endParaRPr lang="en-US" i="0"/>
            </a:p>
          </p:txBody>
        </p:sp>
        <p:sp>
          <p:nvSpPr>
            <p:cNvPr id="61451" name="Text Box 10"/>
            <p:cNvSpPr txBox="1">
              <a:spLocks noChangeArrowheads="1"/>
            </p:cNvSpPr>
            <p:nvPr/>
          </p:nvSpPr>
          <p:spPr bwMode="auto">
            <a:xfrm>
              <a:off x="1248" y="1296"/>
              <a:ext cx="1392" cy="288"/>
            </a:xfrm>
            <a:prstGeom prst="rect">
              <a:avLst/>
            </a:prstGeom>
            <a:solidFill>
              <a:srgbClr val="FFFFFF"/>
            </a:solidFill>
            <a:ln w="9525">
              <a:noFill/>
              <a:miter lim="800000"/>
              <a:headEnd/>
              <a:tailEnd/>
            </a:ln>
          </p:spPr>
          <p:txBody>
            <a:bodyPr/>
            <a:lstStyle/>
            <a:p>
              <a:pPr algn="ctr"/>
              <a:r>
                <a:rPr lang="en-US" b="1" i="0">
                  <a:solidFill>
                    <a:srgbClr val="0000FF"/>
                  </a:solidFill>
                </a:rPr>
                <a:t>Social contracts</a:t>
              </a:r>
            </a:p>
            <a:p>
              <a:endParaRPr lang="en-US" i="0"/>
            </a:p>
          </p:txBody>
        </p:sp>
        <p:sp>
          <p:nvSpPr>
            <p:cNvPr id="61452" name="Oval 11"/>
            <p:cNvSpPr>
              <a:spLocks noChangeArrowheads="1"/>
            </p:cNvSpPr>
            <p:nvPr/>
          </p:nvSpPr>
          <p:spPr bwMode="auto">
            <a:xfrm>
              <a:off x="2640" y="1088"/>
              <a:ext cx="1648" cy="722"/>
            </a:xfrm>
            <a:prstGeom prst="ellipse">
              <a:avLst/>
            </a:prstGeom>
            <a:noFill/>
            <a:ln w="12700">
              <a:solidFill>
                <a:srgbClr val="000000"/>
              </a:solidFill>
              <a:round/>
              <a:headEnd/>
              <a:tailEnd/>
            </a:ln>
          </p:spPr>
          <p:txBody>
            <a:bodyPr/>
            <a:lstStyle/>
            <a:p>
              <a:endParaRPr lang="en-US"/>
            </a:p>
          </p:txBody>
        </p:sp>
        <p:sp>
          <p:nvSpPr>
            <p:cNvPr id="61453" name="Text Box 12"/>
            <p:cNvSpPr txBox="1">
              <a:spLocks noChangeArrowheads="1"/>
            </p:cNvSpPr>
            <p:nvPr/>
          </p:nvSpPr>
          <p:spPr bwMode="auto">
            <a:xfrm>
              <a:off x="2825" y="1251"/>
              <a:ext cx="1310" cy="290"/>
            </a:xfrm>
            <a:prstGeom prst="rect">
              <a:avLst/>
            </a:prstGeom>
            <a:solidFill>
              <a:srgbClr val="FFFFFF"/>
            </a:solidFill>
            <a:ln w="9525">
              <a:noFill/>
              <a:miter lim="800000"/>
              <a:headEnd/>
              <a:tailEnd/>
            </a:ln>
          </p:spPr>
          <p:txBody>
            <a:bodyPr/>
            <a:lstStyle/>
            <a:p>
              <a:pPr algn="ctr"/>
              <a:r>
                <a:rPr lang="en-US" b="1" i="0">
                  <a:solidFill>
                    <a:srgbClr val="FF0000"/>
                  </a:solidFill>
                </a:rPr>
                <a:t>Precaution rules</a:t>
              </a:r>
              <a:endParaRPr lang="en-US" i="0"/>
            </a:p>
          </p:txBody>
        </p:sp>
      </p:grpSp>
      <p:sp>
        <p:nvSpPr>
          <p:cNvPr id="61446" name="Text Box 13"/>
          <p:cNvSpPr txBox="1">
            <a:spLocks noChangeArrowheads="1"/>
          </p:cNvSpPr>
          <p:nvPr/>
        </p:nvSpPr>
        <p:spPr bwMode="auto">
          <a:xfrm>
            <a:off x="304800" y="3886200"/>
            <a:ext cx="8534400" cy="3081338"/>
          </a:xfrm>
          <a:prstGeom prst="rect">
            <a:avLst/>
          </a:prstGeom>
          <a:noFill/>
          <a:ln w="9525">
            <a:noFill/>
            <a:miter lim="800000"/>
            <a:headEnd/>
            <a:tailEnd/>
          </a:ln>
        </p:spPr>
        <p:txBody>
          <a:bodyPr>
            <a:spAutoFit/>
          </a:bodyPr>
          <a:lstStyle/>
          <a:p>
            <a:pPr marL="231775" indent="-231775">
              <a:buFontTx/>
              <a:buChar char="•"/>
            </a:pPr>
            <a:r>
              <a:rPr lang="en-US" b="1" i="0"/>
              <a:t>All </a:t>
            </a:r>
            <a:r>
              <a:rPr lang="en-US" b="1" i="0">
                <a:solidFill>
                  <a:schemeClr val="accent2"/>
                </a:solidFill>
              </a:rPr>
              <a:t>social contracts</a:t>
            </a:r>
            <a:r>
              <a:rPr lang="en-US" b="1" i="0"/>
              <a:t> are permission rules</a:t>
            </a:r>
          </a:p>
          <a:p>
            <a:pPr marL="231775" indent="-231775">
              <a:buFontTx/>
              <a:buChar char="•"/>
            </a:pPr>
            <a:r>
              <a:rPr lang="en-US" b="1" i="0"/>
              <a:t>All </a:t>
            </a:r>
            <a:r>
              <a:rPr lang="en-US" b="1" i="0">
                <a:solidFill>
                  <a:srgbClr val="FF0000"/>
                </a:solidFill>
              </a:rPr>
              <a:t>precaution rules</a:t>
            </a:r>
            <a:r>
              <a:rPr lang="en-US" b="1" i="0"/>
              <a:t> are permission rules</a:t>
            </a:r>
          </a:p>
          <a:p>
            <a:pPr marL="231775" indent="-231775">
              <a:buFontTx/>
              <a:buChar char="•"/>
            </a:pPr>
            <a:r>
              <a:rPr lang="en-US" b="1" i="0"/>
              <a:t>There are permission rules that are neither </a:t>
            </a:r>
            <a:r>
              <a:rPr lang="en-US" b="1" i="0">
                <a:solidFill>
                  <a:schemeClr val="accent2"/>
                </a:solidFill>
              </a:rPr>
              <a:t>social contracts</a:t>
            </a:r>
            <a:r>
              <a:rPr lang="en-US" b="1" i="0"/>
              <a:t> nor  </a:t>
            </a:r>
            <a:r>
              <a:rPr lang="en-US" b="1" i="0">
                <a:solidFill>
                  <a:srgbClr val="FF0000"/>
                </a:solidFill>
              </a:rPr>
              <a:t>precautions</a:t>
            </a:r>
          </a:p>
          <a:p>
            <a:pPr marL="231775" indent="-231775">
              <a:buFontTx/>
              <a:buChar char="•"/>
            </a:pPr>
            <a:r>
              <a:rPr lang="en-US" b="1" i="0">
                <a:solidFill>
                  <a:schemeClr val="accent2"/>
                </a:solidFill>
              </a:rPr>
              <a:t>Social contracts</a:t>
            </a:r>
            <a:r>
              <a:rPr lang="en-US" b="1" i="0"/>
              <a:t> regulate access to benefits, whereas</a:t>
            </a:r>
          </a:p>
          <a:p>
            <a:pPr marL="231775" indent="-231775">
              <a:buFontTx/>
              <a:buChar char="•"/>
            </a:pPr>
            <a:r>
              <a:rPr lang="en-US" b="1" i="0">
                <a:solidFill>
                  <a:srgbClr val="FF0000"/>
                </a:solidFill>
              </a:rPr>
              <a:t>Precaution rules</a:t>
            </a:r>
            <a:r>
              <a:rPr lang="en-US" b="1" i="0"/>
              <a:t> say what you should do to avoid harm</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42" name="Rectangle 2"/>
          <p:cNvSpPr>
            <a:spLocks noGrp="1" noChangeArrowheads="1"/>
          </p:cNvSpPr>
          <p:nvPr>
            <p:ph type="title"/>
          </p:nvPr>
        </p:nvSpPr>
        <p:spPr>
          <a:xfrm>
            <a:off x="457200" y="304800"/>
            <a:ext cx="8229600" cy="790575"/>
          </a:xfrm>
        </p:spPr>
        <p:txBody>
          <a:bodyPr/>
          <a:lstStyle/>
          <a:p>
            <a:pPr eaLnBrk="1" hangingPunct="1">
              <a:defRPr/>
            </a:pPr>
            <a:r>
              <a:rPr lang="en-US" b="1" smtClean="0">
                <a:effectLst>
                  <a:outerShdw blurRad="38100" dist="38100" dir="2700000" algn="tl">
                    <a:srgbClr val="C0C0C0"/>
                  </a:outerShdw>
                </a:effectLst>
              </a:rPr>
              <a:t>One mechanism or two?</a:t>
            </a:r>
          </a:p>
        </p:txBody>
      </p:sp>
      <p:sp>
        <p:nvSpPr>
          <p:cNvPr id="62467" name="Rectangle 3"/>
          <p:cNvSpPr>
            <a:spLocks noGrp="1" noChangeArrowheads="1"/>
          </p:cNvSpPr>
          <p:nvPr>
            <p:ph type="body" idx="1"/>
          </p:nvPr>
        </p:nvSpPr>
        <p:spPr>
          <a:xfrm>
            <a:off x="381000" y="1371600"/>
            <a:ext cx="8305800" cy="5257800"/>
          </a:xfrm>
        </p:spPr>
        <p:txBody>
          <a:bodyPr/>
          <a:lstStyle/>
          <a:p>
            <a:pPr algn="ctr" eaLnBrk="1" hangingPunct="1">
              <a:buFont typeface="Wingdings" pitchFamily="2" charset="2"/>
              <a:buNone/>
            </a:pPr>
            <a:r>
              <a:rPr lang="en-US" b="1" smtClean="0"/>
              <a:t>Is reasoning about social contracts and precaution rules governed by two, functionally distinct mechanisms?</a:t>
            </a:r>
          </a:p>
          <a:p>
            <a:pPr algn="ctr" eaLnBrk="1" hangingPunct="1">
              <a:buFont typeface="Wingdings" pitchFamily="2" charset="2"/>
              <a:buNone/>
            </a:pPr>
            <a:endParaRPr lang="en-US" sz="1300" b="1" smtClean="0"/>
          </a:p>
          <a:p>
            <a:pPr algn="ctr" eaLnBrk="1" hangingPunct="1">
              <a:buFont typeface="Wingdings" pitchFamily="2" charset="2"/>
              <a:buNone/>
            </a:pPr>
            <a:r>
              <a:rPr lang="en-US" b="1" smtClean="0"/>
              <a:t>Or by a single mechanism operating at a more abstract level? </a:t>
            </a:r>
          </a:p>
          <a:p>
            <a:pPr algn="ctr" eaLnBrk="1" hangingPunct="1">
              <a:buFont typeface="Wingdings" pitchFamily="2" charset="2"/>
              <a:buNone/>
            </a:pPr>
            <a:endParaRPr lang="en-US" b="1" smtClean="0"/>
          </a:p>
          <a:p>
            <a:pPr eaLnBrk="1" hangingPunct="1"/>
            <a:r>
              <a:rPr lang="en-US" b="1" smtClean="0"/>
              <a:t>Single mechanism account predicts that brain damage affecting social contract reasoning will also affect precaution reasoning (and vice versa)</a:t>
            </a:r>
          </a:p>
          <a:p>
            <a:pPr eaLnBrk="1" hangingPunct="1"/>
            <a:r>
              <a:rPr lang="en-US" b="1" smtClean="0"/>
              <a:t>Two mechanism account: neural dissociation is possible</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466" name="Rectangle 2"/>
          <p:cNvSpPr>
            <a:spLocks noGrp="1" noChangeArrowheads="1"/>
          </p:cNvSpPr>
          <p:nvPr>
            <p:ph type="title"/>
          </p:nvPr>
        </p:nvSpPr>
        <p:spPr>
          <a:xfrm>
            <a:off x="457200" y="304800"/>
            <a:ext cx="8229600" cy="790575"/>
          </a:xfrm>
        </p:spPr>
        <p:txBody>
          <a:bodyPr/>
          <a:lstStyle/>
          <a:p>
            <a:pPr eaLnBrk="1" hangingPunct="1">
              <a:defRPr/>
            </a:pPr>
            <a:r>
              <a:rPr lang="en-US" b="1" smtClean="0">
                <a:effectLst>
                  <a:outerShdw blurRad="38100" dist="38100" dir="2700000" algn="tl">
                    <a:srgbClr val="C0C0C0"/>
                  </a:outerShdw>
                </a:effectLst>
              </a:rPr>
              <a:t>Neural dissociation: Patient R.M.</a:t>
            </a:r>
          </a:p>
        </p:txBody>
      </p:sp>
      <p:sp>
        <p:nvSpPr>
          <p:cNvPr id="63491" name="Rectangle 3"/>
          <p:cNvSpPr>
            <a:spLocks noGrp="1" noChangeArrowheads="1"/>
          </p:cNvSpPr>
          <p:nvPr>
            <p:ph type="body" idx="1"/>
          </p:nvPr>
        </p:nvSpPr>
        <p:spPr>
          <a:xfrm>
            <a:off x="457200" y="1066800"/>
            <a:ext cx="8382000" cy="5410200"/>
          </a:xfrm>
        </p:spPr>
        <p:txBody>
          <a:bodyPr/>
          <a:lstStyle/>
          <a:p>
            <a:pPr marL="290513" indent="-290513" eaLnBrk="1" hangingPunct="1">
              <a:buFont typeface="Wingdings" pitchFamily="2" charset="2"/>
              <a:buNone/>
            </a:pPr>
            <a:r>
              <a:rPr lang="en-US" b="1" smtClean="0"/>
              <a:t>Patient R.M.:</a:t>
            </a:r>
          </a:p>
          <a:p>
            <a:pPr marL="290513" indent="-290513" eaLnBrk="1" hangingPunct="1"/>
            <a:r>
              <a:rPr lang="en-US" b="1" smtClean="0"/>
              <a:t>Bilateral damage to orbitofrontal cortex</a:t>
            </a:r>
          </a:p>
          <a:p>
            <a:pPr marL="290513" indent="-290513" eaLnBrk="1" hangingPunct="1"/>
            <a:r>
              <a:rPr lang="en-US" b="1" smtClean="0"/>
              <a:t>Bilateral damage to anterior temporal lobes</a:t>
            </a:r>
          </a:p>
          <a:p>
            <a:pPr marL="290513" indent="-290513" eaLnBrk="1" hangingPunct="1"/>
            <a:r>
              <a:rPr lang="en-US" b="1" smtClean="0"/>
              <a:t>Both amygdalae are disconnected</a:t>
            </a:r>
          </a:p>
          <a:p>
            <a:pPr marL="290513" indent="-290513" eaLnBrk="1" hangingPunct="1">
              <a:buFont typeface="Wingdings" pitchFamily="2" charset="2"/>
              <a:buNone/>
            </a:pPr>
            <a:endParaRPr lang="en-US" sz="1000" b="1" smtClean="0"/>
          </a:p>
          <a:p>
            <a:pPr marL="290513" indent="-290513" eaLnBrk="1" hangingPunct="1">
              <a:buFont typeface="Wingdings" pitchFamily="2" charset="2"/>
              <a:buNone/>
            </a:pPr>
            <a:r>
              <a:rPr lang="en-US" b="1" smtClean="0"/>
              <a:t>R.M. reasons normally on precaution rules (he is good at detecting violations of them)</a:t>
            </a:r>
            <a:endParaRPr lang="en-US" b="1" i="1" smtClean="0"/>
          </a:p>
          <a:p>
            <a:pPr marL="290513" indent="-290513" eaLnBrk="1" hangingPunct="1"/>
            <a:r>
              <a:rPr lang="en-US" b="1" i="1" smtClean="0"/>
              <a:t>but…</a:t>
            </a:r>
            <a:endParaRPr lang="en-US" b="1" smtClean="0"/>
          </a:p>
          <a:p>
            <a:pPr marL="290513" indent="-290513" eaLnBrk="1" hangingPunct="1"/>
            <a:r>
              <a:rPr lang="en-US" b="1" smtClean="0"/>
              <a:t>R. M. has difficulty detecting cheaters on social contracts.</a:t>
            </a:r>
          </a:p>
          <a:p>
            <a:pPr marL="290513" indent="-290513" algn="ctr" eaLnBrk="1" hangingPunct="1">
              <a:buFont typeface="Wingdings" pitchFamily="2" charset="2"/>
              <a:buNone/>
            </a:pPr>
            <a:r>
              <a:rPr lang="en-US" sz="2400" smtClean="0"/>
              <a:t>Prof. Valerie Stone, </a:t>
            </a:r>
            <a:r>
              <a:rPr lang="en-US" sz="2400" i="1" smtClean="0"/>
              <a:t>Dept of Psychology, U. Queensland</a:t>
            </a:r>
          </a:p>
        </p:txBody>
      </p:sp>
      <p:sp>
        <p:nvSpPr>
          <p:cNvPr id="63492" name="Text Box 4"/>
          <p:cNvSpPr txBox="1">
            <a:spLocks noChangeArrowheads="1"/>
          </p:cNvSpPr>
          <p:nvPr/>
        </p:nvSpPr>
        <p:spPr bwMode="auto">
          <a:xfrm>
            <a:off x="3048000" y="6491288"/>
            <a:ext cx="5791200" cy="366712"/>
          </a:xfrm>
          <a:prstGeom prst="rect">
            <a:avLst/>
          </a:prstGeom>
          <a:noFill/>
          <a:ln w="9525">
            <a:noFill/>
            <a:miter lim="800000"/>
            <a:headEnd/>
            <a:tailEnd/>
          </a:ln>
        </p:spPr>
        <p:txBody>
          <a:bodyPr>
            <a:spAutoFit/>
          </a:bodyPr>
          <a:lstStyle/>
          <a:p>
            <a:pPr algn="r">
              <a:spcBef>
                <a:spcPct val="50000"/>
              </a:spcBef>
            </a:pPr>
            <a:r>
              <a:rPr lang="en-US" sz="1800" i="0">
                <a:latin typeface="Times New Roman" pitchFamily="18" charset="0"/>
              </a:rPr>
              <a:t>Stone, Cosmides, Tooby, Kroll &amp; Knight, </a:t>
            </a:r>
            <a:r>
              <a:rPr lang="en-US" sz="1800">
                <a:latin typeface="Times New Roman" pitchFamily="18" charset="0"/>
              </a:rPr>
              <a:t>PNAS</a:t>
            </a:r>
            <a:r>
              <a:rPr lang="en-US" sz="1800" i="0">
                <a:latin typeface="Times New Roman" pitchFamily="18" charset="0"/>
              </a:rPr>
              <a:t> 2002</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7490" name="Rectangle 2"/>
          <p:cNvSpPr>
            <a:spLocks noGrp="1" noChangeArrowheads="1"/>
          </p:cNvSpPr>
          <p:nvPr>
            <p:ph type="title"/>
          </p:nvPr>
        </p:nvSpPr>
        <p:spPr>
          <a:xfrm>
            <a:off x="457200" y="304800"/>
            <a:ext cx="8229600" cy="685800"/>
          </a:xfrm>
        </p:spPr>
        <p:txBody>
          <a:bodyPr/>
          <a:lstStyle/>
          <a:p>
            <a:pPr eaLnBrk="1" hangingPunct="1">
              <a:defRPr/>
            </a:pPr>
            <a:r>
              <a:rPr lang="en-US" b="1" smtClean="0">
                <a:effectLst>
                  <a:outerShdw blurRad="38100" dist="38100" dir="2700000" algn="tl">
                    <a:srgbClr val="C0C0C0"/>
                  </a:outerShdw>
                </a:effectLst>
              </a:rPr>
              <a:t>R.M. versus normal controls</a:t>
            </a:r>
          </a:p>
        </p:txBody>
      </p:sp>
      <p:graphicFrame>
        <p:nvGraphicFramePr>
          <p:cNvPr id="7170" name="Object 3"/>
          <p:cNvGraphicFramePr>
            <a:graphicFrameLocks noGrp="1" noChangeAspect="1"/>
          </p:cNvGraphicFramePr>
          <p:nvPr>
            <p:ph idx="1"/>
          </p:nvPr>
        </p:nvGraphicFramePr>
        <p:xfrm>
          <a:off x="1828800" y="939800"/>
          <a:ext cx="5410200" cy="5199063"/>
        </p:xfrm>
        <a:graphic>
          <a:graphicData uri="http://schemas.openxmlformats.org/presentationml/2006/ole">
            <mc:AlternateContent xmlns:mc="http://schemas.openxmlformats.org/markup-compatibility/2006">
              <mc:Choice xmlns:v="urn:schemas-microsoft-com:vml" Requires="v">
                <p:oleObj spid="_x0000_s7173" name="Chart" r:id="rId3" imgW="6610374" imgH="6353125" progId="MSGraph.Chart.8">
                  <p:embed/>
                </p:oleObj>
              </mc:Choice>
              <mc:Fallback>
                <p:oleObj name="Chart" r:id="rId3" imgW="6610374" imgH="6353125" progId="MSGraph.Char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939800"/>
                        <a:ext cx="5410200" cy="5199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2" name="Text Box 4"/>
          <p:cNvSpPr txBox="1">
            <a:spLocks noChangeArrowheads="1"/>
          </p:cNvSpPr>
          <p:nvPr/>
        </p:nvSpPr>
        <p:spPr bwMode="auto">
          <a:xfrm>
            <a:off x="4191000" y="6248400"/>
            <a:ext cx="4572000" cy="366713"/>
          </a:xfrm>
          <a:prstGeom prst="rect">
            <a:avLst/>
          </a:prstGeom>
          <a:noFill/>
          <a:ln w="9525">
            <a:noFill/>
            <a:miter lim="800000"/>
            <a:headEnd/>
            <a:tailEnd/>
          </a:ln>
        </p:spPr>
        <p:txBody>
          <a:bodyPr>
            <a:spAutoFit/>
          </a:bodyPr>
          <a:lstStyle/>
          <a:p>
            <a:pPr>
              <a:spcBef>
                <a:spcPct val="50000"/>
              </a:spcBef>
            </a:pPr>
            <a:r>
              <a:rPr lang="en-US" sz="1800" i="0">
                <a:latin typeface="Times New Roman" pitchFamily="18" charset="0"/>
              </a:rPr>
              <a:t>Stone, Cosmides, Tooby, Kroll &amp; Knight, 2002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138" name="Rectangle 2"/>
          <p:cNvSpPr>
            <a:spLocks noGrp="1" noChangeArrowheads="1"/>
          </p:cNvSpPr>
          <p:nvPr>
            <p:ph type="title"/>
          </p:nvPr>
        </p:nvSpPr>
        <p:spPr>
          <a:xfrm>
            <a:off x="457200" y="304800"/>
            <a:ext cx="8229600" cy="712788"/>
          </a:xfrm>
        </p:spPr>
        <p:txBody>
          <a:bodyPr/>
          <a:lstStyle/>
          <a:p>
            <a:pPr eaLnBrk="1" hangingPunct="1">
              <a:defRPr/>
            </a:pPr>
            <a:r>
              <a:rPr lang="en-US" sz="3000" b="1" smtClean="0">
                <a:effectLst>
                  <a:outerShdw blurRad="38100" dist="38100" dir="2700000" algn="tl">
                    <a:srgbClr val="C0C0C0"/>
                  </a:outerShdw>
                </a:effectLst>
              </a:rPr>
              <a:t>Causal connections between the 4 developments</a:t>
            </a:r>
          </a:p>
        </p:txBody>
      </p:sp>
      <p:sp>
        <p:nvSpPr>
          <p:cNvPr id="16387" name="Rectangle 3"/>
          <p:cNvSpPr>
            <a:spLocks noGrp="1" noChangeArrowheads="1"/>
          </p:cNvSpPr>
          <p:nvPr>
            <p:ph type="body" idx="1"/>
          </p:nvPr>
        </p:nvSpPr>
        <p:spPr>
          <a:xfrm>
            <a:off x="457200" y="1143000"/>
            <a:ext cx="8686800" cy="5638800"/>
          </a:xfrm>
        </p:spPr>
        <p:txBody>
          <a:bodyPr/>
          <a:lstStyle/>
          <a:p>
            <a:pPr marL="571500" indent="-571500" eaLnBrk="1" hangingPunct="1">
              <a:lnSpc>
                <a:spcPct val="80000"/>
              </a:lnSpc>
            </a:pPr>
            <a:r>
              <a:rPr lang="en-US" b="1" smtClean="0"/>
              <a:t>The brain must be comprised of many different programs, each specialized for solving a different adaptive problem our ancestors faced – i.e., the mind cannot be a blank slate</a:t>
            </a:r>
            <a:r>
              <a:rPr lang="en-US" smtClean="0"/>
              <a:t> </a:t>
            </a:r>
            <a:r>
              <a:rPr lang="en-US" smtClean="0">
                <a:solidFill>
                  <a:srgbClr val="6600CC"/>
                </a:solidFill>
              </a:rPr>
              <a:t>(#3)</a:t>
            </a:r>
            <a:r>
              <a:rPr lang="en-US" smtClean="0"/>
              <a:t>.  </a:t>
            </a:r>
          </a:p>
          <a:p>
            <a:pPr marL="839788" lvl="1" indent="-495300" eaLnBrk="1" hangingPunct="1">
              <a:lnSpc>
                <a:spcPct val="80000"/>
              </a:lnSpc>
            </a:pPr>
            <a:r>
              <a:rPr lang="en-US" sz="2800" smtClean="0"/>
              <a:t>This can be shown by using results from evol. game theory </a:t>
            </a:r>
            <a:r>
              <a:rPr lang="en-US" sz="2800" smtClean="0">
                <a:solidFill>
                  <a:srgbClr val="6600CC"/>
                </a:solidFill>
              </a:rPr>
              <a:t>(#4)</a:t>
            </a:r>
            <a:r>
              <a:rPr lang="en-US" sz="2800" smtClean="0"/>
              <a:t> to define adaptive problems, and then carefully dissecting the computational requirements of any program capable of solving those problems </a:t>
            </a:r>
          </a:p>
          <a:p>
            <a:pPr marL="839788" lvl="1" indent="-495300" eaLnBrk="1" hangingPunct="1">
              <a:lnSpc>
                <a:spcPct val="80000"/>
              </a:lnSpc>
            </a:pPr>
            <a:r>
              <a:rPr lang="en-US" sz="2800" smtClean="0"/>
              <a:t>(e.g., a program that is well-designed for choosing mates will embody different preferences and inferences than one that is well-designed for choosing foods). </a:t>
            </a:r>
          </a:p>
          <a:p>
            <a:pPr marL="839788" lvl="1" indent="-495300" eaLnBrk="1" hangingPunct="1">
              <a:lnSpc>
                <a:spcPct val="80000"/>
              </a:lnSpc>
              <a:buFont typeface="Wingdings" pitchFamily="2" charset="2"/>
              <a:buNone/>
            </a:pPr>
            <a:endParaRPr lang="en-US" sz="900" smtClean="0"/>
          </a:p>
          <a:p>
            <a:pPr marL="571500" indent="-571500" eaLnBrk="1" hangingPunct="1">
              <a:lnSpc>
                <a:spcPct val="80000"/>
              </a:lnSpc>
            </a:pPr>
            <a:r>
              <a:rPr lang="en-US" b="1" smtClean="0"/>
              <a:t>If you want to understand human culture and society, you need to understand these domain-specific programs.  </a:t>
            </a:r>
          </a:p>
          <a:p>
            <a:pPr marL="571500" indent="-571500" eaLnBrk="1" hangingPunct="1">
              <a:lnSpc>
                <a:spcPct val="80000"/>
              </a:lnSpc>
              <a:buFont typeface="Wingdings" pitchFamily="2" charset="2"/>
              <a:buNone/>
            </a:pPr>
            <a:endParaRPr lang="en-US" b="1" smtClean="0"/>
          </a:p>
          <a:p>
            <a:pPr marL="571500" indent="-571500" eaLnBrk="1" hangingPunct="1">
              <a:lnSpc>
                <a:spcPct val="80000"/>
              </a:lnSpc>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8514"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rPr>
              <a:t>R.M. versus Other Patients</a:t>
            </a:r>
          </a:p>
        </p:txBody>
      </p:sp>
      <p:graphicFrame>
        <p:nvGraphicFramePr>
          <p:cNvPr id="1088565" name="Group 53"/>
          <p:cNvGraphicFramePr>
            <a:graphicFrameLocks noGrp="1"/>
          </p:cNvGraphicFramePr>
          <p:nvPr>
            <p:ph idx="1"/>
          </p:nvPr>
        </p:nvGraphicFramePr>
        <p:xfrm>
          <a:off x="533400" y="1447800"/>
          <a:ext cx="8305800" cy="3697288"/>
        </p:xfrm>
        <a:graphic>
          <a:graphicData uri="http://schemas.openxmlformats.org/drawingml/2006/table">
            <a:tbl>
              <a:tblPr/>
              <a:tblGrid>
                <a:gridCol w="2663825"/>
                <a:gridCol w="1096963"/>
                <a:gridCol w="1096962"/>
                <a:gridCol w="1085850"/>
                <a:gridCol w="2362200"/>
              </a:tblGrid>
              <a:tr h="838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1" u="none" strike="noStrike" cap="none" normalizeH="0" baseline="0" smtClean="0">
                          <a:ln>
                            <a:noFill/>
                          </a:ln>
                          <a:solidFill>
                            <a:schemeClr val="tx1"/>
                          </a:solidFill>
                          <a:effectLst/>
                          <a:latin typeface="Garamond" pitchFamily="18" charset="0"/>
                        </a:rPr>
                        <a:t>Performance</a:t>
                      </a:r>
                      <a:r>
                        <a:rPr kumimoji="0" lang="en-US" sz="2600" b="0" i="0" u="none" strike="noStrike" cap="none" normalizeH="0" baseline="0" smtClean="0">
                          <a:ln>
                            <a:noFill/>
                          </a:ln>
                          <a:solidFill>
                            <a:schemeClr val="tx1"/>
                          </a:solidFill>
                          <a:effectLst/>
                          <a:latin typeface="Garamond"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1" i="0" u="none" strike="noStrike" cap="none" normalizeH="0" baseline="0" smtClean="0">
                        <a:ln>
                          <a:noFill/>
                        </a:ln>
                        <a:solidFill>
                          <a:schemeClr val="tx1"/>
                        </a:solidFill>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Garamond" pitchFamily="18" charset="0"/>
                        </a:rPr>
                        <a:t>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1" i="0" u="none" strike="noStrike" cap="none" normalizeH="0" baseline="0" smtClean="0">
                        <a:ln>
                          <a:noFill/>
                        </a:ln>
                        <a:solidFill>
                          <a:schemeClr val="tx1"/>
                        </a:solidFill>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Garamond" pitchFamily="18" charset="0"/>
                        </a:rPr>
                        <a:t>R.B.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1" i="0" u="none" strike="noStrike" cap="none" normalizeH="0" baseline="0" smtClean="0">
                        <a:ln>
                          <a:noFill/>
                        </a:ln>
                        <a:solidFill>
                          <a:schemeClr val="tx1"/>
                        </a:solidFill>
                        <a:effectLst/>
                        <a:latin typeface="Garamond" pitchFamily="18" charset="0"/>
                      </a:endParaRP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Garamond" pitchFamily="18" charset="0"/>
                        </a:rPr>
                        <a:t>B.G.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Garamond" pitchFamily="18" charset="0"/>
                        </a:rPr>
                        <a:t>Normal Controls</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4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Garamond" pitchFamily="18" charset="0"/>
                        </a:rPr>
                        <a:t>Precaution rules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70.0%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85.0%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71.0%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94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Garamond" pitchFamily="18" charset="0"/>
                        </a:rPr>
                        <a:t>Social contracts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38.9%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83.0%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Garamond" pitchFamily="18" charset="0"/>
                        </a:rPr>
                        <a:t>69.8%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28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Garamond" pitchFamily="18" charset="0"/>
                        </a:rPr>
                        <a:t>Difference score </a:t>
                      </a:r>
                      <a:r>
                        <a:rPr kumimoji="0" lang="en-US" sz="2600" b="0" i="0" u="none" strike="noStrike" cap="none" normalizeH="0" baseline="0" smtClean="0">
                          <a:ln>
                            <a:noFill/>
                          </a:ln>
                          <a:solidFill>
                            <a:schemeClr val="tx1"/>
                          </a:solidFill>
                          <a:effectLst/>
                          <a:latin typeface="Garamond" pitchFamily="18" charset="0"/>
                        </a:rPr>
                        <a:t>(precaution – social contracts)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rgbClr val="0000CC"/>
                          </a:solidFill>
                          <a:effectLst/>
                          <a:latin typeface="Garamond" pitchFamily="18" charset="0"/>
                        </a:rPr>
                        <a:t>31 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rgbClr val="0000CC"/>
                          </a:solidFill>
                          <a:effectLst/>
                          <a:latin typeface="Garamond" pitchFamily="18" charset="0"/>
                        </a:rPr>
                        <a:t>2  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rgbClr val="0000CC"/>
                          </a:solidFill>
                          <a:effectLst/>
                          <a:latin typeface="Garamond" pitchFamily="18" charset="0"/>
                        </a:rPr>
                        <a:t>0    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rgbClr val="0000CC"/>
                          </a:solidFill>
                          <a:effectLst/>
                          <a:latin typeface="Garamond" pitchFamily="18" charset="0"/>
                        </a:rPr>
                        <a:t>1.2                 points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547" name="Text Box 35"/>
          <p:cNvSpPr txBox="1">
            <a:spLocks noChangeArrowheads="1"/>
          </p:cNvSpPr>
          <p:nvPr/>
        </p:nvSpPr>
        <p:spPr bwMode="auto">
          <a:xfrm>
            <a:off x="4191000" y="1081088"/>
            <a:ext cx="1524000" cy="519112"/>
          </a:xfrm>
          <a:prstGeom prst="rect">
            <a:avLst/>
          </a:prstGeom>
          <a:solidFill>
            <a:srgbClr val="CCFFCC"/>
          </a:solidFill>
          <a:ln w="9525">
            <a:noFill/>
            <a:miter lim="800000"/>
            <a:headEnd/>
            <a:tailEnd/>
          </a:ln>
        </p:spPr>
        <p:txBody>
          <a:bodyPr>
            <a:spAutoFit/>
          </a:bodyPr>
          <a:lstStyle/>
          <a:p>
            <a:pPr>
              <a:spcBef>
                <a:spcPct val="50000"/>
              </a:spcBef>
            </a:pPr>
            <a:r>
              <a:rPr lang="en-US" b="1" i="0"/>
              <a:t>Patients</a:t>
            </a:r>
          </a:p>
        </p:txBody>
      </p:sp>
      <p:sp>
        <p:nvSpPr>
          <p:cNvPr id="64548" name="Text Box 36"/>
          <p:cNvSpPr txBox="1">
            <a:spLocks noChangeArrowheads="1"/>
          </p:cNvSpPr>
          <p:nvPr/>
        </p:nvSpPr>
        <p:spPr bwMode="auto">
          <a:xfrm>
            <a:off x="533400" y="5334000"/>
            <a:ext cx="8305800" cy="1552575"/>
          </a:xfrm>
          <a:prstGeom prst="rect">
            <a:avLst/>
          </a:prstGeom>
          <a:noFill/>
          <a:ln w="9525">
            <a:noFill/>
            <a:miter lim="800000"/>
            <a:headEnd/>
            <a:tailEnd/>
          </a:ln>
        </p:spPr>
        <p:txBody>
          <a:bodyPr>
            <a:spAutoFit/>
          </a:bodyPr>
          <a:lstStyle/>
          <a:p>
            <a:pPr>
              <a:spcBef>
                <a:spcPct val="50000"/>
              </a:spcBef>
            </a:pPr>
            <a:r>
              <a:rPr lang="en-US" sz="2400" b="1"/>
              <a:t>R.B.</a:t>
            </a:r>
            <a:r>
              <a:rPr lang="en-US" sz="2400"/>
              <a:t> Greatest vol. Bilateral orbitofrontal + anterior temporal damage without any disconnection of amygdalae (R. temporal pole spared).  </a:t>
            </a:r>
            <a:r>
              <a:rPr lang="en-US" sz="2400" b="1"/>
              <a:t>B.G.</a:t>
            </a:r>
            <a:r>
              <a:rPr lang="en-US" sz="2400"/>
              <a:t> Bilateral anterior temporal damage but no orbitofrontal damage. Temporal damage compromises input to both amygdalae, but no total disconnect.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538"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rPr>
              <a:t>Does the cheater detection subroutine develop cross-culturally? </a:t>
            </a:r>
          </a:p>
        </p:txBody>
      </p:sp>
      <p:sp>
        <p:nvSpPr>
          <p:cNvPr id="1089539" name="Rectangle 3"/>
          <p:cNvSpPr>
            <a:spLocks noGrp="1" noChangeArrowheads="1"/>
          </p:cNvSpPr>
          <p:nvPr>
            <p:ph type="body" idx="1"/>
          </p:nvPr>
        </p:nvSpPr>
        <p:spPr>
          <a:xfrm>
            <a:off x="457200" y="1682750"/>
            <a:ext cx="8229600" cy="4789488"/>
          </a:xfrm>
        </p:spPr>
        <p:txBody>
          <a:bodyPr/>
          <a:lstStyle/>
          <a:p>
            <a:pPr eaLnBrk="1" hangingPunct="1">
              <a:buFont typeface="Wingdings" pitchFamily="2" charset="2"/>
              <a:buNone/>
              <a:defRPr/>
            </a:pPr>
            <a:r>
              <a:rPr lang="en-US" b="1" smtClean="0"/>
              <a:t>Same pattern of reasoning responses in:</a:t>
            </a:r>
          </a:p>
          <a:p>
            <a:pPr eaLnBrk="1" hangingPunct="1">
              <a:defRPr/>
            </a:pPr>
            <a:r>
              <a:rPr lang="en-US" smtClean="0"/>
              <a:t>USA, Britain, Germany, France, Hong Kong, Italy, Japan.</a:t>
            </a:r>
          </a:p>
          <a:p>
            <a:pPr algn="ctr" eaLnBrk="1" hangingPunct="1">
              <a:buFont typeface="Wingdings" pitchFamily="2" charset="2"/>
              <a:buNone/>
              <a:defRPr/>
            </a:pPr>
            <a:r>
              <a:rPr lang="en-US" b="1" smtClean="0">
                <a:solidFill>
                  <a:schemeClr val="tx2"/>
                </a:solidFill>
                <a:effectLst>
                  <a:outerShdw blurRad="38100" dist="38100" dir="2700000" algn="tl">
                    <a:srgbClr val="C0C0C0"/>
                  </a:outerShdw>
                </a:effectLst>
              </a:rPr>
              <a:t>What about non-industrial societies?</a:t>
            </a:r>
          </a:p>
          <a:p>
            <a:pPr eaLnBrk="1" hangingPunct="1">
              <a:buFont typeface="Wingdings" pitchFamily="2" charset="2"/>
              <a:buNone/>
              <a:defRPr/>
            </a:pPr>
            <a:r>
              <a:rPr lang="en-US" b="1" smtClean="0">
                <a:effectLst>
                  <a:outerShdw blurRad="38100" dist="38100" dir="2700000" algn="tl">
                    <a:srgbClr val="C0C0C0"/>
                  </a:outerShdw>
                </a:effectLst>
              </a:rPr>
              <a:t>Shiwiar hunter-horticulturalists in Ecuadorian Amazon</a:t>
            </a:r>
          </a:p>
          <a:p>
            <a:pPr eaLnBrk="1" hangingPunct="1">
              <a:defRPr/>
            </a:pPr>
            <a:r>
              <a:rPr lang="en-US" smtClean="0"/>
              <a:t>Task adapted for non-literate, non-Western population</a:t>
            </a:r>
          </a:p>
          <a:p>
            <a:pPr eaLnBrk="1" hangingPunct="1">
              <a:defRPr/>
            </a:pPr>
            <a:r>
              <a:rPr lang="en-US" smtClean="0"/>
              <a:t>Cultural setting as different as possible along most dimensions</a:t>
            </a:r>
          </a:p>
          <a:p>
            <a:pPr algn="ctr" eaLnBrk="1" hangingPunct="1">
              <a:buFont typeface="Wingdings" pitchFamily="2" charset="2"/>
              <a:buNone/>
              <a:defRPr/>
            </a:pPr>
            <a:r>
              <a:rPr lang="en-US" smtClean="0"/>
              <a:t>Prof. Larry Sugiyama, </a:t>
            </a:r>
            <a:r>
              <a:rPr lang="en-US" i="1" smtClean="0"/>
              <a:t>Dept. of Anthropology, U. Oregon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0562" name="Rectangle 2"/>
          <p:cNvSpPr>
            <a:spLocks noGrp="1" noChangeArrowheads="1"/>
          </p:cNvSpPr>
          <p:nvPr>
            <p:ph type="title"/>
          </p:nvPr>
        </p:nvSpPr>
        <p:spPr>
          <a:xfrm>
            <a:off x="457200" y="304800"/>
            <a:ext cx="2819400" cy="990600"/>
          </a:xfrm>
        </p:spPr>
        <p:txBody>
          <a:bodyPr/>
          <a:lstStyle/>
          <a:p>
            <a:pPr eaLnBrk="1" hangingPunct="1">
              <a:defRPr/>
            </a:pPr>
            <a:r>
              <a:rPr lang="en-US" b="1" smtClean="0">
                <a:effectLst>
                  <a:outerShdw blurRad="38100" dist="38100" dir="2700000" algn="tl">
                    <a:srgbClr val="C0C0C0"/>
                  </a:outerShdw>
                </a:effectLst>
              </a:rPr>
              <a:t>Shiwiar life</a:t>
            </a:r>
          </a:p>
        </p:txBody>
      </p:sp>
      <p:pic>
        <p:nvPicPr>
          <p:cNvPr id="66563" name="Picture 3" descr="shiwiarman"/>
          <p:cNvPicPr>
            <a:picLocks noGrp="1" noChangeAspect="1" noChangeArrowheads="1"/>
          </p:cNvPicPr>
          <p:nvPr>
            <p:ph sz="half" idx="1"/>
          </p:nvPr>
        </p:nvPicPr>
        <p:blipFill>
          <a:blip r:embed="rId2" cstate="print"/>
          <a:srcRect/>
          <a:stretch>
            <a:fillRect/>
          </a:stretch>
        </p:blipFill>
        <p:spPr>
          <a:xfrm>
            <a:off x="533400" y="1524000"/>
            <a:ext cx="3240088" cy="4530725"/>
          </a:xfrm>
          <a:noFill/>
        </p:spPr>
      </p:pic>
      <p:pic>
        <p:nvPicPr>
          <p:cNvPr id="66564" name="Picture 4" descr="shiwvillage"/>
          <p:cNvPicPr>
            <a:picLocks noGrp="1" noChangeAspect="1" noChangeArrowheads="1"/>
          </p:cNvPicPr>
          <p:nvPr>
            <p:ph sz="quarter" idx="2"/>
          </p:nvPr>
        </p:nvPicPr>
        <p:blipFill>
          <a:blip r:embed="rId3" cstate="print"/>
          <a:srcRect/>
          <a:stretch>
            <a:fillRect/>
          </a:stretch>
        </p:blipFill>
        <p:spPr>
          <a:xfrm>
            <a:off x="3810000" y="609600"/>
            <a:ext cx="4800600" cy="3441700"/>
          </a:xfrm>
          <a:noFill/>
        </p:spPr>
      </p:pic>
      <p:pic>
        <p:nvPicPr>
          <p:cNvPr id="66565" name="Picture 5"/>
          <p:cNvPicPr>
            <a:picLocks noGrp="1" noChangeAspect="1" noChangeArrowheads="1"/>
          </p:cNvPicPr>
          <p:nvPr>
            <p:ph sz="quarter" idx="3"/>
          </p:nvPr>
        </p:nvPicPr>
        <p:blipFill>
          <a:blip r:embed="rId4" cstate="print"/>
          <a:srcRect/>
          <a:stretch>
            <a:fillRect/>
          </a:stretch>
        </p:blipFill>
        <p:spPr>
          <a:xfrm>
            <a:off x="3886200" y="4922838"/>
            <a:ext cx="5105400" cy="1238250"/>
          </a:xfrm>
          <a:noFill/>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Rectangle 2"/>
          <p:cNvSpPr>
            <a:spLocks noGrp="1" noChangeArrowheads="1"/>
          </p:cNvSpPr>
          <p:nvPr>
            <p:ph type="title"/>
          </p:nvPr>
        </p:nvSpPr>
        <p:spPr>
          <a:xfrm>
            <a:off x="457200" y="152400"/>
            <a:ext cx="8229600" cy="941388"/>
          </a:xfrm>
        </p:spPr>
        <p:txBody>
          <a:bodyPr/>
          <a:lstStyle/>
          <a:p>
            <a:pPr eaLnBrk="1" hangingPunct="1">
              <a:defRPr/>
            </a:pPr>
            <a:r>
              <a:rPr lang="en-US" b="1" smtClean="0">
                <a:effectLst>
                  <a:outerShdw blurRad="38100" dist="38100" dir="2700000" algn="tl">
                    <a:srgbClr val="C0C0C0"/>
                  </a:outerShdw>
                </a:effectLst>
              </a:rPr>
              <a:t>Results: Shiwiar villagers versus Harvard undergraduates</a:t>
            </a:r>
          </a:p>
        </p:txBody>
      </p:sp>
      <p:pic>
        <p:nvPicPr>
          <p:cNvPr id="67587" name="Picture 3"/>
          <p:cNvPicPr>
            <a:picLocks noGrp="1" noChangeAspect="1" noChangeArrowheads="1"/>
          </p:cNvPicPr>
          <p:nvPr>
            <p:ph idx="1"/>
          </p:nvPr>
        </p:nvPicPr>
        <p:blipFill>
          <a:blip r:embed="rId2" cstate="print"/>
          <a:srcRect/>
          <a:stretch>
            <a:fillRect/>
          </a:stretch>
        </p:blipFill>
        <p:spPr>
          <a:xfrm>
            <a:off x="1219200" y="1147763"/>
            <a:ext cx="6477000" cy="5329237"/>
          </a:xfrm>
          <a:noFill/>
        </p:spPr>
      </p:pic>
      <p:sp>
        <p:nvSpPr>
          <p:cNvPr id="67588" name="Text Box 4"/>
          <p:cNvSpPr txBox="1">
            <a:spLocks noChangeArrowheads="1"/>
          </p:cNvSpPr>
          <p:nvPr/>
        </p:nvSpPr>
        <p:spPr bwMode="auto">
          <a:xfrm>
            <a:off x="4114800" y="6461125"/>
            <a:ext cx="4800600" cy="396875"/>
          </a:xfrm>
          <a:prstGeom prst="rect">
            <a:avLst/>
          </a:prstGeom>
          <a:noFill/>
          <a:ln w="9525">
            <a:noFill/>
            <a:miter lim="800000"/>
            <a:headEnd/>
            <a:tailEnd/>
          </a:ln>
        </p:spPr>
        <p:txBody>
          <a:bodyPr>
            <a:spAutoFit/>
          </a:bodyPr>
          <a:lstStyle/>
          <a:p>
            <a:pPr>
              <a:spcBef>
                <a:spcPct val="50000"/>
              </a:spcBef>
            </a:pPr>
            <a:r>
              <a:rPr lang="en-US" sz="2000" i="0">
                <a:latin typeface="Times New Roman" pitchFamily="18" charset="0"/>
              </a:rPr>
              <a:t>Sugiyama, Tooby &amp; Cosmides, </a:t>
            </a:r>
            <a:r>
              <a:rPr lang="en-US" sz="2000">
                <a:latin typeface="Times New Roman" pitchFamily="18" charset="0"/>
              </a:rPr>
              <a:t>PNAS</a:t>
            </a:r>
            <a:r>
              <a:rPr lang="en-US" sz="2000" i="0">
                <a:latin typeface="Times New Roman" pitchFamily="18" charset="0"/>
              </a:rPr>
              <a:t> 2002</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Rectangle 2"/>
          <p:cNvSpPr>
            <a:spLocks noGrp="1" noChangeArrowheads="1"/>
          </p:cNvSpPr>
          <p:nvPr>
            <p:ph type="title"/>
          </p:nvPr>
        </p:nvSpPr>
        <p:spPr>
          <a:xfrm>
            <a:off x="457200" y="304800"/>
            <a:ext cx="8229600" cy="685800"/>
          </a:xfrm>
        </p:spPr>
        <p:txBody>
          <a:bodyPr/>
          <a:lstStyle/>
          <a:p>
            <a:pPr eaLnBrk="1" hangingPunct="1">
              <a:defRPr/>
            </a:pPr>
            <a:r>
              <a:rPr lang="en-US" b="1" smtClean="0">
                <a:effectLst>
                  <a:outerShdw blurRad="38100" dist="38100" dir="2700000" algn="tl">
                    <a:srgbClr val="C0C0C0"/>
                  </a:outerShdw>
                </a:effectLst>
              </a:rPr>
              <a:t>Shiwiar are not choosing indiscriminately... </a:t>
            </a:r>
          </a:p>
        </p:txBody>
      </p:sp>
      <p:pic>
        <p:nvPicPr>
          <p:cNvPr id="68611" name="Picture 3"/>
          <p:cNvPicPr>
            <a:picLocks noGrp="1" noChangeAspect="1" noChangeArrowheads="1"/>
          </p:cNvPicPr>
          <p:nvPr>
            <p:ph sz="half" idx="1"/>
          </p:nvPr>
        </p:nvPicPr>
        <p:blipFill>
          <a:blip r:embed="rId2" cstate="print"/>
          <a:srcRect/>
          <a:stretch>
            <a:fillRect/>
          </a:stretch>
        </p:blipFill>
        <p:spPr>
          <a:xfrm>
            <a:off x="304800" y="995363"/>
            <a:ext cx="5105400" cy="4957762"/>
          </a:xfrm>
          <a:noFill/>
        </p:spPr>
      </p:pic>
      <p:sp>
        <p:nvSpPr>
          <p:cNvPr id="68612" name="Rectangle 4"/>
          <p:cNvSpPr>
            <a:spLocks noGrp="1" noChangeArrowheads="1"/>
          </p:cNvSpPr>
          <p:nvPr>
            <p:ph type="body" sz="half" idx="2"/>
          </p:nvPr>
        </p:nvSpPr>
        <p:spPr>
          <a:xfrm>
            <a:off x="5715000" y="1600200"/>
            <a:ext cx="3200400" cy="4911725"/>
          </a:xfrm>
        </p:spPr>
        <p:txBody>
          <a:bodyPr/>
          <a:lstStyle/>
          <a:p>
            <a:pPr marL="0" indent="0" eaLnBrk="1" hangingPunct="1">
              <a:buFont typeface="Wingdings" pitchFamily="2" charset="2"/>
              <a:buNone/>
            </a:pPr>
            <a:r>
              <a:rPr lang="en-US" sz="2600" b="1" smtClean="0"/>
              <a:t>Holding logical category constant:</a:t>
            </a:r>
            <a:endParaRPr lang="en-US" sz="2600" smtClean="0"/>
          </a:p>
          <a:p>
            <a:pPr marL="0" indent="0" eaLnBrk="1" hangingPunct="1">
              <a:buFont typeface="Wingdings" pitchFamily="2" charset="2"/>
              <a:buNone/>
            </a:pPr>
            <a:r>
              <a:rPr lang="en-US" sz="2600" smtClean="0"/>
              <a:t>Shiwiar always chose a card more frequently when it was relevant to cheater detection than when it was not.  </a:t>
            </a:r>
          </a:p>
          <a:p>
            <a:pPr marL="0" indent="0" eaLnBrk="1" hangingPunct="1">
              <a:buFont typeface="Wingdings" pitchFamily="2" charset="2"/>
              <a:buNone/>
            </a:pPr>
            <a:endParaRPr lang="en-US" sz="800" smtClean="0"/>
          </a:p>
          <a:p>
            <a:pPr marL="0" indent="0" eaLnBrk="1" hangingPunct="1">
              <a:buFont typeface="Wingdings" pitchFamily="2" charset="2"/>
              <a:buNone/>
            </a:pPr>
            <a:r>
              <a:rPr lang="en-US" sz="2600" smtClean="0"/>
              <a:t>(Test by comparing performance on </a:t>
            </a:r>
            <a:r>
              <a:rPr lang="en-US" sz="2600" b="1" smtClean="0"/>
              <a:t>standard</a:t>
            </a:r>
            <a:r>
              <a:rPr lang="en-US" sz="2600" smtClean="0"/>
              <a:t> vs. </a:t>
            </a:r>
            <a:r>
              <a:rPr lang="en-US" sz="2600" b="1" smtClean="0"/>
              <a:t>switched</a:t>
            </a:r>
            <a:r>
              <a:rPr lang="en-US" sz="2600" smtClean="0"/>
              <a:t> social contracts)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634" name="Rectangle 2"/>
          <p:cNvSpPr>
            <a:spLocks noGrp="1" noChangeArrowheads="1"/>
          </p:cNvSpPr>
          <p:nvPr>
            <p:ph type="title"/>
          </p:nvPr>
        </p:nvSpPr>
        <p:spPr>
          <a:xfrm>
            <a:off x="457200" y="304800"/>
            <a:ext cx="8229600" cy="1093788"/>
          </a:xfrm>
        </p:spPr>
        <p:txBody>
          <a:bodyPr/>
          <a:lstStyle/>
          <a:p>
            <a:pPr eaLnBrk="1" hangingPunct="1">
              <a:defRPr/>
            </a:pPr>
            <a:r>
              <a:rPr lang="en-US" b="1" smtClean="0">
                <a:effectLst>
                  <a:outerShdw blurRad="38100" dist="38100" dir="2700000" algn="tl">
                    <a:srgbClr val="C0C0C0"/>
                  </a:outerShdw>
                </a:effectLst>
              </a:rPr>
              <a:t>Adaptations are aspects of the phenotype that were designed by natural selection</a:t>
            </a:r>
            <a:br>
              <a:rPr lang="en-US" b="1" smtClean="0">
                <a:effectLst>
                  <a:outerShdw blurRad="38100" dist="38100" dir="2700000" algn="tl">
                    <a:srgbClr val="C0C0C0"/>
                  </a:outerShdw>
                </a:effectLst>
              </a:rPr>
            </a:br>
            <a:endParaRPr lang="en-US" b="1" smtClean="0">
              <a:effectLst>
                <a:outerShdw blurRad="38100" dist="38100" dir="2700000" algn="tl">
                  <a:srgbClr val="C0C0C0"/>
                </a:outerShdw>
              </a:effectLst>
            </a:endParaRPr>
          </a:p>
        </p:txBody>
      </p:sp>
      <p:sp>
        <p:nvSpPr>
          <p:cNvPr id="69635" name="Rectangle 3"/>
          <p:cNvSpPr>
            <a:spLocks noGrp="1" noChangeArrowheads="1"/>
          </p:cNvSpPr>
          <p:nvPr>
            <p:ph type="body" idx="1"/>
          </p:nvPr>
        </p:nvSpPr>
        <p:spPr>
          <a:xfrm>
            <a:off x="457200" y="1524000"/>
            <a:ext cx="8229600" cy="5334000"/>
          </a:xfrm>
        </p:spPr>
        <p:txBody>
          <a:bodyPr/>
          <a:lstStyle/>
          <a:p>
            <a:pPr marL="0" indent="0" algn="ctr" eaLnBrk="1" hangingPunct="1">
              <a:lnSpc>
                <a:spcPct val="90000"/>
              </a:lnSpc>
              <a:buFont typeface="Wingdings" pitchFamily="2" charset="2"/>
              <a:buNone/>
            </a:pPr>
            <a:r>
              <a:rPr lang="en-US" sz="2600" b="1" smtClean="0"/>
              <a:t>What counts as evidence?</a:t>
            </a:r>
          </a:p>
          <a:p>
            <a:pPr marL="0" indent="0" eaLnBrk="1" hangingPunct="1">
              <a:lnSpc>
                <a:spcPct val="90000"/>
              </a:lnSpc>
              <a:buFont typeface="Wingdings" pitchFamily="2" charset="2"/>
              <a:buNone/>
            </a:pPr>
            <a:r>
              <a:rPr lang="en-US" sz="2600" smtClean="0"/>
              <a:t>To show that an aspect of the phenotype is an adaptation, one must produce evidence that it is </a:t>
            </a:r>
            <a:r>
              <a:rPr lang="en-US" sz="2600" b="1" smtClean="0"/>
              <a:t>well-designed for solving an adaptive problem that the species faced in the past</a:t>
            </a:r>
            <a:r>
              <a:rPr lang="en-US" sz="2600" smtClean="0"/>
              <a:t>.</a:t>
            </a:r>
          </a:p>
          <a:p>
            <a:pPr marL="0" indent="0" eaLnBrk="1" hangingPunct="1">
              <a:lnSpc>
                <a:spcPct val="90000"/>
              </a:lnSpc>
              <a:buFont typeface="Wingdings" pitchFamily="2" charset="2"/>
              <a:buNone/>
            </a:pPr>
            <a:endParaRPr lang="en-US" sz="2600" smtClean="0"/>
          </a:p>
          <a:p>
            <a:pPr marL="0" indent="0" algn="ctr" eaLnBrk="1" hangingPunct="1">
              <a:lnSpc>
                <a:spcPct val="90000"/>
              </a:lnSpc>
              <a:buFont typeface="Wingdings" pitchFamily="2" charset="2"/>
              <a:buNone/>
            </a:pPr>
            <a:r>
              <a:rPr lang="en-US" sz="2600" smtClean="0"/>
              <a:t>  </a:t>
            </a:r>
            <a:r>
              <a:rPr lang="en-US" sz="2600" i="1" smtClean="0"/>
              <a:t>E.g.,</a:t>
            </a:r>
            <a:r>
              <a:rPr lang="en-US" sz="2600" smtClean="0"/>
              <a:t> to say that an organism has cognitive procedures that are adaptations for detecting cheaters:</a:t>
            </a:r>
          </a:p>
          <a:p>
            <a:pPr marL="0" indent="0" eaLnBrk="1" hangingPunct="1">
              <a:lnSpc>
                <a:spcPct val="90000"/>
              </a:lnSpc>
            </a:pPr>
            <a:r>
              <a:rPr lang="en-US" sz="2600" smtClean="0"/>
              <a:t>  One must show that these procedures are </a:t>
            </a:r>
            <a:r>
              <a:rPr lang="en-US" sz="2600" b="1" smtClean="0"/>
              <a:t>well-designed for detecting cheaters on social contracts</a:t>
            </a:r>
            <a:r>
              <a:rPr lang="en-US" sz="2600" smtClean="0"/>
              <a:t>.</a:t>
            </a:r>
          </a:p>
          <a:p>
            <a:pPr marL="0" indent="0" eaLnBrk="1" hangingPunct="1">
              <a:lnSpc>
                <a:spcPct val="90000"/>
              </a:lnSpc>
            </a:pPr>
            <a:r>
              <a:rPr lang="en-US" sz="2600" smtClean="0"/>
              <a:t>  One must also show that their design features </a:t>
            </a:r>
            <a:r>
              <a:rPr lang="en-US" sz="2600" b="1" smtClean="0"/>
              <a:t>are not more parsimoniously explained as byproducts</a:t>
            </a:r>
            <a:r>
              <a:rPr lang="en-US" sz="2600" smtClean="0"/>
              <a:t> of cognitive processes that evolved to solve some other kind of problem, or a more general class of problem.</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4658" name="Rectangle 2"/>
          <p:cNvSpPr>
            <a:spLocks noGrp="1" noChangeArrowheads="1"/>
          </p:cNvSpPr>
          <p:nvPr>
            <p:ph type="title"/>
          </p:nvPr>
        </p:nvSpPr>
        <p:spPr>
          <a:xfrm>
            <a:off x="457200" y="304800"/>
            <a:ext cx="8229600" cy="638175"/>
          </a:xfrm>
        </p:spPr>
        <p:txBody>
          <a:bodyPr/>
          <a:lstStyle/>
          <a:p>
            <a:pPr eaLnBrk="1" hangingPunct="1">
              <a:defRPr/>
            </a:pPr>
            <a:r>
              <a:rPr lang="en-US" b="1" smtClean="0">
                <a:effectLst>
                  <a:outerShdw blurRad="38100" dist="38100" dir="2700000" algn="tl">
                    <a:srgbClr val="C0C0C0"/>
                  </a:outerShdw>
                </a:effectLst>
              </a:rPr>
              <a:t>Evidence of Special Design</a:t>
            </a:r>
          </a:p>
        </p:txBody>
      </p:sp>
      <p:sp>
        <p:nvSpPr>
          <p:cNvPr id="1094659" name="Rectangle 3"/>
          <p:cNvSpPr>
            <a:spLocks noGrp="1" noChangeArrowheads="1"/>
          </p:cNvSpPr>
          <p:nvPr>
            <p:ph type="body" idx="1"/>
          </p:nvPr>
        </p:nvSpPr>
        <p:spPr>
          <a:xfrm>
            <a:off x="381000" y="1066800"/>
            <a:ext cx="8534400" cy="5791200"/>
          </a:xfrm>
        </p:spPr>
        <p:txBody>
          <a:bodyPr/>
          <a:lstStyle/>
          <a:p>
            <a:pPr marL="533400" indent="-533400" algn="ctr" eaLnBrk="1" hangingPunct="1">
              <a:lnSpc>
                <a:spcPct val="80000"/>
              </a:lnSpc>
              <a:buFont typeface="Wingdings" pitchFamily="2" charset="2"/>
              <a:buNone/>
            </a:pPr>
            <a:r>
              <a:rPr lang="en-US" b="1" smtClean="0"/>
              <a:t>The cognitive programs governing reasoning about social contracts have the following design features: </a:t>
            </a:r>
          </a:p>
          <a:p>
            <a:pPr marL="533400" indent="-533400" algn="ctr" eaLnBrk="1" hangingPunct="1">
              <a:lnSpc>
                <a:spcPct val="80000"/>
              </a:lnSpc>
              <a:buFont typeface="Wingdings" pitchFamily="2" charset="2"/>
              <a:buNone/>
            </a:pPr>
            <a:r>
              <a:rPr lang="en-US" i="1" smtClean="0"/>
              <a:t>(all predicted in advance)</a:t>
            </a:r>
            <a:endParaRPr lang="en-US" smtClean="0"/>
          </a:p>
          <a:p>
            <a:pPr marL="533400" indent="-533400" eaLnBrk="1" hangingPunct="1">
              <a:lnSpc>
                <a:spcPct val="80000"/>
              </a:lnSpc>
              <a:buFont typeface="Wingdings" pitchFamily="2" charset="2"/>
              <a:buAutoNum type="arabicPeriod"/>
            </a:pPr>
            <a:r>
              <a:rPr lang="en-US" b="1" smtClean="0"/>
              <a:t>They operate even in </a:t>
            </a:r>
            <a:r>
              <a:rPr lang="en-US" b="1" u="sng" smtClean="0"/>
              <a:t>unfamiliar</a:t>
            </a:r>
            <a:r>
              <a:rPr lang="en-US" b="1" smtClean="0"/>
              <a:t> situations.</a:t>
            </a:r>
          </a:p>
          <a:p>
            <a:pPr marL="533400" indent="-533400" eaLnBrk="1" hangingPunct="1">
              <a:lnSpc>
                <a:spcPct val="80000"/>
              </a:lnSpc>
              <a:buFont typeface="Wingdings" pitchFamily="2" charset="2"/>
              <a:buAutoNum type="arabicPeriod"/>
            </a:pPr>
            <a:r>
              <a:rPr lang="en-US" b="1" smtClean="0"/>
              <a:t>They embody </a:t>
            </a:r>
            <a:r>
              <a:rPr lang="en-US" b="1" u="sng" smtClean="0"/>
              <a:t>implicational procedures</a:t>
            </a:r>
            <a:r>
              <a:rPr lang="en-US" b="1" smtClean="0"/>
              <a:t> specified by the computational theory </a:t>
            </a:r>
            <a:r>
              <a:rPr lang="en-US" b="1" i="1" smtClean="0"/>
              <a:t>(entitlement, obligation; switched SCs</a:t>
            </a:r>
            <a:r>
              <a:rPr lang="en-US" b="1" smtClean="0"/>
              <a:t>)</a:t>
            </a:r>
          </a:p>
          <a:p>
            <a:pPr marL="533400" indent="-533400" eaLnBrk="1" hangingPunct="1">
              <a:lnSpc>
                <a:spcPct val="80000"/>
              </a:lnSpc>
              <a:buFont typeface="Wingdings" pitchFamily="2" charset="2"/>
              <a:buAutoNum type="arabicPeriod"/>
            </a:pPr>
            <a:r>
              <a:rPr lang="en-US" b="1" smtClean="0"/>
              <a:t>They have procedures </a:t>
            </a:r>
            <a:r>
              <a:rPr lang="en-US" b="1" u="sng" smtClean="0"/>
              <a:t>specialized</a:t>
            </a:r>
            <a:r>
              <a:rPr lang="en-US" b="1" smtClean="0"/>
              <a:t> for cheater detection.</a:t>
            </a:r>
          </a:p>
          <a:p>
            <a:pPr marL="533400" indent="-533400" eaLnBrk="1" hangingPunct="1">
              <a:lnSpc>
                <a:spcPct val="80000"/>
              </a:lnSpc>
              <a:buFont typeface="Wingdings" pitchFamily="2" charset="2"/>
              <a:buAutoNum type="arabicPeriod"/>
            </a:pPr>
            <a:r>
              <a:rPr lang="en-US" b="1" smtClean="0"/>
              <a:t>These procedures are </a:t>
            </a:r>
            <a:r>
              <a:rPr lang="en-US" b="1" u="sng" smtClean="0"/>
              <a:t>neurally dissociable</a:t>
            </a:r>
            <a:r>
              <a:rPr lang="en-US" b="1" smtClean="0"/>
              <a:t>.</a:t>
            </a:r>
          </a:p>
          <a:p>
            <a:pPr marL="533400" indent="-533400" eaLnBrk="1" hangingPunct="1">
              <a:lnSpc>
                <a:spcPct val="80000"/>
              </a:lnSpc>
              <a:buFont typeface="Wingdings" pitchFamily="2" charset="2"/>
              <a:buAutoNum type="arabicPeriod"/>
            </a:pPr>
            <a:r>
              <a:rPr lang="en-US" b="1" smtClean="0"/>
              <a:t>These procedures are found </a:t>
            </a:r>
            <a:r>
              <a:rPr lang="en-US" b="1" u="sng" smtClean="0"/>
              <a:t>cross-culturally</a:t>
            </a:r>
            <a:r>
              <a:rPr lang="en-US" b="1" smtClean="0"/>
              <a:t>.</a:t>
            </a:r>
          </a:p>
          <a:p>
            <a:pPr marL="533400" indent="-533400" eaLnBrk="1" hangingPunct="1">
              <a:lnSpc>
                <a:spcPct val="80000"/>
              </a:lnSpc>
              <a:buFont typeface="Wingdings" pitchFamily="2" charset="2"/>
              <a:buAutoNum type="arabicPeriod"/>
            </a:pPr>
            <a:r>
              <a:rPr lang="en-US" b="1" smtClean="0"/>
              <a:t>The definition of cheating they embody is </a:t>
            </a:r>
            <a:r>
              <a:rPr lang="en-US" b="1" u="sng" smtClean="0"/>
              <a:t>content</a:t>
            </a:r>
            <a:r>
              <a:rPr lang="en-US" b="1" smtClean="0"/>
              <a:t>-</a:t>
            </a:r>
            <a:r>
              <a:rPr lang="en-US" b="1" u="sng" smtClean="0"/>
              <a:t>dependent</a:t>
            </a:r>
            <a:r>
              <a:rPr lang="en-US" b="1" smtClean="0"/>
              <a:t>. </a:t>
            </a:r>
            <a:r>
              <a:rPr lang="en-US" b="1" i="1" smtClean="0"/>
              <a:t>(accepting a benefit without satisfying the requirement)</a:t>
            </a:r>
            <a:endParaRPr lang="en-US"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465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465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46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465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465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46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82" name="Rectangle 2"/>
          <p:cNvSpPr>
            <a:spLocks noGrp="1" noChangeArrowheads="1"/>
          </p:cNvSpPr>
          <p:nvPr>
            <p:ph type="title"/>
          </p:nvPr>
        </p:nvSpPr>
        <p:spPr>
          <a:xfrm>
            <a:off x="457200" y="304800"/>
            <a:ext cx="8229600" cy="638175"/>
          </a:xfrm>
        </p:spPr>
        <p:txBody>
          <a:bodyPr/>
          <a:lstStyle/>
          <a:p>
            <a:pPr eaLnBrk="1" hangingPunct="1">
              <a:defRPr/>
            </a:pPr>
            <a:r>
              <a:rPr lang="en-US" b="1" smtClean="0">
                <a:effectLst>
                  <a:outerShdw blurRad="38100" dist="38100" dir="2700000" algn="tl">
                    <a:srgbClr val="C0C0C0"/>
                  </a:outerShdw>
                </a:effectLst>
              </a:rPr>
              <a:t>Evidence of Special Design, continued</a:t>
            </a:r>
          </a:p>
        </p:txBody>
      </p:sp>
      <p:sp>
        <p:nvSpPr>
          <p:cNvPr id="1095683" name="Rectangle 3"/>
          <p:cNvSpPr>
            <a:spLocks noGrp="1" noChangeArrowheads="1"/>
          </p:cNvSpPr>
          <p:nvPr>
            <p:ph type="body" idx="1"/>
          </p:nvPr>
        </p:nvSpPr>
        <p:spPr>
          <a:xfrm>
            <a:off x="457200" y="1066800"/>
            <a:ext cx="8382000" cy="5791200"/>
          </a:xfrm>
        </p:spPr>
        <p:txBody>
          <a:bodyPr/>
          <a:lstStyle/>
          <a:p>
            <a:pPr eaLnBrk="1" hangingPunct="1">
              <a:lnSpc>
                <a:spcPct val="80000"/>
              </a:lnSpc>
              <a:buFont typeface="Wingdings" pitchFamily="2" charset="2"/>
              <a:buAutoNum type="arabicPeriod" startAt="7"/>
            </a:pPr>
            <a:r>
              <a:rPr lang="en-US" b="1" smtClean="0"/>
              <a:t>This definition is </a:t>
            </a:r>
            <a:r>
              <a:rPr lang="en-US" b="1" u="sng" smtClean="0"/>
              <a:t>perspective-dependent.</a:t>
            </a:r>
            <a:endParaRPr lang="en-US" b="1" smtClean="0"/>
          </a:p>
          <a:p>
            <a:pPr eaLnBrk="1" hangingPunct="1">
              <a:lnSpc>
                <a:spcPct val="80000"/>
              </a:lnSpc>
              <a:buFont typeface="Wingdings" pitchFamily="2" charset="2"/>
              <a:buAutoNum type="arabicPeriod" startAt="7"/>
            </a:pPr>
            <a:r>
              <a:rPr lang="en-US" b="1" smtClean="0"/>
              <a:t>The cheater detection procedures cannot detect violations of social contracts that are unlikely to reveal a cheater </a:t>
            </a:r>
            <a:r>
              <a:rPr lang="en-US" b="1" i="1" u="sng" smtClean="0"/>
              <a:t>(no innocent mistakes</a:t>
            </a:r>
            <a:r>
              <a:rPr lang="en-US" b="1" i="1" smtClean="0"/>
              <a:t>)</a:t>
            </a:r>
            <a:endParaRPr lang="en-US" b="1" smtClean="0"/>
          </a:p>
          <a:p>
            <a:pPr eaLnBrk="1" hangingPunct="1">
              <a:lnSpc>
                <a:spcPct val="80000"/>
              </a:lnSpc>
              <a:buFont typeface="Wingdings" pitchFamily="2" charset="2"/>
              <a:buAutoNum type="arabicPeriod" startAt="7"/>
            </a:pPr>
            <a:r>
              <a:rPr lang="en-US" b="1" smtClean="0"/>
              <a:t>The algorithms do not operate so as to detect cheaters unless the rule has been assigned the </a:t>
            </a:r>
            <a:r>
              <a:rPr lang="en-US" b="1" u="sng" smtClean="0"/>
              <a:t>cost-benefit structure</a:t>
            </a:r>
            <a:r>
              <a:rPr lang="en-US" b="1" smtClean="0"/>
              <a:t> of a social contract </a:t>
            </a:r>
            <a:r>
              <a:rPr lang="en-US" b="1" i="1" smtClean="0"/>
              <a:t>(no benefit, no effect)</a:t>
            </a:r>
            <a:endParaRPr lang="en-US" b="1" smtClean="0"/>
          </a:p>
          <a:p>
            <a:pPr eaLnBrk="1" hangingPunct="1">
              <a:lnSpc>
                <a:spcPct val="80000"/>
              </a:lnSpc>
              <a:buFont typeface="Wingdings" pitchFamily="2" charset="2"/>
              <a:buAutoNum type="arabicPeriod" startAt="7"/>
            </a:pPr>
            <a:r>
              <a:rPr lang="en-US" b="1" smtClean="0"/>
              <a:t>The algorithms are as good at computing the cost-benefit representation of a social contract from the perspective of one party as from the perspective of another.</a:t>
            </a:r>
            <a:endParaRPr lang="en-US" smtClean="0"/>
          </a:p>
          <a:p>
            <a:pPr eaLnBrk="1" hangingPunct="1">
              <a:lnSpc>
                <a:spcPct val="80000"/>
              </a:lnSpc>
              <a:buFont typeface="Wingdings" pitchFamily="2" charset="2"/>
              <a:buAutoNum type="arabicPeriod" startAt="7"/>
            </a:pPr>
            <a:r>
              <a:rPr lang="en-US" b="1" smtClean="0"/>
              <a:t>Precocial competence </a:t>
            </a:r>
            <a:r>
              <a:rPr lang="en-US" smtClean="0"/>
              <a:t>(3 &amp; 4 year olds; Nunez &amp; Harris)</a:t>
            </a:r>
          </a:p>
          <a:p>
            <a:pPr eaLnBrk="1" hangingPunct="1">
              <a:lnSpc>
                <a:spcPct val="80000"/>
              </a:lnSpc>
              <a:buFont typeface="Wingdings" pitchFamily="2" charset="2"/>
              <a:buAutoNum type="arabicPeriod" startAt="7"/>
            </a:pPr>
            <a:r>
              <a:rPr lang="en-US" b="1" smtClean="0"/>
              <a:t>They do not include altruist detection procedures.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56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56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56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568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5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706" name="Rectangle 2"/>
          <p:cNvSpPr>
            <a:spLocks noGrp="1" noChangeArrowheads="1"/>
          </p:cNvSpPr>
          <p:nvPr>
            <p:ph type="title"/>
          </p:nvPr>
        </p:nvSpPr>
        <p:spPr>
          <a:xfrm>
            <a:off x="457200" y="152400"/>
            <a:ext cx="8229600" cy="560388"/>
          </a:xfrm>
        </p:spPr>
        <p:txBody>
          <a:bodyPr/>
          <a:lstStyle/>
          <a:p>
            <a:pPr eaLnBrk="1" hangingPunct="1">
              <a:defRPr/>
            </a:pPr>
            <a:r>
              <a:rPr lang="en-US" sz="2800" b="1" smtClean="0">
                <a:effectLst>
                  <a:outerShdw blurRad="38100" dist="38100" dir="2700000" algn="tl">
                    <a:srgbClr val="C0C0C0"/>
                  </a:outerShdw>
                </a:effectLst>
              </a:rPr>
              <a:t>Byproduct Hypotheses</a:t>
            </a:r>
          </a:p>
        </p:txBody>
      </p:sp>
      <p:sp>
        <p:nvSpPr>
          <p:cNvPr id="72707" name="Rectangle 3"/>
          <p:cNvSpPr>
            <a:spLocks noGrp="1" noChangeArrowheads="1"/>
          </p:cNvSpPr>
          <p:nvPr>
            <p:ph type="body" idx="1"/>
          </p:nvPr>
        </p:nvSpPr>
        <p:spPr>
          <a:xfrm>
            <a:off x="228600" y="762000"/>
            <a:ext cx="8686800" cy="6096000"/>
          </a:xfrm>
        </p:spPr>
        <p:txBody>
          <a:bodyPr/>
          <a:lstStyle/>
          <a:p>
            <a:pPr algn="ctr" eaLnBrk="1" hangingPunct="1">
              <a:lnSpc>
                <a:spcPct val="90000"/>
              </a:lnSpc>
              <a:buFont typeface="Wingdings" pitchFamily="2" charset="2"/>
              <a:buNone/>
            </a:pPr>
            <a:r>
              <a:rPr lang="en-US" sz="2400" b="1" smtClean="0"/>
              <a:t>A number of byproduct hypotheses have been empirically eliminated</a:t>
            </a:r>
            <a:r>
              <a:rPr lang="en-US" sz="2400" smtClean="0"/>
              <a:t>. </a:t>
            </a:r>
            <a:r>
              <a:rPr lang="en-US" sz="2400" i="1" smtClean="0"/>
              <a:t>For example:</a:t>
            </a:r>
            <a:endParaRPr lang="en-US" sz="2400" i="1" u="sng" smtClean="0"/>
          </a:p>
          <a:p>
            <a:pPr eaLnBrk="1" hangingPunct="1">
              <a:lnSpc>
                <a:spcPct val="90000"/>
              </a:lnSpc>
            </a:pPr>
            <a:r>
              <a:rPr lang="en-US" sz="2400" u="sng" smtClean="0"/>
              <a:t>Familiarity cannot explain</a:t>
            </a:r>
            <a:r>
              <a:rPr lang="en-US" sz="2400" smtClean="0"/>
              <a:t> the social contract effects.</a:t>
            </a:r>
            <a:endParaRPr lang="en-US" sz="2400" u="sng" smtClean="0"/>
          </a:p>
          <a:p>
            <a:pPr eaLnBrk="1" hangingPunct="1">
              <a:lnSpc>
                <a:spcPct val="90000"/>
              </a:lnSpc>
            </a:pPr>
            <a:r>
              <a:rPr lang="en-US" sz="2400" u="sng" smtClean="0"/>
              <a:t>Logic cannot explain</a:t>
            </a:r>
            <a:r>
              <a:rPr lang="en-US" sz="2400" smtClean="0"/>
              <a:t> the social contract effects.  That is, social contract content does not merely facilitate the application of the rules of inference of the propositional calculus.</a:t>
            </a:r>
          </a:p>
          <a:p>
            <a:pPr eaLnBrk="1" hangingPunct="1">
              <a:lnSpc>
                <a:spcPct val="90000"/>
              </a:lnSpc>
            </a:pPr>
            <a:r>
              <a:rPr lang="en-US" sz="2400" smtClean="0"/>
              <a:t>Content-independent </a:t>
            </a:r>
            <a:r>
              <a:rPr lang="en-US" sz="2400" u="sng" smtClean="0"/>
              <a:t>deontic logic cannot explain</a:t>
            </a:r>
            <a:r>
              <a:rPr lang="en-US" sz="2400" smtClean="0"/>
              <a:t> the social contract effects.  E.g., </a:t>
            </a:r>
            <a:r>
              <a:rPr lang="en-US" sz="2400" u="sng" smtClean="0"/>
              <a:t>permission schema theory cannot explain them</a:t>
            </a:r>
            <a:r>
              <a:rPr lang="en-US" sz="2400" smtClean="0"/>
              <a:t>.</a:t>
            </a:r>
          </a:p>
          <a:p>
            <a:pPr eaLnBrk="1" hangingPunct="1">
              <a:lnSpc>
                <a:spcPct val="90000"/>
              </a:lnSpc>
              <a:buFont typeface="Wingdings" pitchFamily="2" charset="2"/>
              <a:buNone/>
            </a:pPr>
            <a:r>
              <a:rPr lang="en-US" sz="2400" smtClean="0"/>
              <a:t>     (Not good at just any social rule)</a:t>
            </a:r>
          </a:p>
          <a:p>
            <a:pPr eaLnBrk="1" hangingPunct="1">
              <a:lnSpc>
                <a:spcPct val="90000"/>
              </a:lnSpc>
            </a:pPr>
            <a:r>
              <a:rPr lang="en-US" sz="2400" smtClean="0"/>
              <a:t>Social contract content does not merely “afford” clear thinking. </a:t>
            </a:r>
          </a:p>
          <a:p>
            <a:pPr eaLnBrk="1" hangingPunct="1">
              <a:lnSpc>
                <a:spcPct val="90000"/>
              </a:lnSpc>
            </a:pPr>
            <a:r>
              <a:rPr lang="en-US" sz="2400" smtClean="0"/>
              <a:t>Content-independent forms of relevance theory cannot explain the social contract effects </a:t>
            </a:r>
            <a:r>
              <a:rPr lang="en-US" sz="2400" i="1" smtClean="0"/>
              <a:t>(see Fiddick, Cosmides &amp; Tooby, 2000, Cognition)</a:t>
            </a:r>
            <a:endParaRPr lang="en-US" sz="2400" smtClean="0"/>
          </a:p>
          <a:p>
            <a:pPr eaLnBrk="1" hangingPunct="1">
              <a:lnSpc>
                <a:spcPct val="90000"/>
              </a:lnSpc>
            </a:pPr>
            <a:r>
              <a:rPr lang="en-US" sz="2400" smtClean="0"/>
              <a:t>The mere presence of payoffs does not elicit the detection of violations.</a:t>
            </a:r>
            <a:endParaRPr lang="en-US" sz="2400" b="1" smtClean="0"/>
          </a:p>
          <a:p>
            <a:pPr algn="ctr" eaLnBrk="1" hangingPunct="1">
              <a:lnSpc>
                <a:spcPct val="90000"/>
              </a:lnSpc>
              <a:buFont typeface="Wingdings" pitchFamily="2" charset="2"/>
              <a:buNone/>
            </a:pPr>
            <a:r>
              <a:rPr lang="en-US" sz="2400" b="1" smtClean="0"/>
              <a:t>That is, no content-independent, domain-general, “blank slate”-type theory can explain the social contract effects.</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7730" name="Rectangle 2"/>
          <p:cNvSpPr>
            <a:spLocks noGrp="1" noChangeArrowheads="1"/>
          </p:cNvSpPr>
          <p:nvPr>
            <p:ph type="title"/>
          </p:nvPr>
        </p:nvSpPr>
        <p:spPr>
          <a:xfrm>
            <a:off x="457200" y="304800"/>
            <a:ext cx="8229600" cy="712788"/>
          </a:xfrm>
        </p:spPr>
        <p:txBody>
          <a:bodyPr/>
          <a:lstStyle/>
          <a:p>
            <a:pPr eaLnBrk="1" hangingPunct="1">
              <a:defRPr/>
            </a:pPr>
            <a:r>
              <a:rPr lang="en-US" sz="3600" b="1" smtClean="0">
                <a:effectLst>
                  <a:outerShdw blurRad="38100" dist="38100" dir="2700000" algn="tl">
                    <a:srgbClr val="C0C0C0"/>
                  </a:outerShdw>
                </a:effectLst>
              </a:rPr>
              <a:t>Conclusion</a:t>
            </a:r>
          </a:p>
        </p:txBody>
      </p:sp>
      <p:sp>
        <p:nvSpPr>
          <p:cNvPr id="73731" name="Rectangle 3"/>
          <p:cNvSpPr>
            <a:spLocks noGrp="1" noChangeArrowheads="1"/>
          </p:cNvSpPr>
          <p:nvPr>
            <p:ph type="body" idx="1"/>
          </p:nvPr>
        </p:nvSpPr>
        <p:spPr>
          <a:xfrm>
            <a:off x="457200" y="1295400"/>
            <a:ext cx="8229600" cy="5216525"/>
          </a:xfrm>
        </p:spPr>
        <p:txBody>
          <a:bodyPr/>
          <a:lstStyle/>
          <a:p>
            <a:pPr eaLnBrk="1" hangingPunct="1"/>
            <a:r>
              <a:rPr lang="en-US" b="1" smtClean="0"/>
              <a:t>The human mind contains a neurocognitive adaptation that is functionally specialized for reasoning about social exchange, which includes a subroutine for detecting cheaters.</a:t>
            </a:r>
          </a:p>
          <a:p>
            <a:pPr eaLnBrk="1" hangingPunct="1">
              <a:buFont typeface="Wingdings" pitchFamily="2" charset="2"/>
              <a:buNone/>
            </a:pPr>
            <a:endParaRPr lang="en-US" sz="1900" b="1" smtClean="0"/>
          </a:p>
          <a:p>
            <a:pPr eaLnBrk="1" hangingPunct="1"/>
            <a:r>
              <a:rPr lang="en-US" b="1" smtClean="0"/>
              <a:t>This neurocognitive system reliably develops in the human cognitive architecture in a species-typical manner.  (It is one component of human nature).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a:xfrm>
            <a:off x="457200" y="304800"/>
            <a:ext cx="8229600" cy="712788"/>
          </a:xfrm>
        </p:spPr>
        <p:txBody>
          <a:bodyPr/>
          <a:lstStyle/>
          <a:p>
            <a:pPr eaLnBrk="1" hangingPunct="1">
              <a:defRPr/>
            </a:pPr>
            <a:r>
              <a:rPr lang="en-US" sz="4000" b="1" smtClean="0">
                <a:effectLst>
                  <a:outerShdw blurRad="38100" dist="38100" dir="2700000" algn="tl">
                    <a:srgbClr val="C0C0C0"/>
                  </a:outerShdw>
                </a:effectLst>
              </a:rPr>
              <a:t>Reasoning instincts</a:t>
            </a:r>
          </a:p>
        </p:txBody>
      </p:sp>
      <p:sp>
        <p:nvSpPr>
          <p:cNvPr id="17411" name="Rectangle 3"/>
          <p:cNvSpPr>
            <a:spLocks noGrp="1" noChangeArrowheads="1"/>
          </p:cNvSpPr>
          <p:nvPr>
            <p:ph type="body" idx="1"/>
          </p:nvPr>
        </p:nvSpPr>
        <p:spPr>
          <a:xfrm>
            <a:off x="457200" y="1143000"/>
            <a:ext cx="8458200" cy="5715000"/>
          </a:xfrm>
        </p:spPr>
        <p:txBody>
          <a:bodyPr/>
          <a:lstStyle/>
          <a:p>
            <a:pPr marL="533400" indent="-533400" eaLnBrk="1" hangingPunct="1"/>
            <a:r>
              <a:rPr lang="en-US" sz="3200" b="1" smtClean="0"/>
              <a:t>Complexly specialized for solving an adaptive problem</a:t>
            </a:r>
          </a:p>
          <a:p>
            <a:pPr marL="533400" indent="-533400" eaLnBrk="1" hangingPunct="1"/>
            <a:r>
              <a:rPr lang="en-US" sz="3200" b="1" smtClean="0"/>
              <a:t>Reliably develop in all normal human beings</a:t>
            </a:r>
          </a:p>
          <a:p>
            <a:pPr marL="533400" indent="-533400" eaLnBrk="1" hangingPunct="1"/>
            <a:r>
              <a:rPr lang="en-US" sz="3200" b="1" smtClean="0"/>
              <a:t>Develop without any conscious effort</a:t>
            </a:r>
          </a:p>
          <a:p>
            <a:pPr marL="533400" indent="-533400" eaLnBrk="1" hangingPunct="1"/>
            <a:r>
              <a:rPr lang="en-US" sz="3200" b="1" smtClean="0"/>
              <a:t>Develop without any formal instruction</a:t>
            </a:r>
          </a:p>
          <a:p>
            <a:pPr marL="533400" indent="-533400" eaLnBrk="1" hangingPunct="1"/>
            <a:r>
              <a:rPr lang="en-US" sz="3200" b="1" smtClean="0"/>
              <a:t>Applied without awareness of their underlying logic</a:t>
            </a:r>
          </a:p>
          <a:p>
            <a:pPr marL="533400" indent="-533400" eaLnBrk="1" hangingPunct="1"/>
            <a:r>
              <a:rPr lang="en-US" sz="3200" b="1" smtClean="0"/>
              <a:t>Distinct from more general abilities to process information or behave intelligently</a:t>
            </a:r>
          </a:p>
          <a:p>
            <a:pPr marL="533400" indent="-533400" algn="r" eaLnBrk="1" hangingPunct="1">
              <a:buFont typeface="Wingdings" pitchFamily="2" charset="2"/>
              <a:buNone/>
            </a:pPr>
            <a:r>
              <a:rPr lang="en-US" i="1" smtClean="0"/>
              <a:t>after Pinker, 1994</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a:xfrm>
            <a:off x="457200" y="304800"/>
            <a:ext cx="2971800" cy="712788"/>
          </a:xfrm>
        </p:spPr>
        <p:txBody>
          <a:bodyPr/>
          <a:lstStyle/>
          <a:p>
            <a:pPr eaLnBrk="1" hangingPunct="1">
              <a:defRPr/>
            </a:pPr>
            <a:r>
              <a:rPr lang="en-US" sz="4000" b="1" i="1" smtClean="0">
                <a:effectLst>
                  <a:outerShdw blurRad="38100" dist="38100" dir="2700000" algn="tl">
                    <a:srgbClr val="C0C0C0"/>
                  </a:outerShdw>
                </a:effectLst>
              </a:rPr>
              <a:t>Thank you!</a:t>
            </a:r>
          </a:p>
        </p:txBody>
      </p:sp>
      <p:sp>
        <p:nvSpPr>
          <p:cNvPr id="74755" name="Rectangle 3"/>
          <p:cNvSpPr>
            <a:spLocks noGrp="1" noChangeArrowheads="1"/>
          </p:cNvSpPr>
          <p:nvPr>
            <p:ph type="body" sz="half" idx="1"/>
          </p:nvPr>
        </p:nvSpPr>
        <p:spPr>
          <a:xfrm>
            <a:off x="304800" y="1641475"/>
            <a:ext cx="4343400" cy="4302125"/>
          </a:xfrm>
        </p:spPr>
        <p:txBody>
          <a:bodyPr/>
          <a:lstStyle/>
          <a:p>
            <a:pPr eaLnBrk="1" hangingPunct="1">
              <a:lnSpc>
                <a:spcPct val="90000"/>
              </a:lnSpc>
            </a:pPr>
            <a:r>
              <a:rPr lang="en-US" sz="2700" b="1" i="1" smtClean="0"/>
              <a:t>Kin detection: altruism &amp; incest aversion</a:t>
            </a:r>
          </a:p>
          <a:p>
            <a:pPr eaLnBrk="1" hangingPunct="1">
              <a:lnSpc>
                <a:spcPct val="90000"/>
              </a:lnSpc>
            </a:pPr>
            <a:r>
              <a:rPr lang="en-US" sz="2700" b="1" i="1" smtClean="0"/>
              <a:t>Computational approach to motivation: anger, guilt</a:t>
            </a:r>
          </a:p>
          <a:p>
            <a:pPr eaLnBrk="1" hangingPunct="1">
              <a:lnSpc>
                <a:spcPct val="90000"/>
              </a:lnSpc>
            </a:pPr>
            <a:r>
              <a:rPr lang="en-US" sz="2700" b="1" i="1" smtClean="0"/>
              <a:t>Coalitional psychology </a:t>
            </a:r>
            <a:r>
              <a:rPr lang="en-US" sz="2400" b="1" i="1" smtClean="0"/>
              <a:t>(“us” versus “them”)</a:t>
            </a:r>
          </a:p>
          <a:p>
            <a:pPr eaLnBrk="1" hangingPunct="1">
              <a:lnSpc>
                <a:spcPct val="90000"/>
              </a:lnSpc>
            </a:pPr>
            <a:r>
              <a:rPr lang="en-US" sz="2700" b="1" i="1" smtClean="0"/>
              <a:t>Collective action &amp; free riders</a:t>
            </a:r>
          </a:p>
          <a:p>
            <a:pPr eaLnBrk="1" hangingPunct="1">
              <a:lnSpc>
                <a:spcPct val="90000"/>
              </a:lnSpc>
            </a:pPr>
            <a:r>
              <a:rPr lang="en-US" sz="2700" b="1" i="1" smtClean="0"/>
              <a:t>Judgment under uncertainty</a:t>
            </a:r>
          </a:p>
          <a:p>
            <a:pPr eaLnBrk="1" hangingPunct="1">
              <a:lnSpc>
                <a:spcPct val="90000"/>
              </a:lnSpc>
            </a:pPr>
            <a:endParaRPr lang="en-US" sz="2700" b="1" i="1" smtClean="0"/>
          </a:p>
        </p:txBody>
      </p:sp>
      <p:sp>
        <p:nvSpPr>
          <p:cNvPr id="74756" name="Rectangle 4"/>
          <p:cNvSpPr>
            <a:spLocks noGrp="1" noChangeArrowheads="1"/>
          </p:cNvSpPr>
          <p:nvPr>
            <p:ph type="body" sz="half" idx="2"/>
          </p:nvPr>
        </p:nvSpPr>
        <p:spPr>
          <a:xfrm>
            <a:off x="4648200" y="1600200"/>
            <a:ext cx="4343400" cy="4191000"/>
          </a:xfrm>
        </p:spPr>
        <p:txBody>
          <a:bodyPr/>
          <a:lstStyle/>
          <a:p>
            <a:pPr eaLnBrk="1" hangingPunct="1"/>
            <a:r>
              <a:rPr lang="en-US" sz="2700" b="1" i="1" smtClean="0"/>
              <a:t>Predator-prey reasoning</a:t>
            </a:r>
          </a:p>
          <a:p>
            <a:pPr eaLnBrk="1" hangingPunct="1"/>
            <a:r>
              <a:rPr lang="en-US" sz="2700" b="1" i="1" smtClean="0"/>
              <a:t>Visual attention to animals</a:t>
            </a:r>
          </a:p>
          <a:p>
            <a:pPr eaLnBrk="1" hangingPunct="1"/>
            <a:r>
              <a:rPr lang="en-US" sz="2700" b="1" i="1" smtClean="0"/>
              <a:t>Precautionary reasoning</a:t>
            </a:r>
          </a:p>
          <a:p>
            <a:pPr eaLnBrk="1" hangingPunct="1"/>
            <a:r>
              <a:rPr lang="en-US" sz="2700" b="1" i="1" smtClean="0"/>
              <a:t>Moral sentiments</a:t>
            </a:r>
          </a:p>
          <a:p>
            <a:pPr eaLnBrk="1" hangingPunct="1"/>
            <a:r>
              <a:rPr lang="en-US" sz="2700" b="1" i="1" smtClean="0"/>
              <a:t>Memory systems</a:t>
            </a:r>
          </a:p>
          <a:p>
            <a:pPr lvl="1" eaLnBrk="1" hangingPunct="1"/>
            <a:r>
              <a:rPr lang="en-US" sz="2700" b="1" i="1" smtClean="0"/>
              <a:t>Scope hypothesis</a:t>
            </a:r>
          </a:p>
          <a:p>
            <a:pPr lvl="1" eaLnBrk="1" hangingPunct="1"/>
            <a:r>
              <a:rPr lang="en-US" sz="2700" b="1" i="1" smtClean="0"/>
              <a:t>Personality system, self</a:t>
            </a:r>
          </a:p>
        </p:txBody>
      </p:sp>
      <p:sp>
        <p:nvSpPr>
          <p:cNvPr id="74757" name="Text Box 5"/>
          <p:cNvSpPr txBox="1">
            <a:spLocks noChangeArrowheads="1"/>
          </p:cNvSpPr>
          <p:nvPr/>
        </p:nvSpPr>
        <p:spPr bwMode="auto">
          <a:xfrm>
            <a:off x="533400" y="5791200"/>
            <a:ext cx="8001000" cy="1066800"/>
          </a:xfrm>
          <a:prstGeom prst="rect">
            <a:avLst/>
          </a:prstGeom>
          <a:noFill/>
          <a:ln w="9525">
            <a:noFill/>
            <a:miter lim="800000"/>
            <a:headEnd/>
            <a:tailEnd/>
          </a:ln>
        </p:spPr>
        <p:txBody>
          <a:bodyPr>
            <a:spAutoFit/>
          </a:bodyPr>
          <a:lstStyle/>
          <a:p>
            <a:pPr algn="ctr"/>
            <a:r>
              <a:rPr lang="en-US" sz="3200" b="1" i="0"/>
              <a:t>Center for Evolutionary Psychology </a:t>
            </a:r>
            <a:r>
              <a:rPr lang="en-US" sz="3200" i="0"/>
              <a:t>website:</a:t>
            </a:r>
          </a:p>
          <a:p>
            <a:pPr algn="ctr"/>
            <a:r>
              <a:rPr lang="en-US" sz="3200" b="1" i="0"/>
              <a:t>www.psych.ucsb.edu/research/cep</a:t>
            </a:r>
          </a:p>
        </p:txBody>
      </p:sp>
      <p:sp>
        <p:nvSpPr>
          <p:cNvPr id="1125382" name="Text Box 6"/>
          <p:cNvSpPr txBox="1">
            <a:spLocks noChangeArrowheads="1"/>
          </p:cNvSpPr>
          <p:nvPr/>
        </p:nvSpPr>
        <p:spPr bwMode="auto">
          <a:xfrm>
            <a:off x="533400" y="990600"/>
            <a:ext cx="5638800" cy="549275"/>
          </a:xfrm>
          <a:prstGeom prst="rect">
            <a:avLst/>
          </a:prstGeom>
          <a:noFill/>
          <a:ln w="9525">
            <a:noFill/>
            <a:miter lim="800000"/>
            <a:headEnd/>
            <a:tailEnd/>
          </a:ln>
          <a:effectLst/>
        </p:spPr>
        <p:txBody>
          <a:bodyPr>
            <a:spAutoFit/>
          </a:bodyPr>
          <a:lstStyle/>
          <a:p>
            <a:pPr>
              <a:spcBef>
                <a:spcPct val="50000"/>
              </a:spcBef>
              <a:defRPr/>
            </a:pPr>
            <a:r>
              <a:rPr lang="en-US" sz="3000" b="1">
                <a:solidFill>
                  <a:srgbClr val="6600CC"/>
                </a:solidFill>
                <a:effectLst>
                  <a:outerShdw blurRad="38100" dist="38100" dir="2700000" algn="tl">
                    <a:srgbClr val="C0C0C0"/>
                  </a:outerShdw>
                </a:effectLst>
              </a:rPr>
              <a:t>Some other research at the CEP:</a:t>
            </a:r>
          </a:p>
        </p:txBody>
      </p:sp>
      <p:pic>
        <p:nvPicPr>
          <p:cNvPr id="74759" name="Picture 7" descr="ucsbaerial"/>
          <p:cNvPicPr>
            <a:picLocks noChangeAspect="1" noChangeArrowheads="1"/>
          </p:cNvPicPr>
          <p:nvPr/>
        </p:nvPicPr>
        <p:blipFill>
          <a:blip r:embed="rId2" cstate="print"/>
          <a:srcRect/>
          <a:stretch>
            <a:fillRect/>
          </a:stretch>
        </p:blipFill>
        <p:spPr bwMode="auto">
          <a:xfrm>
            <a:off x="6781800" y="0"/>
            <a:ext cx="2362200" cy="1614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02" name="Rectangle 2"/>
          <p:cNvSpPr>
            <a:spLocks noGrp="1" noChangeArrowheads="1"/>
          </p:cNvSpPr>
          <p:nvPr>
            <p:ph type="title"/>
          </p:nvPr>
        </p:nvSpPr>
        <p:spPr>
          <a:xfrm>
            <a:off x="457200" y="304800"/>
            <a:ext cx="8305800" cy="990600"/>
          </a:xfrm>
        </p:spPr>
        <p:txBody>
          <a:bodyPr/>
          <a:lstStyle/>
          <a:p>
            <a:pPr eaLnBrk="1" hangingPunct="1">
              <a:defRPr/>
            </a:pPr>
            <a:r>
              <a:rPr lang="en-US" b="1" smtClean="0">
                <a:effectLst>
                  <a:outerShdw blurRad="38100" dist="38100" dir="2700000" algn="tl">
                    <a:srgbClr val="C0C0C0"/>
                  </a:outerShdw>
                </a:effectLst>
              </a:rPr>
              <a:t>Domain-specific social contract algorithms: Built by a domain-general learning process?</a:t>
            </a:r>
          </a:p>
        </p:txBody>
      </p:sp>
      <p:sp>
        <p:nvSpPr>
          <p:cNvPr id="75779" name="Rectangle 3"/>
          <p:cNvSpPr>
            <a:spLocks noGrp="1" noChangeArrowheads="1"/>
          </p:cNvSpPr>
          <p:nvPr>
            <p:ph type="body" idx="1"/>
          </p:nvPr>
        </p:nvSpPr>
        <p:spPr>
          <a:xfrm>
            <a:off x="457200" y="1447800"/>
            <a:ext cx="8458200" cy="5181600"/>
          </a:xfrm>
        </p:spPr>
        <p:txBody>
          <a:bodyPr/>
          <a:lstStyle/>
          <a:p>
            <a:pPr marL="115888" indent="-115888" algn="ctr" eaLnBrk="1" hangingPunct="1">
              <a:buFont typeface="Wingdings" pitchFamily="2" charset="2"/>
              <a:buNone/>
            </a:pPr>
            <a:r>
              <a:rPr lang="en-US" b="1" i="1" smtClean="0"/>
              <a:t>Each alternative theory posits different evolved machinery and, therefore, makes different predictions.</a:t>
            </a:r>
          </a:p>
          <a:p>
            <a:pPr marL="115888" indent="-115888" algn="ctr" eaLnBrk="1" hangingPunct="1">
              <a:buFont typeface="Wingdings" pitchFamily="2" charset="2"/>
              <a:buNone/>
            </a:pPr>
            <a:r>
              <a:rPr lang="en-US" b="1" smtClean="0"/>
              <a:t>Domain-general processes are content-free.  They get all of their content from the environment experienced by individual organisms.</a:t>
            </a:r>
          </a:p>
          <a:p>
            <a:pPr marL="115888" indent="-115888" eaLnBrk="1" hangingPunct="1"/>
            <a:r>
              <a:rPr lang="en-US" smtClean="0"/>
              <a:t>  Therefore the content of schemas built, and the kind of schemas built, should reflect the statistical distribution of problems found in a given (modern) society.  </a:t>
            </a:r>
          </a:p>
          <a:p>
            <a:pPr marL="115888" indent="-115888" eaLnBrk="1" hangingPunct="1"/>
            <a:r>
              <a:rPr lang="en-US" smtClean="0"/>
              <a:t>  It should not reflect the distribution of problems found under ancestral circumstances.</a:t>
            </a:r>
          </a:p>
          <a:p>
            <a:pPr marL="115888" indent="-115888" eaLnBrk="1" hangingPunct="1"/>
            <a:r>
              <a:rPr lang="en-US" smtClean="0"/>
              <a:t>  What is there to be afraid of? Chicago children, Maurer, 1965</a:t>
            </a:r>
          </a:p>
          <a:p>
            <a:pPr marL="115888" indent="-115888" eaLnBrk="1" hangingPunct="1"/>
            <a:endParaRPr lang="en-US"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26" name="Rectangle 2"/>
          <p:cNvSpPr>
            <a:spLocks noGrp="1" noChangeArrowheads="1"/>
          </p:cNvSpPr>
          <p:nvPr>
            <p:ph type="title"/>
          </p:nvPr>
        </p:nvSpPr>
        <p:spPr>
          <a:xfrm>
            <a:off x="457200" y="304800"/>
            <a:ext cx="8305800" cy="990600"/>
          </a:xfrm>
        </p:spPr>
        <p:txBody>
          <a:bodyPr/>
          <a:lstStyle/>
          <a:p>
            <a:pPr eaLnBrk="1" hangingPunct="1">
              <a:defRPr/>
            </a:pPr>
            <a:r>
              <a:rPr lang="en-US" b="1" smtClean="0">
                <a:effectLst>
                  <a:outerShdw blurRad="38100" dist="38100" dir="2700000" algn="tl">
                    <a:srgbClr val="C0C0C0"/>
                  </a:outerShdw>
                </a:effectLst>
              </a:rPr>
              <a:t>Domain-specific social contract algorithms: Built by a domain-general learning process?</a:t>
            </a:r>
          </a:p>
        </p:txBody>
      </p:sp>
      <p:sp>
        <p:nvSpPr>
          <p:cNvPr id="76803" name="Rectangle 3"/>
          <p:cNvSpPr>
            <a:spLocks noGrp="1" noChangeArrowheads="1"/>
          </p:cNvSpPr>
          <p:nvPr>
            <p:ph type="body" idx="1"/>
          </p:nvPr>
        </p:nvSpPr>
        <p:spPr>
          <a:xfrm>
            <a:off x="457200" y="1600200"/>
            <a:ext cx="8686800" cy="5257800"/>
          </a:xfrm>
        </p:spPr>
        <p:txBody>
          <a:bodyPr/>
          <a:lstStyle/>
          <a:p>
            <a:pPr marL="347663" indent="-347663" algn="ctr" eaLnBrk="1" hangingPunct="1">
              <a:lnSpc>
                <a:spcPct val="90000"/>
              </a:lnSpc>
              <a:buFont typeface="Wingdings" pitchFamily="2" charset="2"/>
              <a:buNone/>
            </a:pPr>
            <a:r>
              <a:rPr lang="en-US" b="1" i="1" smtClean="0"/>
              <a:t>The dog that did not bark</a:t>
            </a:r>
            <a:r>
              <a:rPr lang="en-US" i="1" smtClean="0"/>
              <a:t>. </a:t>
            </a:r>
            <a:r>
              <a:rPr lang="en-US" smtClean="0"/>
              <a:t> Domain general learning predicts: </a:t>
            </a:r>
          </a:p>
          <a:p>
            <a:pPr marL="347663" indent="-347663" eaLnBrk="1" hangingPunct="1">
              <a:lnSpc>
                <a:spcPct val="90000"/>
              </a:lnSpc>
            </a:pPr>
            <a:r>
              <a:rPr lang="en-US" smtClean="0"/>
              <a:t>There </a:t>
            </a:r>
            <a:r>
              <a:rPr lang="en-US" i="1" smtClean="0"/>
              <a:t>should</a:t>
            </a:r>
            <a:r>
              <a:rPr lang="en-US" smtClean="0"/>
              <a:t> be permission schemas: permissions are, by definition, more common than social contracts. </a:t>
            </a:r>
            <a:r>
              <a:rPr lang="en-US" i="1" smtClean="0"/>
              <a:t>(But these do not develop). (Also: Why not be good at violations that are mistakes?)</a:t>
            </a:r>
          </a:p>
          <a:p>
            <a:pPr marL="347663" indent="-347663" eaLnBrk="1" hangingPunct="1">
              <a:lnSpc>
                <a:spcPct val="90000"/>
              </a:lnSpc>
            </a:pPr>
            <a:r>
              <a:rPr lang="en-US" smtClean="0"/>
              <a:t>People should be good at detecting events in which someone was cheated—regardless of the violator’s intentions (etc)! </a:t>
            </a:r>
          </a:p>
          <a:p>
            <a:pPr marL="347663" indent="-347663" eaLnBrk="1" hangingPunct="1">
              <a:lnSpc>
                <a:spcPct val="90000"/>
              </a:lnSpc>
            </a:pPr>
            <a:r>
              <a:rPr lang="en-US" smtClean="0"/>
              <a:t>Need to explain precocious emergence.  </a:t>
            </a:r>
            <a:r>
              <a:rPr lang="en-US" i="1" smtClean="0"/>
              <a:t>(Why cheater detection, when preschoolers think the word needle is sharp; water is not conserved; there are more daisies than flowers; etc.)</a:t>
            </a:r>
            <a:r>
              <a:rPr lang="en-US" smtClean="0"/>
              <a:t> </a:t>
            </a:r>
            <a:br>
              <a:rPr lang="en-US" smtClean="0"/>
            </a:br>
            <a:endParaRPr lang="en-US"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26" name="Rectangle 2"/>
          <p:cNvSpPr>
            <a:spLocks noGrp="1" noChangeArrowheads="1"/>
          </p:cNvSpPr>
          <p:nvPr>
            <p:ph type="title"/>
          </p:nvPr>
        </p:nvSpPr>
        <p:spPr>
          <a:xfrm>
            <a:off x="457200" y="304800"/>
            <a:ext cx="8305800" cy="990600"/>
          </a:xfrm>
        </p:spPr>
        <p:txBody>
          <a:bodyPr/>
          <a:lstStyle/>
          <a:p>
            <a:pPr eaLnBrk="1" hangingPunct="1">
              <a:defRPr/>
            </a:pPr>
            <a:r>
              <a:rPr lang="en-US" b="1" smtClean="0">
                <a:effectLst>
                  <a:outerShdw blurRad="38100" dist="38100" dir="2700000" algn="tl">
                    <a:srgbClr val="C0C0C0"/>
                  </a:outerShdw>
                </a:effectLst>
              </a:rPr>
              <a:t>Domain-specific social contract algorithms: Built by a domain-general learning process?</a:t>
            </a:r>
          </a:p>
        </p:txBody>
      </p:sp>
      <p:sp>
        <p:nvSpPr>
          <p:cNvPr id="77827" name="Rectangle 3"/>
          <p:cNvSpPr>
            <a:spLocks noGrp="1" noChangeArrowheads="1"/>
          </p:cNvSpPr>
          <p:nvPr>
            <p:ph type="body" idx="1"/>
          </p:nvPr>
        </p:nvSpPr>
        <p:spPr>
          <a:xfrm>
            <a:off x="457200" y="1600200"/>
            <a:ext cx="8686800" cy="5257800"/>
          </a:xfrm>
        </p:spPr>
        <p:txBody>
          <a:bodyPr/>
          <a:lstStyle/>
          <a:p>
            <a:pPr marL="347663" indent="-347663" algn="ctr" eaLnBrk="1" hangingPunct="1">
              <a:lnSpc>
                <a:spcPct val="90000"/>
              </a:lnSpc>
              <a:buFont typeface="Wingdings" pitchFamily="2" charset="2"/>
              <a:buNone/>
            </a:pPr>
            <a:r>
              <a:rPr lang="en-US" b="1" i="1" smtClean="0"/>
              <a:t>The dog that did not bark</a:t>
            </a:r>
            <a:r>
              <a:rPr lang="en-US" i="1" smtClean="0"/>
              <a:t>. </a:t>
            </a:r>
            <a:r>
              <a:rPr lang="en-US" smtClean="0"/>
              <a:t> Domain general learning predicts: </a:t>
            </a:r>
          </a:p>
          <a:p>
            <a:pPr marL="347663" indent="-347663" eaLnBrk="1" hangingPunct="1">
              <a:lnSpc>
                <a:spcPct val="90000"/>
              </a:lnSpc>
            </a:pPr>
            <a:r>
              <a:rPr lang="en-US" smtClean="0"/>
              <a:t>There should be schemas for detecting violations of conditionals from other currently important domains. </a:t>
            </a:r>
            <a:r>
              <a:rPr lang="en-US" i="1" smtClean="0"/>
              <a:t>(e.g., trouble-shooting in fixing appliances should yield schemas good at detecting violations of causal rules.  These do not appear to exist.)</a:t>
            </a:r>
            <a:endParaRPr lang="en-US" smtClean="0"/>
          </a:p>
          <a:p>
            <a:pPr marL="347663" indent="-347663" eaLnBrk="1" hangingPunct="1">
              <a:lnSpc>
                <a:spcPct val="90000"/>
              </a:lnSpc>
            </a:pPr>
            <a:r>
              <a:rPr lang="en-US" smtClean="0"/>
              <a:t>Should see variation across cultures, with the SC algorithms developing in some but not others. </a:t>
            </a:r>
            <a:r>
              <a:rPr lang="en-US" i="1" smtClean="0"/>
              <a:t>(Seems universal)</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ChangeAspect="1" noChangeArrowheads="1"/>
          </p:cNvPicPr>
          <p:nvPr/>
        </p:nvPicPr>
        <p:blipFill>
          <a:blip r:embed="rId2" cstate="print"/>
          <a:srcRect/>
          <a:stretch>
            <a:fillRect/>
          </a:stretch>
        </p:blipFill>
        <p:spPr bwMode="auto">
          <a:xfrm>
            <a:off x="1295400" y="1219200"/>
            <a:ext cx="5962650" cy="4905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p:cNvPicPr>
            <a:picLocks noChangeAspect="1" noChangeArrowheads="1"/>
          </p:cNvPicPr>
          <p:nvPr/>
        </p:nvPicPr>
        <p:blipFill>
          <a:blip r:embed="rId2" cstate="print"/>
          <a:srcRect/>
          <a:stretch>
            <a:fillRect/>
          </a:stretch>
        </p:blipFill>
        <p:spPr bwMode="auto">
          <a:xfrm>
            <a:off x="1143000" y="228600"/>
            <a:ext cx="5962650" cy="3314700"/>
          </a:xfrm>
          <a:prstGeom prst="rect">
            <a:avLst/>
          </a:prstGeom>
          <a:noFill/>
          <a:ln w="9525">
            <a:noFill/>
            <a:miter lim="800000"/>
            <a:headEnd/>
            <a:tailEnd/>
          </a:ln>
        </p:spPr>
      </p:pic>
      <p:pic>
        <p:nvPicPr>
          <p:cNvPr id="79875" name="Picture 3"/>
          <p:cNvPicPr>
            <a:picLocks noChangeAspect="1" noChangeArrowheads="1"/>
          </p:cNvPicPr>
          <p:nvPr/>
        </p:nvPicPr>
        <p:blipFill>
          <a:blip r:embed="rId3" cstate="print"/>
          <a:srcRect/>
          <a:stretch>
            <a:fillRect/>
          </a:stretch>
        </p:blipFill>
        <p:spPr bwMode="auto">
          <a:xfrm>
            <a:off x="2209800" y="3562350"/>
            <a:ext cx="3800475" cy="329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4" name="Rectangle 2"/>
          <p:cNvSpPr>
            <a:spLocks noGrp="1" noChangeArrowheads="1"/>
          </p:cNvSpPr>
          <p:nvPr>
            <p:ph type="title"/>
          </p:nvPr>
        </p:nvSpPr>
        <p:spPr>
          <a:xfrm>
            <a:off x="381000" y="228600"/>
            <a:ext cx="8229600" cy="1219200"/>
          </a:xfrm>
        </p:spPr>
        <p:txBody>
          <a:bodyPr/>
          <a:lstStyle/>
          <a:p>
            <a:pPr eaLnBrk="1" hangingPunct="1">
              <a:defRPr/>
            </a:pPr>
            <a:r>
              <a:rPr lang="en-US" sz="3600" b="1" dirty="0" smtClean="0">
                <a:effectLst>
                  <a:outerShdw blurRad="38100" dist="38100" dir="2700000" algn="tl">
                    <a:srgbClr val="C0C0C0"/>
                  </a:outerShdw>
                </a:effectLst>
              </a:rPr>
              <a:t>Violating a social contract </a:t>
            </a:r>
            <a:r>
              <a:rPr lang="en-US" sz="3600" b="1" dirty="0" smtClean="0"/>
              <a:t>is an EVENT in which someone has been cheated</a:t>
            </a:r>
            <a:endParaRPr lang="en-US" sz="3600" b="1" dirty="0" smtClean="0">
              <a:effectLst>
                <a:outerShdw blurRad="38100" dist="38100" dir="2700000" algn="tl">
                  <a:srgbClr val="C0C0C0"/>
                </a:outerShdw>
              </a:effectLst>
            </a:endParaRPr>
          </a:p>
        </p:txBody>
      </p:sp>
      <p:sp>
        <p:nvSpPr>
          <p:cNvPr id="80899" name="Rectangle 3"/>
          <p:cNvSpPr>
            <a:spLocks noGrp="1" noChangeArrowheads="1"/>
          </p:cNvSpPr>
          <p:nvPr>
            <p:ph type="body" idx="1"/>
          </p:nvPr>
        </p:nvSpPr>
        <p:spPr>
          <a:xfrm>
            <a:off x="457200" y="1524000"/>
            <a:ext cx="8534400" cy="5181600"/>
          </a:xfrm>
        </p:spPr>
        <p:txBody>
          <a:bodyPr/>
          <a:lstStyle/>
          <a:p>
            <a:pPr eaLnBrk="1" hangingPunct="1">
              <a:lnSpc>
                <a:spcPct val="90000"/>
              </a:lnSpc>
              <a:buFont typeface="Wingdings" pitchFamily="2" charset="2"/>
              <a:buNone/>
            </a:pPr>
            <a:r>
              <a:rPr lang="en-US" sz="3200" b="1" smtClean="0"/>
              <a:t>“If </a:t>
            </a:r>
            <a:r>
              <a:rPr lang="en-US" sz="3200" b="1" smtClean="0">
                <a:solidFill>
                  <a:srgbClr val="6600CC"/>
                </a:solidFill>
              </a:rPr>
              <a:t>you accept benefit B from me, </a:t>
            </a:r>
            <a:r>
              <a:rPr lang="en-US" sz="3200" b="1" smtClean="0"/>
              <a:t>then</a:t>
            </a:r>
            <a:r>
              <a:rPr lang="en-US" sz="3200" b="1" smtClean="0">
                <a:solidFill>
                  <a:srgbClr val="6600CC"/>
                </a:solidFill>
              </a:rPr>
              <a:t> </a:t>
            </a:r>
            <a:r>
              <a:rPr lang="en-US" sz="3200" b="1" smtClean="0">
                <a:solidFill>
                  <a:srgbClr val="00FF00"/>
                </a:solidFill>
              </a:rPr>
              <a:t>you must satisfy my requirement R</a:t>
            </a:r>
            <a:r>
              <a:rPr lang="en-US" sz="3200" b="1" smtClean="0"/>
              <a:t>”</a:t>
            </a:r>
          </a:p>
          <a:p>
            <a:pPr eaLnBrk="1" hangingPunct="1">
              <a:lnSpc>
                <a:spcPct val="90000"/>
              </a:lnSpc>
              <a:buFont typeface="Wingdings" pitchFamily="2" charset="2"/>
              <a:buNone/>
            </a:pPr>
            <a:endParaRPr lang="en-US" sz="900" b="1" smtClean="0"/>
          </a:p>
          <a:p>
            <a:pPr eaLnBrk="1" hangingPunct="1">
              <a:lnSpc>
                <a:spcPct val="90000"/>
              </a:lnSpc>
            </a:pPr>
            <a:r>
              <a:rPr lang="en-US" b="1" smtClean="0"/>
              <a:t>Violating the social contract = </a:t>
            </a:r>
          </a:p>
          <a:p>
            <a:pPr lvl="1" eaLnBrk="1" hangingPunct="1">
              <a:lnSpc>
                <a:spcPct val="90000"/>
              </a:lnSpc>
            </a:pPr>
            <a:r>
              <a:rPr lang="en-US" b="1" smtClean="0"/>
              <a:t>Taking benefit B from provisioner </a:t>
            </a:r>
          </a:p>
          <a:p>
            <a:pPr lvl="1" eaLnBrk="1" hangingPunct="1">
              <a:lnSpc>
                <a:spcPct val="90000"/>
              </a:lnSpc>
            </a:pPr>
            <a:r>
              <a:rPr lang="en-US" b="1" i="1" smtClean="0"/>
              <a:t>without</a:t>
            </a:r>
            <a:r>
              <a:rPr lang="en-US" b="1" smtClean="0"/>
              <a:t> satisfying the provisioner’s requirement R</a:t>
            </a:r>
          </a:p>
          <a:p>
            <a:pPr eaLnBrk="1" hangingPunct="1">
              <a:lnSpc>
                <a:spcPct val="90000"/>
              </a:lnSpc>
            </a:pPr>
            <a:r>
              <a:rPr lang="en-US" b="1" smtClean="0"/>
              <a:t>Provisioner of benefit imposes requirement because satisfying it creates a situation that benefits the provisioner</a:t>
            </a:r>
          </a:p>
          <a:p>
            <a:pPr eaLnBrk="1" hangingPunct="1">
              <a:lnSpc>
                <a:spcPct val="90000"/>
              </a:lnSpc>
            </a:pPr>
            <a:r>
              <a:rPr lang="en-US" b="1" smtClean="0"/>
              <a:t>Violation deprives provisioner of expected benefit</a:t>
            </a:r>
          </a:p>
          <a:p>
            <a:pPr eaLnBrk="1" hangingPunct="1">
              <a:lnSpc>
                <a:spcPct val="90000"/>
              </a:lnSpc>
            </a:pPr>
            <a:r>
              <a:rPr lang="en-US" b="1" smtClean="0"/>
              <a:t>Violation = </a:t>
            </a:r>
            <a:r>
              <a:rPr lang="en-US" b="1" i="1" smtClean="0"/>
              <a:t>Event</a:t>
            </a:r>
            <a:r>
              <a:rPr lang="en-US" b="1" smtClean="0"/>
              <a:t> in which provisioner has suffered a loss</a:t>
            </a:r>
          </a:p>
          <a:p>
            <a:pPr eaLnBrk="1" hangingPunct="1">
              <a:lnSpc>
                <a:spcPct val="90000"/>
              </a:lnSpc>
            </a:pPr>
            <a:endParaRPr lang="en-US" b="1" smtClean="0"/>
          </a:p>
          <a:p>
            <a:pPr eaLnBrk="1" hangingPunct="1">
              <a:lnSpc>
                <a:spcPct val="90000"/>
              </a:lnSpc>
            </a:pPr>
            <a:endParaRPr lang="en-US" b="1"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2800" b="1" smtClean="0">
                <a:effectLst>
                  <a:outerShdw blurRad="38100" dist="38100" dir="2700000" algn="tl">
                    <a:srgbClr val="C0C0C0"/>
                  </a:outerShdw>
                </a:effectLst>
              </a:rPr>
              <a:t>Design feature: Cheating versus Innocent Mistakes</a:t>
            </a:r>
          </a:p>
        </p:txBody>
      </p:sp>
      <p:sp>
        <p:nvSpPr>
          <p:cNvPr id="81923" name="Rectangle 3"/>
          <p:cNvSpPr>
            <a:spLocks noGrp="1" noChangeArrowheads="1"/>
          </p:cNvSpPr>
          <p:nvPr>
            <p:ph type="body" idx="1"/>
          </p:nvPr>
        </p:nvSpPr>
        <p:spPr>
          <a:xfrm>
            <a:off x="457200" y="990600"/>
            <a:ext cx="8534400" cy="6477000"/>
          </a:xfrm>
        </p:spPr>
        <p:txBody>
          <a:bodyPr/>
          <a:lstStyle/>
          <a:p>
            <a:pPr marL="347663" indent="-347663" algn="ctr" eaLnBrk="1" hangingPunct="1">
              <a:lnSpc>
                <a:spcPct val="80000"/>
              </a:lnSpc>
              <a:buFont typeface="Wingdings" pitchFamily="2" charset="2"/>
              <a:buNone/>
            </a:pPr>
            <a:r>
              <a:rPr lang="en-US" b="1" smtClean="0"/>
              <a:t>In both conditions, the rule is a social contract:</a:t>
            </a:r>
            <a:endParaRPr lang="en-US" i="1" smtClean="0"/>
          </a:p>
          <a:p>
            <a:pPr marL="347663" indent="-347663" algn="ctr" eaLnBrk="1" hangingPunct="1">
              <a:lnSpc>
                <a:spcPct val="80000"/>
              </a:lnSpc>
              <a:buFont typeface="Wingdings" pitchFamily="2" charset="2"/>
              <a:buNone/>
            </a:pPr>
            <a:r>
              <a:rPr lang="en-US" i="1" smtClean="0"/>
              <a:t>If a student is to be assigned to Dover High School, that student must live in Dover City.</a:t>
            </a:r>
            <a:endParaRPr lang="en-US" smtClean="0"/>
          </a:p>
          <a:p>
            <a:pPr marL="347663" indent="-347663" eaLnBrk="1" hangingPunct="1">
              <a:lnSpc>
                <a:spcPct val="80000"/>
              </a:lnSpc>
              <a:buFont typeface="Wingdings" pitchFamily="2" charset="2"/>
              <a:buNone/>
            </a:pPr>
            <a:r>
              <a:rPr lang="en-US" sz="2600" smtClean="0"/>
              <a:t>Context explains: </a:t>
            </a:r>
          </a:p>
          <a:p>
            <a:pPr marL="347663" indent="-347663" eaLnBrk="1" hangingPunct="1">
              <a:lnSpc>
                <a:spcPct val="80000"/>
              </a:lnSpc>
            </a:pPr>
            <a:r>
              <a:rPr lang="en-US" sz="2600" smtClean="0"/>
              <a:t>Dover High is a good school, Hanover High is not</a:t>
            </a:r>
          </a:p>
          <a:p>
            <a:pPr marL="347663" indent="-347663" eaLnBrk="1" hangingPunct="1">
              <a:lnSpc>
                <a:spcPct val="80000"/>
              </a:lnSpc>
            </a:pPr>
            <a:r>
              <a:rPr lang="en-US" sz="2600" smtClean="0"/>
              <a:t>People living Dover City pay high taxes to support this good school. People living in Hanover and other cities do not.</a:t>
            </a:r>
            <a:endParaRPr lang="en-US" sz="2600" b="1" smtClean="0"/>
          </a:p>
          <a:p>
            <a:pPr marL="347663" indent="-347663" algn="ctr" eaLnBrk="1" hangingPunct="1">
              <a:lnSpc>
                <a:spcPct val="80000"/>
              </a:lnSpc>
              <a:buFont typeface="Wingdings" pitchFamily="2" charset="2"/>
              <a:buNone/>
            </a:pPr>
            <a:r>
              <a:rPr lang="en-US" sz="2600" b="1" smtClean="0"/>
              <a:t>What varies?  The potential rule violator.</a:t>
            </a:r>
          </a:p>
          <a:p>
            <a:pPr marL="347663" indent="-347663" eaLnBrk="1" hangingPunct="1">
              <a:lnSpc>
                <a:spcPct val="80000"/>
              </a:lnSpc>
            </a:pPr>
            <a:r>
              <a:rPr lang="en-US" sz="2600" b="1" smtClean="0"/>
              <a:t>Cheater condition:  </a:t>
            </a:r>
            <a:r>
              <a:rPr lang="en-US" sz="2400" b="1" smtClean="0">
                <a:solidFill>
                  <a:schemeClr val="accent2"/>
                </a:solidFill>
              </a:rPr>
              <a:t>Mothers</a:t>
            </a:r>
            <a:r>
              <a:rPr lang="en-US" sz="2400" smtClean="0"/>
              <a:t> with high school age children have volunteered to sort documents at the local board of education; some may have sorted their own children’s documents, </a:t>
            </a:r>
            <a:r>
              <a:rPr lang="en-US" sz="2400" u="sng" smtClean="0"/>
              <a:t>may have cheated</a:t>
            </a:r>
            <a:r>
              <a:rPr lang="en-US" sz="2400" smtClean="0"/>
              <a:t>.</a:t>
            </a:r>
            <a:endParaRPr lang="en-US" sz="2400" b="1" smtClean="0"/>
          </a:p>
          <a:p>
            <a:pPr marL="347663" indent="-347663" eaLnBrk="1" hangingPunct="1">
              <a:lnSpc>
                <a:spcPct val="80000"/>
              </a:lnSpc>
            </a:pPr>
            <a:r>
              <a:rPr lang="en-US" sz="2600" b="1" smtClean="0"/>
              <a:t>Innocent mistake condition:  </a:t>
            </a:r>
            <a:r>
              <a:rPr lang="en-US" sz="2400" smtClean="0"/>
              <a:t>Sweet but </a:t>
            </a:r>
            <a:r>
              <a:rPr lang="en-US" sz="2400" b="1" smtClean="0">
                <a:solidFill>
                  <a:schemeClr val="accent2"/>
                </a:solidFill>
              </a:rPr>
              <a:t>absent minded elderly ladies </a:t>
            </a:r>
            <a:r>
              <a:rPr lang="en-US" sz="2400" smtClean="0"/>
              <a:t>who work at the board of education are sorting the documents.  </a:t>
            </a:r>
            <a:r>
              <a:rPr lang="en-US" sz="2400" u="sng" smtClean="0"/>
              <a:t>They may have made some mistakes</a:t>
            </a:r>
            <a:r>
              <a:rPr lang="en-US" sz="2400" smtClean="0"/>
              <a:t>.</a:t>
            </a:r>
            <a:endParaRPr lang="en-US" sz="2400" i="1" smtClean="0"/>
          </a:p>
        </p:txBody>
      </p:sp>
      <p:sp>
        <p:nvSpPr>
          <p:cNvPr id="81924" name="Text Box 4"/>
          <p:cNvSpPr txBox="1">
            <a:spLocks noChangeArrowheads="1"/>
          </p:cNvSpPr>
          <p:nvPr/>
        </p:nvSpPr>
        <p:spPr bwMode="auto">
          <a:xfrm>
            <a:off x="4038600" y="6567488"/>
            <a:ext cx="5029200" cy="366712"/>
          </a:xfrm>
          <a:prstGeom prst="rect">
            <a:avLst/>
          </a:prstGeom>
          <a:noFill/>
          <a:ln w="9525">
            <a:noFill/>
            <a:miter lim="800000"/>
            <a:headEnd/>
            <a:tailEnd/>
          </a:ln>
        </p:spPr>
        <p:txBody>
          <a:bodyPr>
            <a:spAutoFit/>
          </a:bodyPr>
          <a:lstStyle/>
          <a:p>
            <a:pPr>
              <a:spcBef>
                <a:spcPct val="50000"/>
              </a:spcBef>
            </a:pPr>
            <a:r>
              <a:rPr lang="en-US" sz="1800">
                <a:latin typeface="Times New Roman" pitchFamily="18" charset="0"/>
              </a:rPr>
              <a:t>Forthcoming. Inspired by Gigerenzer &amp; Hug, 1992 </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370" name="Rectangle 2"/>
          <p:cNvSpPr>
            <a:spLocks noGrp="1" noChangeArrowheads="1"/>
          </p:cNvSpPr>
          <p:nvPr>
            <p:ph type="title"/>
          </p:nvPr>
        </p:nvSpPr>
        <p:spPr>
          <a:xfrm>
            <a:off x="457200" y="304800"/>
            <a:ext cx="8229600" cy="685800"/>
          </a:xfrm>
        </p:spPr>
        <p:txBody>
          <a:bodyPr/>
          <a:lstStyle/>
          <a:p>
            <a:pPr eaLnBrk="1" hangingPunct="1">
              <a:defRPr/>
            </a:pPr>
            <a:r>
              <a:rPr lang="en-US" b="1" smtClean="0">
                <a:effectLst>
                  <a:outerShdw blurRad="38100" dist="38100" dir="2700000" algn="tl">
                    <a:srgbClr val="C0C0C0"/>
                  </a:outerShdw>
                </a:effectLst>
              </a:rPr>
              <a:t>Results: Cheating versus Innocent Mistake</a:t>
            </a:r>
          </a:p>
        </p:txBody>
      </p:sp>
      <p:graphicFrame>
        <p:nvGraphicFramePr>
          <p:cNvPr id="8194" name="Object 2"/>
          <p:cNvGraphicFramePr>
            <a:graphicFrameLocks noGrp="1" noChangeAspect="1"/>
          </p:cNvGraphicFramePr>
          <p:nvPr>
            <p:ph sz="half" idx="1"/>
          </p:nvPr>
        </p:nvGraphicFramePr>
        <p:xfrm>
          <a:off x="533400" y="1371600"/>
          <a:ext cx="4800600" cy="4533900"/>
        </p:xfrm>
        <a:graphic>
          <a:graphicData uri="http://schemas.openxmlformats.org/presentationml/2006/ole">
            <mc:AlternateContent xmlns:mc="http://schemas.openxmlformats.org/markup-compatibility/2006">
              <mc:Choice xmlns:v="urn:schemas-microsoft-com:vml" Requires="v">
                <p:oleObj spid="_x0000_s8197" name="Chart" r:id="rId3" imgW="4848149" imgH="4533900" progId="MSGraph.Chart.8">
                  <p:embed followColorScheme="full"/>
                </p:oleObj>
              </mc:Choice>
              <mc:Fallback>
                <p:oleObj name="Chart" r:id="rId3" imgW="4848149" imgH="4533900"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371600"/>
                        <a:ext cx="4800600" cy="453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6" name="Rectangle 4"/>
          <p:cNvSpPr>
            <a:spLocks noGrp="1" noChangeArrowheads="1"/>
          </p:cNvSpPr>
          <p:nvPr>
            <p:ph type="body" sz="half" idx="2"/>
          </p:nvPr>
        </p:nvSpPr>
        <p:spPr>
          <a:xfrm>
            <a:off x="5943600" y="1219200"/>
            <a:ext cx="2743200" cy="4911725"/>
          </a:xfrm>
        </p:spPr>
        <p:txBody>
          <a:bodyPr/>
          <a:lstStyle/>
          <a:p>
            <a:pPr eaLnBrk="1" hangingPunct="1"/>
            <a:r>
              <a:rPr lang="en-US" b="1" smtClean="0"/>
              <a:t>Cheating by design, not by mistake</a:t>
            </a:r>
          </a:p>
          <a:p>
            <a:pPr eaLnBrk="1" hangingPunct="1"/>
            <a:r>
              <a:rPr lang="en-US" b="1" smtClean="0"/>
              <a:t>Not –ve payoff</a:t>
            </a:r>
          </a:p>
          <a:p>
            <a:pPr eaLnBrk="1" hangingPunct="1"/>
            <a:r>
              <a:rPr lang="en-US" b="1" smtClean="0"/>
              <a:t>Not permission schema</a:t>
            </a:r>
          </a:p>
          <a:p>
            <a:pPr eaLnBrk="1" hangingPunct="1"/>
            <a:r>
              <a:rPr lang="en-US" b="1" smtClean="0"/>
              <a:t>Not logic</a:t>
            </a:r>
          </a:p>
          <a:p>
            <a:pPr eaLnBrk="1" hangingPunct="1"/>
            <a:r>
              <a:rPr lang="en-US" b="1" smtClean="0"/>
              <a:t>Not relevance theory</a:t>
            </a:r>
          </a:p>
        </p:txBody>
      </p:sp>
      <p:sp>
        <p:nvSpPr>
          <p:cNvPr id="8197" name="Text Box 5"/>
          <p:cNvSpPr txBox="1">
            <a:spLocks noChangeArrowheads="1"/>
          </p:cNvSpPr>
          <p:nvPr/>
        </p:nvSpPr>
        <p:spPr bwMode="auto">
          <a:xfrm>
            <a:off x="1752600" y="5562600"/>
            <a:ext cx="1752600" cy="457200"/>
          </a:xfrm>
          <a:prstGeom prst="rect">
            <a:avLst/>
          </a:prstGeom>
          <a:noFill/>
          <a:ln w="9525">
            <a:noFill/>
            <a:miter lim="800000"/>
            <a:headEnd/>
            <a:tailEnd/>
          </a:ln>
        </p:spPr>
        <p:txBody>
          <a:bodyPr>
            <a:spAutoFit/>
          </a:bodyPr>
          <a:lstStyle/>
          <a:p>
            <a:pPr>
              <a:spcBef>
                <a:spcPct val="50000"/>
              </a:spcBef>
            </a:pPr>
            <a:r>
              <a:rPr lang="en-US" sz="2400" b="1" i="0"/>
              <a:t>Cheating</a:t>
            </a:r>
          </a:p>
        </p:txBody>
      </p:sp>
      <p:sp>
        <p:nvSpPr>
          <p:cNvPr id="8198" name="Text Box 6"/>
          <p:cNvSpPr txBox="1">
            <a:spLocks noChangeArrowheads="1"/>
          </p:cNvSpPr>
          <p:nvPr/>
        </p:nvSpPr>
        <p:spPr bwMode="auto">
          <a:xfrm>
            <a:off x="3733800" y="5562600"/>
            <a:ext cx="1295400" cy="457200"/>
          </a:xfrm>
          <a:prstGeom prst="rect">
            <a:avLst/>
          </a:prstGeom>
          <a:noFill/>
          <a:ln w="9525">
            <a:noFill/>
            <a:miter lim="800000"/>
            <a:headEnd/>
            <a:tailEnd/>
          </a:ln>
        </p:spPr>
        <p:txBody>
          <a:bodyPr>
            <a:spAutoFit/>
          </a:bodyPr>
          <a:lstStyle/>
          <a:p>
            <a:pPr>
              <a:spcBef>
                <a:spcPct val="50000"/>
              </a:spcBef>
            </a:pPr>
            <a:r>
              <a:rPr lang="en-US" sz="2400" b="1" i="0"/>
              <a:t>Mistake</a:t>
            </a:r>
          </a:p>
        </p:txBody>
      </p:sp>
      <p:sp>
        <p:nvSpPr>
          <p:cNvPr id="8199" name="Text Box 7"/>
          <p:cNvSpPr txBox="1">
            <a:spLocks noChangeArrowheads="1"/>
          </p:cNvSpPr>
          <p:nvPr/>
        </p:nvSpPr>
        <p:spPr bwMode="auto">
          <a:xfrm>
            <a:off x="1828800" y="1219200"/>
            <a:ext cx="2971800" cy="457200"/>
          </a:xfrm>
          <a:prstGeom prst="rect">
            <a:avLst/>
          </a:prstGeom>
          <a:noFill/>
          <a:ln w="9525">
            <a:noFill/>
            <a:miter lim="800000"/>
            <a:headEnd/>
            <a:tailEnd/>
          </a:ln>
        </p:spPr>
        <p:txBody>
          <a:bodyPr>
            <a:spAutoFit/>
          </a:bodyPr>
          <a:lstStyle/>
          <a:p>
            <a:pPr>
              <a:spcBef>
                <a:spcPct val="50000"/>
              </a:spcBef>
            </a:pPr>
            <a:r>
              <a:rPr lang="en-US" sz="2400" b="1" i="0"/>
              <a:t>Social Contract Rule</a:t>
            </a:r>
          </a:p>
        </p:txBody>
      </p:sp>
      <p:sp>
        <p:nvSpPr>
          <p:cNvPr id="8200" name="Text Box 8"/>
          <p:cNvSpPr txBox="1">
            <a:spLocks noChangeArrowheads="1"/>
          </p:cNvSpPr>
          <p:nvPr/>
        </p:nvSpPr>
        <p:spPr bwMode="auto">
          <a:xfrm>
            <a:off x="3581400" y="6338888"/>
            <a:ext cx="5257800" cy="366712"/>
          </a:xfrm>
          <a:prstGeom prst="rect">
            <a:avLst/>
          </a:prstGeom>
          <a:noFill/>
          <a:ln w="9525">
            <a:noFill/>
            <a:miter lim="800000"/>
            <a:headEnd/>
            <a:tailEnd/>
          </a:ln>
        </p:spPr>
        <p:txBody>
          <a:bodyPr>
            <a:spAutoFit/>
          </a:bodyPr>
          <a:lstStyle/>
          <a:p>
            <a:pPr>
              <a:spcBef>
                <a:spcPct val="50000"/>
              </a:spcBef>
            </a:pPr>
            <a:r>
              <a:rPr lang="en-US" sz="1800" i="0">
                <a:latin typeface="Times New Roman" pitchFamily="18" charset="0"/>
              </a:rPr>
              <a:t>Cosmides, Barrett, Tooby, forthcoming; Barrett, 1999</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lstStyle/>
          <a:p>
            <a:pPr eaLnBrk="1" hangingPunct="1">
              <a:defRPr/>
            </a:pPr>
            <a:r>
              <a:rPr lang="en-US" b="1" dirty="0" smtClean="0">
                <a:effectLst>
                  <a:outerShdw blurRad="38100" dist="38100" dir="2700000" algn="tl">
                    <a:srgbClr val="000000">
                      <a:alpha val="43137"/>
                    </a:srgbClr>
                  </a:outerShdw>
                </a:effectLst>
              </a:rPr>
              <a:t>A </a:t>
            </a:r>
            <a:r>
              <a:rPr lang="en-US" b="1" i="1" dirty="0" smtClean="0">
                <a:effectLst>
                  <a:outerShdw blurRad="38100" dist="38100" dir="2700000" algn="tl">
                    <a:srgbClr val="000000">
                      <a:alpha val="43137"/>
                    </a:srgbClr>
                  </a:outerShdw>
                </a:effectLst>
              </a:rPr>
              <a:t>cheater</a:t>
            </a:r>
            <a:r>
              <a:rPr lang="en-US" b="1" dirty="0" smtClean="0">
                <a:effectLst>
                  <a:outerShdw blurRad="38100" dist="38100" dir="2700000" algn="tl">
                    <a:srgbClr val="000000">
                      <a:alpha val="43137"/>
                    </a:srgbClr>
                  </a:outerShdw>
                </a:effectLst>
              </a:rPr>
              <a:t>  is:</a:t>
            </a:r>
            <a:endParaRPr lang="en-US" b="1" dirty="0">
              <a:effectLst>
                <a:outerShdw blurRad="38100" dist="38100" dir="2700000" algn="tl">
                  <a:srgbClr val="000000">
                    <a:alpha val="43137"/>
                  </a:srgbClr>
                </a:outerShdw>
              </a:effectLst>
            </a:endParaRPr>
          </a:p>
        </p:txBody>
      </p:sp>
      <p:sp>
        <p:nvSpPr>
          <p:cNvPr id="82947" name="Content Placeholder 2"/>
          <p:cNvSpPr>
            <a:spLocks noGrp="1"/>
          </p:cNvSpPr>
          <p:nvPr>
            <p:ph idx="1"/>
          </p:nvPr>
        </p:nvSpPr>
        <p:spPr>
          <a:xfrm>
            <a:off x="457200" y="1295400"/>
            <a:ext cx="8229600" cy="5216525"/>
          </a:xfrm>
        </p:spPr>
        <p:txBody>
          <a:bodyPr/>
          <a:lstStyle/>
          <a:p>
            <a:pPr eaLnBrk="1" hangingPunct="1">
              <a:buFont typeface="Wingdings" pitchFamily="2" charset="2"/>
              <a:buNone/>
            </a:pPr>
            <a:r>
              <a:rPr lang="en-US" sz="3000" b="1" smtClean="0"/>
              <a:t>An agent who</a:t>
            </a:r>
          </a:p>
          <a:p>
            <a:pPr eaLnBrk="1" hangingPunct="1"/>
            <a:r>
              <a:rPr lang="en-US" sz="3000" b="1" smtClean="0"/>
              <a:t>Takes the rationed benefit offered in a social exchange</a:t>
            </a:r>
          </a:p>
          <a:p>
            <a:pPr eaLnBrk="1" hangingPunct="1"/>
            <a:r>
              <a:rPr lang="en-US" sz="3000" b="1" smtClean="0"/>
              <a:t>But fails to meet the provisioner’s requirement</a:t>
            </a:r>
          </a:p>
          <a:p>
            <a:pPr eaLnBrk="1" hangingPunct="1"/>
            <a:r>
              <a:rPr lang="en-US" sz="3000" b="1" smtClean="0"/>
              <a:t>And does so by intention/ calibration rather than by mistake or accident</a:t>
            </a:r>
          </a:p>
          <a:p>
            <a:pPr eaLnBrk="1" hangingPunct="1"/>
            <a:endParaRPr lang="en-US" sz="3000" b="1" smtClean="0"/>
          </a:p>
          <a:p>
            <a:pPr eaLnBrk="1" hangingPunct="1"/>
            <a:r>
              <a:rPr lang="en-US" sz="3000" b="1" smtClean="0"/>
              <a:t>i.e., an agent with a </a:t>
            </a:r>
            <a:r>
              <a:rPr lang="en-US" sz="3000" b="1" i="1" smtClean="0"/>
              <a:t>disposition</a:t>
            </a:r>
            <a:r>
              <a:rPr lang="en-US" sz="3000" b="1" smtClean="0"/>
              <a:t> to cheat</a:t>
            </a:r>
          </a:p>
          <a:p>
            <a:pPr lvl="1" eaLnBrk="1" hangingPunct="1"/>
            <a:r>
              <a:rPr lang="en-US" sz="3000" b="1" smtClean="0"/>
              <a:t>By virtue of his/her calibration or design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62" name="Rectangle 2"/>
          <p:cNvSpPr>
            <a:spLocks noGrp="1" noChangeArrowheads="1"/>
          </p:cNvSpPr>
          <p:nvPr>
            <p:ph type="title"/>
          </p:nvPr>
        </p:nvSpPr>
        <p:spPr>
          <a:xfrm>
            <a:off x="457200" y="304800"/>
            <a:ext cx="8229600" cy="788988"/>
          </a:xfrm>
        </p:spPr>
        <p:txBody>
          <a:bodyPr/>
          <a:lstStyle/>
          <a:p>
            <a:pPr eaLnBrk="1" hangingPunct="1">
              <a:defRPr/>
            </a:pPr>
            <a:r>
              <a:rPr lang="en-US" sz="3600" b="1" smtClean="0">
                <a:effectLst>
                  <a:outerShdw blurRad="38100" dist="38100" dir="2700000" algn="tl">
                    <a:srgbClr val="C0C0C0"/>
                  </a:outerShdw>
                </a:effectLst>
              </a:rPr>
              <a:t>Charlie task </a:t>
            </a:r>
            <a:r>
              <a:rPr lang="en-US" sz="3600" b="1" i="1" smtClean="0">
                <a:effectLst>
                  <a:outerShdw blurRad="38100" dist="38100" dir="2700000" algn="tl">
                    <a:srgbClr val="C0C0C0"/>
                  </a:outerShdw>
                </a:effectLst>
              </a:rPr>
              <a:t>(Baron-Cohen, 1995)</a:t>
            </a:r>
          </a:p>
        </p:txBody>
      </p:sp>
      <p:pic>
        <p:nvPicPr>
          <p:cNvPr id="18435" name="Picture 3" descr="charlietask"/>
          <p:cNvPicPr>
            <a:picLocks noGrp="1" noChangeAspect="1" noChangeArrowheads="1"/>
          </p:cNvPicPr>
          <p:nvPr>
            <p:ph idx="1"/>
          </p:nvPr>
        </p:nvPicPr>
        <p:blipFill>
          <a:blip r:embed="rId2" cstate="print"/>
          <a:srcRect t="22769" b="22769"/>
          <a:stretch>
            <a:fillRect/>
          </a:stretch>
        </p:blipFill>
        <p:spPr>
          <a:xfrm>
            <a:off x="762000" y="1219200"/>
            <a:ext cx="6705600" cy="4738688"/>
          </a:xfrm>
          <a:noFill/>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788988"/>
          </a:xfrm>
        </p:spPr>
        <p:txBody>
          <a:bodyPr/>
          <a:lstStyle/>
          <a:p>
            <a:pPr eaLnBrk="1" hangingPunct="1">
              <a:defRPr/>
            </a:pPr>
            <a:r>
              <a:rPr lang="en-US" sz="3600" b="1" dirty="0" smtClean="0">
                <a:effectLst>
                  <a:outerShdw blurRad="38100" dist="38100" dir="2700000" algn="tl">
                    <a:srgbClr val="C0C0C0"/>
                  </a:outerShdw>
                </a:effectLst>
              </a:rPr>
              <a:t>Accidental failures to reciprocate… </a:t>
            </a:r>
            <a:endParaRPr lang="en-US" sz="3600" b="1" dirty="0">
              <a:effectLst>
                <a:outerShdw blurRad="38100" dist="38100" dir="2700000" algn="tl">
                  <a:srgbClr val="C0C0C0"/>
                </a:outerShdw>
              </a:effectLst>
            </a:endParaRPr>
          </a:p>
        </p:txBody>
      </p:sp>
      <p:sp>
        <p:nvSpPr>
          <p:cNvPr id="83971" name="Rectangle 3"/>
          <p:cNvSpPr>
            <a:spLocks noGrp="1" noChangeArrowheads="1"/>
          </p:cNvSpPr>
          <p:nvPr>
            <p:ph type="body" idx="1"/>
          </p:nvPr>
        </p:nvSpPr>
        <p:spPr>
          <a:xfrm>
            <a:off x="457200" y="990600"/>
            <a:ext cx="8229600" cy="5410200"/>
          </a:xfrm>
        </p:spPr>
        <p:txBody>
          <a:bodyPr/>
          <a:lstStyle/>
          <a:p>
            <a:pPr eaLnBrk="1" hangingPunct="1">
              <a:lnSpc>
                <a:spcPct val="90000"/>
              </a:lnSpc>
            </a:pPr>
            <a:r>
              <a:rPr lang="en-US" sz="3000" b="1" smtClean="0"/>
              <a:t>Result in cheating</a:t>
            </a:r>
          </a:p>
          <a:p>
            <a:pPr eaLnBrk="1" hangingPunct="1">
              <a:lnSpc>
                <a:spcPct val="90000"/>
              </a:lnSpc>
            </a:pPr>
            <a:r>
              <a:rPr lang="en-US" sz="3000" b="1" smtClean="0"/>
              <a:t>Without revealing presence of a cheater</a:t>
            </a:r>
          </a:p>
          <a:p>
            <a:pPr eaLnBrk="1" hangingPunct="1">
              <a:lnSpc>
                <a:spcPct val="90000"/>
              </a:lnSpc>
              <a:buFont typeface="Wingdings" pitchFamily="2" charset="2"/>
              <a:buNone/>
            </a:pPr>
            <a:endParaRPr lang="en-US" sz="1400" b="1" smtClean="0"/>
          </a:p>
          <a:p>
            <a:pPr eaLnBrk="1" hangingPunct="1">
              <a:lnSpc>
                <a:spcPct val="90000"/>
              </a:lnSpc>
            </a:pPr>
            <a:r>
              <a:rPr lang="en-US" sz="3000" b="1" smtClean="0"/>
              <a:t>An EVENT has occurred in which the provisioner has not gotten what he is entitled to</a:t>
            </a:r>
          </a:p>
          <a:p>
            <a:pPr lvl="1" eaLnBrk="1" hangingPunct="1">
              <a:lnSpc>
                <a:spcPct val="90000"/>
              </a:lnSpc>
            </a:pPr>
            <a:r>
              <a:rPr lang="en-US" sz="2800" b="1" smtClean="0"/>
              <a:t>Provisioner has been cheated</a:t>
            </a:r>
          </a:p>
          <a:p>
            <a:pPr eaLnBrk="1" hangingPunct="1">
              <a:lnSpc>
                <a:spcPct val="90000"/>
              </a:lnSpc>
            </a:pPr>
            <a:r>
              <a:rPr lang="en-US" sz="3000" b="1" smtClean="0"/>
              <a:t>Without revealing the presence of a PERSON with a </a:t>
            </a:r>
            <a:r>
              <a:rPr lang="en-US" sz="3000" b="1" i="1" smtClean="0"/>
              <a:t>disposition</a:t>
            </a:r>
            <a:r>
              <a:rPr lang="en-US" sz="3000" b="1" smtClean="0"/>
              <a:t> to cheat</a:t>
            </a:r>
          </a:p>
          <a:p>
            <a:pPr eaLnBrk="1" hangingPunct="1">
              <a:lnSpc>
                <a:spcPct val="90000"/>
              </a:lnSpc>
              <a:buFont typeface="Wingdings" pitchFamily="2" charset="2"/>
              <a:buNone/>
            </a:pPr>
            <a:endParaRPr lang="en-US" sz="1100" b="1" smtClean="0"/>
          </a:p>
          <a:p>
            <a:pPr eaLnBrk="1" hangingPunct="1">
              <a:lnSpc>
                <a:spcPct val="90000"/>
              </a:lnSpc>
            </a:pPr>
            <a:r>
              <a:rPr lang="en-US" sz="3000" b="1" smtClean="0"/>
              <a:t>Innocent mistakes can dissociate </a:t>
            </a:r>
          </a:p>
          <a:p>
            <a:pPr lvl="1" eaLnBrk="1" hangingPunct="1">
              <a:lnSpc>
                <a:spcPct val="90000"/>
              </a:lnSpc>
            </a:pPr>
            <a:r>
              <a:rPr lang="en-US" sz="2800" b="1" smtClean="0">
                <a:solidFill>
                  <a:srgbClr val="0000CC"/>
                </a:solidFill>
              </a:rPr>
              <a:t>event categorization</a:t>
            </a:r>
            <a:r>
              <a:rPr lang="en-US" sz="2800" b="1" smtClean="0"/>
              <a:t> (someone was cheated)</a:t>
            </a:r>
          </a:p>
          <a:p>
            <a:pPr lvl="1" eaLnBrk="1" hangingPunct="1">
              <a:lnSpc>
                <a:spcPct val="90000"/>
              </a:lnSpc>
            </a:pPr>
            <a:r>
              <a:rPr lang="en-US" sz="2800" b="1" smtClean="0"/>
              <a:t>from </a:t>
            </a:r>
            <a:r>
              <a:rPr lang="en-US" sz="2800" b="1" smtClean="0">
                <a:solidFill>
                  <a:srgbClr val="0000CC"/>
                </a:solidFill>
              </a:rPr>
              <a:t>person categorization</a:t>
            </a:r>
            <a:r>
              <a:rPr lang="en-US" sz="2800" b="1" smtClean="0"/>
              <a:t> (cheater detection)</a:t>
            </a:r>
          </a:p>
          <a:p>
            <a:pPr eaLnBrk="1" hangingPunct="1">
              <a:lnSpc>
                <a:spcPct val="90000"/>
              </a:lnSpc>
            </a:pPr>
            <a:endParaRPr lang="en-US" sz="3200" b="1"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788988"/>
          </a:xfrm>
        </p:spPr>
        <p:txBody>
          <a:bodyPr/>
          <a:lstStyle/>
          <a:p>
            <a:pPr eaLnBrk="1" hangingPunct="1">
              <a:defRPr/>
            </a:pPr>
            <a:r>
              <a:rPr lang="en-US" sz="3600" b="1" dirty="0" smtClean="0">
                <a:effectLst>
                  <a:outerShdw blurRad="38100" dist="38100" dir="2700000" algn="tl">
                    <a:srgbClr val="C0C0C0"/>
                  </a:outerShdw>
                </a:effectLst>
              </a:rPr>
              <a:t>Evolutionary perspective predicts: </a:t>
            </a:r>
            <a:endParaRPr lang="en-US" sz="3600" b="1" dirty="0">
              <a:effectLst>
                <a:outerShdw blurRad="38100" dist="38100" dir="2700000" algn="tl">
                  <a:srgbClr val="C0C0C0"/>
                </a:outerShdw>
              </a:effectLst>
            </a:endParaRPr>
          </a:p>
        </p:txBody>
      </p:sp>
      <p:sp>
        <p:nvSpPr>
          <p:cNvPr id="84995" name="Rectangle 3"/>
          <p:cNvSpPr>
            <a:spLocks noGrp="1" noChangeArrowheads="1"/>
          </p:cNvSpPr>
          <p:nvPr>
            <p:ph type="body" idx="1"/>
          </p:nvPr>
        </p:nvSpPr>
        <p:spPr>
          <a:xfrm>
            <a:off x="457200" y="1066800"/>
            <a:ext cx="8229600" cy="5410200"/>
          </a:xfrm>
        </p:spPr>
        <p:txBody>
          <a:bodyPr/>
          <a:lstStyle/>
          <a:p>
            <a:pPr eaLnBrk="1" hangingPunct="1">
              <a:lnSpc>
                <a:spcPct val="90000"/>
              </a:lnSpc>
            </a:pPr>
            <a:r>
              <a:rPr lang="en-US" sz="3200" b="1" smtClean="0"/>
              <a:t>Mechanism for detecting cheaters</a:t>
            </a:r>
          </a:p>
          <a:p>
            <a:pPr lvl="1" eaLnBrk="1" hangingPunct="1">
              <a:lnSpc>
                <a:spcPct val="90000"/>
              </a:lnSpc>
            </a:pPr>
            <a:r>
              <a:rPr lang="en-US" sz="2800" b="1" i="1" smtClean="0"/>
              <a:t>Person</a:t>
            </a:r>
            <a:r>
              <a:rPr lang="en-US" sz="2800" b="1" smtClean="0"/>
              <a:t> categorization</a:t>
            </a:r>
          </a:p>
          <a:p>
            <a:pPr eaLnBrk="1" hangingPunct="1">
              <a:lnSpc>
                <a:spcPct val="90000"/>
              </a:lnSpc>
            </a:pPr>
            <a:r>
              <a:rPr lang="en-US" sz="3200" b="1" smtClean="0"/>
              <a:t>Strongly activated when there are cues that the violator:</a:t>
            </a:r>
          </a:p>
          <a:p>
            <a:pPr lvl="1" eaLnBrk="1" hangingPunct="1">
              <a:lnSpc>
                <a:spcPct val="90000"/>
              </a:lnSpc>
            </a:pPr>
            <a:r>
              <a:rPr lang="en-US" sz="2800" b="1" smtClean="0">
                <a:solidFill>
                  <a:srgbClr val="0000CC"/>
                </a:solidFill>
              </a:rPr>
              <a:t>Intends</a:t>
            </a:r>
            <a:r>
              <a:rPr lang="en-US" sz="2800" b="1" smtClean="0"/>
              <a:t> to violate</a:t>
            </a:r>
          </a:p>
          <a:p>
            <a:pPr lvl="1" eaLnBrk="1" hangingPunct="1">
              <a:lnSpc>
                <a:spcPct val="90000"/>
              </a:lnSpc>
            </a:pPr>
            <a:r>
              <a:rPr lang="en-US" sz="2800" b="1" smtClean="0"/>
              <a:t>Would get the </a:t>
            </a:r>
            <a:r>
              <a:rPr lang="en-US" sz="2800" b="1" smtClean="0">
                <a:solidFill>
                  <a:srgbClr val="0000CC"/>
                </a:solidFill>
              </a:rPr>
              <a:t>Benefit</a:t>
            </a:r>
            <a:r>
              <a:rPr lang="en-US" sz="2800" b="1" smtClean="0"/>
              <a:t> offered by the provisioner</a:t>
            </a:r>
          </a:p>
          <a:p>
            <a:pPr lvl="1" eaLnBrk="1" hangingPunct="1">
              <a:lnSpc>
                <a:spcPct val="90000"/>
              </a:lnSpc>
            </a:pPr>
            <a:r>
              <a:rPr lang="en-US" sz="2800" b="1" smtClean="0"/>
              <a:t>Has the </a:t>
            </a:r>
            <a:r>
              <a:rPr lang="en-US" sz="2800" b="1" smtClean="0">
                <a:solidFill>
                  <a:schemeClr val="tx2"/>
                </a:solidFill>
              </a:rPr>
              <a:t>Ability/</a:t>
            </a:r>
            <a:r>
              <a:rPr lang="en-US" sz="2800" b="1" smtClean="0"/>
              <a:t>opportunity to violate</a:t>
            </a:r>
          </a:p>
          <a:p>
            <a:pPr lvl="2" eaLnBrk="1" hangingPunct="1">
              <a:lnSpc>
                <a:spcPct val="90000"/>
              </a:lnSpc>
            </a:pPr>
            <a:r>
              <a:rPr lang="en-US" sz="2600" b="1" smtClean="0"/>
              <a:t>Situation versus dispositional attribution</a:t>
            </a:r>
          </a:p>
          <a:p>
            <a:pPr eaLnBrk="1" hangingPunct="1">
              <a:lnSpc>
                <a:spcPct val="90000"/>
              </a:lnSpc>
            </a:pPr>
            <a:r>
              <a:rPr lang="en-US" sz="3200" b="1" smtClean="0"/>
              <a:t>More weakly activated as these cues are removed</a:t>
            </a:r>
          </a:p>
          <a:p>
            <a:pPr lvl="1" eaLnBrk="1" hangingPunct="1">
              <a:lnSpc>
                <a:spcPct val="90000"/>
              </a:lnSpc>
            </a:pPr>
            <a:r>
              <a:rPr lang="en-US" sz="2800" b="1" smtClean="0"/>
              <a:t>Accidental violations, no benefit, no opportunity</a:t>
            </a:r>
          </a:p>
          <a:p>
            <a:pPr eaLnBrk="1" hangingPunct="1">
              <a:lnSpc>
                <a:spcPct val="90000"/>
              </a:lnSpc>
            </a:pPr>
            <a:endParaRPr lang="en-US" sz="3200" b="1"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1219200"/>
          </a:xfrm>
        </p:spPr>
        <p:txBody>
          <a:bodyPr/>
          <a:lstStyle/>
          <a:p>
            <a:pPr eaLnBrk="1" hangingPunct="1">
              <a:defRPr/>
            </a:pPr>
            <a:r>
              <a:rPr lang="en-US" b="1" dirty="0" smtClean="0">
                <a:effectLst>
                  <a:outerShdw blurRad="38100" dist="38100" dir="2700000" algn="tl">
                    <a:srgbClr val="C0C0C0"/>
                  </a:outerShdw>
                </a:effectLst>
              </a:rPr>
              <a:t>What would other theories predict? </a:t>
            </a:r>
            <a:endParaRPr lang="en-US" b="1" dirty="0">
              <a:effectLst>
                <a:outerShdw blurRad="38100" dist="38100" dir="2700000" algn="tl">
                  <a:srgbClr val="C0C0C0"/>
                </a:outerShdw>
              </a:effectLst>
            </a:endParaRPr>
          </a:p>
        </p:txBody>
      </p:sp>
      <p:sp>
        <p:nvSpPr>
          <p:cNvPr id="86019" name="Rectangle 3"/>
          <p:cNvSpPr>
            <a:spLocks noGrp="1" noChangeArrowheads="1"/>
          </p:cNvSpPr>
          <p:nvPr>
            <p:ph type="body" idx="1"/>
          </p:nvPr>
        </p:nvSpPr>
        <p:spPr>
          <a:xfrm>
            <a:off x="457200" y="1219200"/>
            <a:ext cx="8229600" cy="5181600"/>
          </a:xfrm>
        </p:spPr>
        <p:txBody>
          <a:bodyPr/>
          <a:lstStyle/>
          <a:p>
            <a:pPr eaLnBrk="1" hangingPunct="1">
              <a:lnSpc>
                <a:spcPct val="90000"/>
              </a:lnSpc>
            </a:pPr>
            <a:r>
              <a:rPr lang="en-US" sz="3200" b="1" smtClean="0"/>
              <a:t>General skill acquisition</a:t>
            </a:r>
          </a:p>
          <a:p>
            <a:pPr lvl="1" eaLnBrk="1" hangingPunct="1">
              <a:lnSpc>
                <a:spcPct val="90000"/>
              </a:lnSpc>
            </a:pPr>
            <a:r>
              <a:rPr lang="en-US" sz="3200" b="1" smtClean="0"/>
              <a:t>Economic perspective</a:t>
            </a:r>
          </a:p>
          <a:p>
            <a:pPr lvl="1" eaLnBrk="1" hangingPunct="1">
              <a:lnSpc>
                <a:spcPct val="90000"/>
              </a:lnSpc>
            </a:pPr>
            <a:r>
              <a:rPr lang="en-US" sz="3200" b="1" smtClean="0"/>
              <a:t>Utility consequences</a:t>
            </a:r>
          </a:p>
          <a:p>
            <a:pPr lvl="1" eaLnBrk="1" hangingPunct="1">
              <a:lnSpc>
                <a:spcPct val="90000"/>
              </a:lnSpc>
            </a:pPr>
            <a:r>
              <a:rPr lang="en-US" sz="3200" b="1" smtClean="0"/>
              <a:t>Common sense!</a:t>
            </a:r>
          </a:p>
          <a:p>
            <a:pPr eaLnBrk="1" hangingPunct="1">
              <a:lnSpc>
                <a:spcPct val="90000"/>
              </a:lnSpc>
              <a:buFont typeface="Wingdings" pitchFamily="2" charset="2"/>
              <a:buNone/>
            </a:pPr>
            <a:endParaRPr lang="en-US" sz="3200" b="1" smtClean="0"/>
          </a:p>
          <a:p>
            <a:pPr eaLnBrk="1" hangingPunct="1">
              <a:lnSpc>
                <a:spcPct val="90000"/>
              </a:lnSpc>
            </a:pPr>
            <a:endParaRPr lang="en-US" sz="3200" b="1"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381000" y="228600"/>
            <a:ext cx="8229600" cy="1219200"/>
          </a:xfrm>
        </p:spPr>
        <p:txBody>
          <a:bodyPr/>
          <a:lstStyle/>
          <a:p>
            <a:pPr eaLnBrk="1" hangingPunct="1">
              <a:defRPr/>
            </a:pPr>
            <a:r>
              <a:rPr lang="en-US" b="1" dirty="0" smtClean="0">
                <a:effectLst>
                  <a:outerShdw blurRad="38100" dist="38100" dir="2700000" algn="tl">
                    <a:srgbClr val="C0C0C0"/>
                  </a:outerShdw>
                </a:effectLst>
              </a:rPr>
              <a:t>General skill acquisition: Economics, utility consequences (&amp; common sense!)…</a:t>
            </a:r>
            <a:endParaRPr lang="en-US" b="1" dirty="0">
              <a:effectLst>
                <a:outerShdw blurRad="38100" dist="38100" dir="2700000" algn="tl">
                  <a:srgbClr val="C0C0C0"/>
                </a:outerShdw>
              </a:effectLst>
            </a:endParaRPr>
          </a:p>
        </p:txBody>
      </p:sp>
      <p:sp>
        <p:nvSpPr>
          <p:cNvPr id="18435" name="Rectangle 3"/>
          <p:cNvSpPr>
            <a:spLocks noGrp="1" noChangeArrowheads="1"/>
          </p:cNvSpPr>
          <p:nvPr>
            <p:ph type="body" idx="1"/>
          </p:nvPr>
        </p:nvSpPr>
        <p:spPr>
          <a:xfrm>
            <a:off x="457200" y="1524000"/>
            <a:ext cx="8229600" cy="4876800"/>
          </a:xfrm>
        </p:spPr>
        <p:txBody>
          <a:bodyPr/>
          <a:lstStyle/>
          <a:p>
            <a:pPr eaLnBrk="1" hangingPunct="1">
              <a:lnSpc>
                <a:spcPct val="90000"/>
              </a:lnSpc>
              <a:defRPr/>
            </a:pPr>
            <a:r>
              <a:rPr lang="en-US" sz="3000" b="1" dirty="0" smtClean="0"/>
              <a:t>Become skilled at solving problems one is motivated to solve, such as those with economic consequences</a:t>
            </a:r>
          </a:p>
          <a:p>
            <a:pPr eaLnBrk="1" hangingPunct="1">
              <a:lnSpc>
                <a:spcPct val="90000"/>
              </a:lnSpc>
              <a:defRPr/>
            </a:pPr>
            <a:r>
              <a:rPr lang="en-US" sz="3000" b="1" dirty="0" smtClean="0"/>
              <a:t>When target violates a social contract, </a:t>
            </a:r>
            <a:r>
              <a:rPr lang="en-US" sz="3000" b="1" dirty="0" err="1" smtClean="0"/>
              <a:t>provisioner</a:t>
            </a:r>
            <a:r>
              <a:rPr lang="en-US" sz="3000" b="1" dirty="0" smtClean="0"/>
              <a:t> suffers a loss in utility</a:t>
            </a:r>
          </a:p>
          <a:p>
            <a:pPr lvl="1" eaLnBrk="1" hangingPunct="1">
              <a:lnSpc>
                <a:spcPct val="90000"/>
              </a:lnSpc>
              <a:defRPr/>
            </a:pPr>
            <a:r>
              <a:rPr lang="en-US" sz="3000" b="1" dirty="0" smtClean="0"/>
              <a:t>If these cases are detected, P could get what he is owed, recoup loss</a:t>
            </a:r>
          </a:p>
          <a:p>
            <a:pPr eaLnBrk="1" hangingPunct="1">
              <a:lnSpc>
                <a:spcPct val="90000"/>
              </a:lnSpc>
              <a:defRPr/>
            </a:pPr>
            <a:r>
              <a:rPr lang="en-US" sz="3000" b="1" dirty="0" smtClean="0">
                <a:solidFill>
                  <a:srgbClr val="0000CC"/>
                </a:solidFill>
                <a:effectLst>
                  <a:outerShdw blurRad="38100" dist="38100" dir="2700000" algn="tl">
                    <a:srgbClr val="000000">
                      <a:alpha val="43137"/>
                    </a:srgbClr>
                  </a:outerShdw>
                </a:effectLst>
              </a:rPr>
              <a:t>A lifetime of not getting what you are entitled to should build skill at detecting violations of social contracts—cheating </a:t>
            </a:r>
            <a:r>
              <a:rPr lang="en-US" sz="3000" b="1" i="1" dirty="0" smtClean="0">
                <a:solidFill>
                  <a:srgbClr val="0000CC"/>
                </a:solidFill>
                <a:effectLst>
                  <a:outerShdw blurRad="38100" dist="38100" dir="2700000" algn="tl">
                    <a:srgbClr val="000000">
                      <a:alpha val="43137"/>
                    </a:srgbClr>
                  </a:outerShdw>
                </a:effectLst>
              </a:rPr>
              <a:t>events</a:t>
            </a:r>
            <a:endParaRPr lang="en-US" sz="3000" b="1" i="1" dirty="0" smtClean="0">
              <a:solidFill>
                <a:srgbClr val="0000CC"/>
              </a:solidFill>
            </a:endParaRPr>
          </a:p>
          <a:p>
            <a:pPr eaLnBrk="1" hangingPunct="1">
              <a:lnSpc>
                <a:spcPct val="90000"/>
              </a:lnSpc>
              <a:defRPr/>
            </a:pPr>
            <a:endParaRPr lang="en-US" sz="3000" b="1" dirty="0" smtClean="0"/>
          </a:p>
          <a:p>
            <a:pPr eaLnBrk="1" hangingPunct="1">
              <a:lnSpc>
                <a:spcPct val="90000"/>
              </a:lnSpc>
              <a:defRPr/>
            </a:pPr>
            <a:endParaRPr lang="en-US" sz="3000" b="1"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2800" b="1" dirty="0" smtClean="0">
                <a:effectLst>
                  <a:outerShdw blurRad="38100" dist="38100" dir="2700000" algn="tl">
                    <a:srgbClr val="C0C0C0"/>
                  </a:outerShdw>
                </a:effectLst>
              </a:rPr>
              <a:t>Cue-activated system</a:t>
            </a:r>
          </a:p>
        </p:txBody>
      </p:sp>
      <p:sp>
        <p:nvSpPr>
          <p:cNvPr id="88067" name="Rectangle 3"/>
          <p:cNvSpPr>
            <a:spLocks noGrp="1" noChangeArrowheads="1"/>
          </p:cNvSpPr>
          <p:nvPr>
            <p:ph type="body" idx="1"/>
          </p:nvPr>
        </p:nvSpPr>
        <p:spPr>
          <a:xfrm>
            <a:off x="457200" y="990600"/>
            <a:ext cx="8534400" cy="6477000"/>
          </a:xfrm>
        </p:spPr>
        <p:txBody>
          <a:bodyPr/>
          <a:lstStyle/>
          <a:p>
            <a:pPr marL="347663" indent="-347663" eaLnBrk="1" hangingPunct="1">
              <a:lnSpc>
                <a:spcPct val="80000"/>
              </a:lnSpc>
            </a:pPr>
            <a:r>
              <a:rPr lang="en-US" b="1" smtClean="0"/>
              <a:t>Each cue independently and additively contributes to activation of the cheater detection system </a:t>
            </a:r>
          </a:p>
          <a:p>
            <a:pPr marL="674688" lvl="1" indent="-347663" eaLnBrk="1" hangingPunct="1">
              <a:lnSpc>
                <a:spcPct val="80000"/>
              </a:lnSpc>
            </a:pPr>
            <a:r>
              <a:rPr lang="en-US" b="1" smtClean="0"/>
              <a:t>Best performance when:</a:t>
            </a:r>
          </a:p>
          <a:p>
            <a:pPr marL="674688" lvl="1" indent="-347663" eaLnBrk="1" hangingPunct="1">
              <a:lnSpc>
                <a:spcPct val="80000"/>
              </a:lnSpc>
            </a:pPr>
            <a:r>
              <a:rPr lang="en-US" b="1" smtClean="0"/>
              <a:t>Violator would get </a:t>
            </a:r>
            <a:r>
              <a:rPr lang="en-US" b="1" i="1" smtClean="0">
                <a:solidFill>
                  <a:srgbClr val="0000CC"/>
                </a:solidFill>
              </a:rPr>
              <a:t>Benefit</a:t>
            </a:r>
            <a:r>
              <a:rPr lang="en-US" b="1" smtClean="0"/>
              <a:t> regulated by social contract + </a:t>
            </a:r>
            <a:r>
              <a:rPr lang="en-US" b="1" i="1" smtClean="0">
                <a:solidFill>
                  <a:srgbClr val="0000CC"/>
                </a:solidFill>
              </a:rPr>
              <a:t>Intends</a:t>
            </a:r>
            <a:r>
              <a:rPr lang="en-US" b="1" smtClean="0"/>
              <a:t> to violate + has </a:t>
            </a:r>
            <a:r>
              <a:rPr lang="en-US" b="1" i="1" smtClean="0">
                <a:solidFill>
                  <a:srgbClr val="0000CC"/>
                </a:solidFill>
              </a:rPr>
              <a:t>Ability</a:t>
            </a:r>
            <a:r>
              <a:rPr lang="en-US" b="1" smtClean="0"/>
              <a:t> to violate</a:t>
            </a:r>
          </a:p>
          <a:p>
            <a:pPr marL="674688" lvl="1" indent="-347663" eaLnBrk="1" hangingPunct="1">
              <a:lnSpc>
                <a:spcPct val="80000"/>
              </a:lnSpc>
            </a:pPr>
            <a:r>
              <a:rPr lang="en-US" b="1" smtClean="0"/>
              <a:t>Removing 1 cue drops ~20 points; 2 cues drop ~40 points</a:t>
            </a:r>
          </a:p>
          <a:p>
            <a:pPr marL="347663" indent="-347663" eaLnBrk="1" hangingPunct="1">
              <a:lnSpc>
                <a:spcPct val="80000"/>
              </a:lnSpc>
              <a:buFont typeface="Wingdings" pitchFamily="2" charset="2"/>
              <a:buNone/>
            </a:pPr>
            <a:endParaRPr lang="en-US" sz="800" b="1" smtClean="0"/>
          </a:p>
          <a:p>
            <a:pPr marL="347663" indent="-347663" eaLnBrk="1" hangingPunct="1">
              <a:lnSpc>
                <a:spcPct val="80000"/>
              </a:lnSpc>
            </a:pPr>
            <a:r>
              <a:rPr lang="en-US" b="1" smtClean="0"/>
              <a:t>Inadequacy of “consequences for utility”</a:t>
            </a:r>
          </a:p>
          <a:p>
            <a:pPr marL="674688" lvl="1" indent="-347663" eaLnBrk="1" hangingPunct="1">
              <a:lnSpc>
                <a:spcPct val="80000"/>
              </a:lnSpc>
            </a:pPr>
            <a:r>
              <a:rPr lang="en-US" b="1" smtClean="0"/>
              <a:t>These exist in all cases (Board doesn’t get what it wants—presumably to incentivize tax support)</a:t>
            </a:r>
          </a:p>
          <a:p>
            <a:pPr marL="674688" lvl="1" indent="-347663" eaLnBrk="1" hangingPunct="1">
              <a:lnSpc>
                <a:spcPct val="80000"/>
              </a:lnSpc>
            </a:pPr>
            <a:r>
              <a:rPr lang="en-US" b="1" smtClean="0"/>
              <a:t>In </a:t>
            </a:r>
            <a:r>
              <a:rPr lang="en-US" b="1" smtClean="0">
                <a:solidFill>
                  <a:srgbClr val="0000CC"/>
                </a:solidFill>
              </a:rPr>
              <a:t>Benefit present</a:t>
            </a:r>
            <a:r>
              <a:rPr lang="en-US" b="1" smtClean="0"/>
              <a:t> conditions, also true that violators are getting an unearned benefit</a:t>
            </a:r>
          </a:p>
          <a:p>
            <a:pPr marL="674688" lvl="1" indent="-347663" eaLnBrk="1" hangingPunct="1">
              <a:lnSpc>
                <a:spcPct val="80000"/>
              </a:lnSpc>
            </a:pPr>
            <a:r>
              <a:rPr lang="en-US" b="1" smtClean="0"/>
              <a:t>Yet removing Intention and Ability drops performance!</a:t>
            </a:r>
          </a:p>
          <a:p>
            <a:pPr marL="347663" indent="-347663" algn="ctr" eaLnBrk="1" hangingPunct="1">
              <a:lnSpc>
                <a:spcPct val="80000"/>
              </a:lnSpc>
              <a:buFont typeface="Wingdings" pitchFamily="2" charset="2"/>
              <a:buNone/>
            </a:pPr>
            <a:endParaRPr lang="en-US" sz="1000" b="1" i="1" smtClean="0"/>
          </a:p>
          <a:p>
            <a:pPr marL="347663" indent="-347663" eaLnBrk="1" hangingPunct="1">
              <a:lnSpc>
                <a:spcPct val="80000"/>
              </a:lnSpc>
              <a:buFont typeface="Wingdings" pitchFamily="2" charset="2"/>
              <a:buNone/>
            </a:pPr>
            <a:endParaRPr lang="en-US" b="1" smtClean="0"/>
          </a:p>
          <a:p>
            <a:pPr marL="347663" indent="-347663" eaLnBrk="1" hangingPunct="1">
              <a:lnSpc>
                <a:spcPct val="80000"/>
              </a:lnSpc>
              <a:buFont typeface="Wingdings" pitchFamily="2" charset="2"/>
              <a:buNone/>
            </a:pPr>
            <a:endParaRPr lang="en-US" sz="2600" b="1" smtClean="0">
              <a:solidFill>
                <a:srgbClr val="0000CC"/>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b="1" dirty="0" smtClean="0">
                <a:effectLst>
                  <a:outerShdw blurRad="38100" dist="38100" dir="2700000" algn="tl">
                    <a:srgbClr val="C0C0C0"/>
                  </a:outerShdw>
                </a:effectLst>
              </a:rPr>
              <a:t>Results rule out </a:t>
            </a:r>
            <a:r>
              <a:rPr lang="en-US" b="1" u="sng" dirty="0" smtClean="0">
                <a:effectLst>
                  <a:outerShdw blurRad="38100" dist="38100" dir="2700000" algn="tl">
                    <a:srgbClr val="C0C0C0"/>
                  </a:outerShdw>
                </a:effectLst>
              </a:rPr>
              <a:t>all</a:t>
            </a:r>
            <a:r>
              <a:rPr lang="en-US" b="1" dirty="0" smtClean="0">
                <a:effectLst>
                  <a:outerShdw blurRad="38100" dist="38100" dir="2700000" algn="tl">
                    <a:srgbClr val="C0C0C0"/>
                  </a:outerShdw>
                </a:effectLst>
              </a:rPr>
              <a:t> </a:t>
            </a:r>
            <a:r>
              <a:rPr lang="en-US" b="1" dirty="0" err="1" smtClean="0">
                <a:effectLst>
                  <a:outerShdw blurRad="38100" dist="38100" dir="2700000" algn="tl">
                    <a:srgbClr val="C0C0C0"/>
                  </a:outerShdw>
                </a:effectLst>
              </a:rPr>
              <a:t>deontic</a:t>
            </a:r>
            <a:r>
              <a:rPr lang="en-US" b="1" dirty="0" smtClean="0">
                <a:effectLst>
                  <a:outerShdw blurRad="38100" dist="38100" dir="2700000" algn="tl">
                    <a:srgbClr val="C0C0C0"/>
                  </a:outerShdw>
                </a:effectLst>
              </a:rPr>
              <a:t> counter-theories</a:t>
            </a:r>
          </a:p>
        </p:txBody>
      </p:sp>
      <p:sp>
        <p:nvSpPr>
          <p:cNvPr id="89091" name="Rectangle 3"/>
          <p:cNvSpPr>
            <a:spLocks noGrp="1" noChangeArrowheads="1"/>
          </p:cNvSpPr>
          <p:nvPr>
            <p:ph type="body" idx="1"/>
          </p:nvPr>
        </p:nvSpPr>
        <p:spPr>
          <a:xfrm>
            <a:off x="457200" y="990600"/>
            <a:ext cx="8534400" cy="6477000"/>
          </a:xfrm>
        </p:spPr>
        <p:txBody>
          <a:bodyPr/>
          <a:lstStyle/>
          <a:p>
            <a:pPr marL="347663" indent="-347663" eaLnBrk="1" hangingPunct="1">
              <a:lnSpc>
                <a:spcPct val="80000"/>
              </a:lnSpc>
            </a:pPr>
            <a:endParaRPr lang="en-US" sz="3200" b="1" smtClean="0"/>
          </a:p>
          <a:p>
            <a:pPr marL="347663" indent="-347663" eaLnBrk="1" hangingPunct="1">
              <a:lnSpc>
                <a:spcPct val="80000"/>
              </a:lnSpc>
            </a:pPr>
            <a:r>
              <a:rPr lang="en-US" sz="3200" b="1" smtClean="0"/>
              <a:t>These depend on whether the rule is </a:t>
            </a:r>
            <a:r>
              <a:rPr lang="en-US" sz="3200" b="1" u="sng" smtClean="0"/>
              <a:t>interpreted</a:t>
            </a:r>
            <a:r>
              <a:rPr lang="en-US" sz="3200" b="1" smtClean="0"/>
              <a:t> as being a deontic rule, or a deontic rule with utilities</a:t>
            </a:r>
          </a:p>
          <a:p>
            <a:pPr marL="347663" indent="-347663" eaLnBrk="1" hangingPunct="1">
              <a:lnSpc>
                <a:spcPct val="80000"/>
              </a:lnSpc>
              <a:buFont typeface="Wingdings" pitchFamily="2" charset="2"/>
              <a:buNone/>
            </a:pPr>
            <a:endParaRPr lang="en-US" sz="3200" b="1" smtClean="0"/>
          </a:p>
          <a:p>
            <a:pPr marL="347663" indent="-347663" eaLnBrk="1" hangingPunct="1">
              <a:lnSpc>
                <a:spcPct val="80000"/>
              </a:lnSpc>
            </a:pPr>
            <a:r>
              <a:rPr lang="en-US" sz="3200" b="1" smtClean="0"/>
              <a:t>All rules had the exact same interpretation: as a social contract (deontic with utilities)</a:t>
            </a:r>
          </a:p>
          <a:p>
            <a:pPr marL="347663" indent="-347663" eaLnBrk="1" hangingPunct="1">
              <a:lnSpc>
                <a:spcPct val="80000"/>
              </a:lnSpc>
              <a:buFont typeface="Wingdings" pitchFamily="2" charset="2"/>
              <a:buNone/>
            </a:pPr>
            <a:endParaRPr lang="en-US" sz="3200" b="1" smtClean="0"/>
          </a:p>
          <a:p>
            <a:pPr marL="347663" indent="-347663" eaLnBrk="1" hangingPunct="1">
              <a:lnSpc>
                <a:spcPct val="80000"/>
              </a:lnSpc>
            </a:pPr>
            <a:r>
              <a:rPr lang="en-US" sz="3200" b="1" smtClean="0"/>
              <a:t>Yet performance dropped when looking for violations would not reveal individuals with disposition to cheat</a:t>
            </a:r>
          </a:p>
          <a:p>
            <a:pPr marL="347663" indent="-347663" eaLnBrk="1" hangingPunct="1">
              <a:lnSpc>
                <a:spcPct val="80000"/>
              </a:lnSpc>
            </a:pPr>
            <a:endParaRPr lang="en-US" sz="3200" b="1" smtClean="0"/>
          </a:p>
          <a:p>
            <a:pPr marL="347663" indent="-347663" eaLnBrk="1" hangingPunct="1">
              <a:lnSpc>
                <a:spcPct val="80000"/>
              </a:lnSpc>
              <a:buFont typeface="Wingdings" pitchFamily="2" charset="2"/>
              <a:buNone/>
            </a:pPr>
            <a:endParaRPr lang="en-US" sz="3200" b="1" smtClean="0"/>
          </a:p>
          <a:p>
            <a:pPr marL="347663" indent="-347663" eaLnBrk="1" hangingPunct="1">
              <a:lnSpc>
                <a:spcPct val="80000"/>
              </a:lnSpc>
            </a:pPr>
            <a:endParaRPr lang="en-US" sz="3200" b="1" smtClean="0"/>
          </a:p>
          <a:p>
            <a:pPr marL="347663" indent="-347663" eaLnBrk="1" hangingPunct="1">
              <a:lnSpc>
                <a:spcPct val="80000"/>
              </a:lnSpc>
            </a:pPr>
            <a:endParaRPr lang="en-US" sz="3200" b="1" smtClean="0"/>
          </a:p>
          <a:p>
            <a:pPr marL="347663" indent="-347663" eaLnBrk="1" hangingPunct="1">
              <a:lnSpc>
                <a:spcPct val="80000"/>
              </a:lnSpc>
              <a:buFont typeface="Wingdings" pitchFamily="2" charset="2"/>
              <a:buNone/>
            </a:pPr>
            <a:endParaRPr lang="en-US" sz="3200" b="1" smtClean="0"/>
          </a:p>
          <a:p>
            <a:pPr marL="347663" indent="-347663" algn="ctr" eaLnBrk="1" hangingPunct="1">
              <a:lnSpc>
                <a:spcPct val="80000"/>
              </a:lnSpc>
              <a:buFont typeface="Wingdings" pitchFamily="2" charset="2"/>
              <a:buNone/>
            </a:pPr>
            <a:endParaRPr lang="en-US" sz="3200" b="1" i="1" smtClean="0"/>
          </a:p>
          <a:p>
            <a:pPr marL="347663" indent="-347663" eaLnBrk="1" hangingPunct="1">
              <a:lnSpc>
                <a:spcPct val="80000"/>
              </a:lnSpc>
              <a:buFont typeface="Wingdings" pitchFamily="2" charset="2"/>
              <a:buNone/>
            </a:pPr>
            <a:endParaRPr lang="en-US" sz="3200" b="1" smtClean="0"/>
          </a:p>
          <a:p>
            <a:pPr marL="347663" indent="-347663" eaLnBrk="1" hangingPunct="1">
              <a:lnSpc>
                <a:spcPct val="80000"/>
              </a:lnSpc>
              <a:buFont typeface="Wingdings" pitchFamily="2" charset="2"/>
              <a:buNone/>
            </a:pPr>
            <a:endParaRPr lang="en-US" sz="3200" b="1" smtClean="0">
              <a:solidFill>
                <a:srgbClr val="0000CC"/>
              </a:solidFill>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sz="3000" b="1" dirty="0" smtClean="0">
                <a:effectLst>
                  <a:outerShdw blurRad="38100" dist="38100" dir="2700000" algn="tl">
                    <a:srgbClr val="C0C0C0"/>
                  </a:outerShdw>
                </a:effectLst>
              </a:rPr>
              <a:t>Person categorization, not event categorization</a:t>
            </a:r>
          </a:p>
        </p:txBody>
      </p:sp>
      <p:sp>
        <p:nvSpPr>
          <p:cNvPr id="90115" name="Rectangle 3"/>
          <p:cNvSpPr>
            <a:spLocks noGrp="1" noChangeArrowheads="1"/>
          </p:cNvSpPr>
          <p:nvPr>
            <p:ph type="body" idx="1"/>
          </p:nvPr>
        </p:nvSpPr>
        <p:spPr>
          <a:xfrm>
            <a:off x="457200" y="990600"/>
            <a:ext cx="8534400" cy="6477000"/>
          </a:xfrm>
        </p:spPr>
        <p:txBody>
          <a:bodyPr/>
          <a:lstStyle/>
          <a:p>
            <a:pPr marL="347663" indent="-347663" eaLnBrk="1" hangingPunct="1">
              <a:lnSpc>
                <a:spcPct val="80000"/>
              </a:lnSpc>
            </a:pPr>
            <a:r>
              <a:rPr lang="en-US" sz="3000" b="1" smtClean="0"/>
              <a:t>General skill acquisition (economics, utility consequences, common sense) predicts: </a:t>
            </a:r>
          </a:p>
          <a:p>
            <a:pPr marL="674688" lvl="1" indent="-347663" eaLnBrk="1" hangingPunct="1">
              <a:lnSpc>
                <a:spcPct val="80000"/>
              </a:lnSpc>
            </a:pPr>
            <a:r>
              <a:rPr lang="en-US" sz="2800" b="1" smtClean="0"/>
              <a:t>Experience of being cheated causes you to develop skills that allow you to detect events in which someone has been cheated</a:t>
            </a:r>
          </a:p>
          <a:p>
            <a:pPr marL="674688" lvl="1" indent="-347663" eaLnBrk="1" hangingPunct="1">
              <a:lnSpc>
                <a:spcPct val="80000"/>
              </a:lnSpc>
            </a:pPr>
            <a:endParaRPr lang="en-US" sz="1000" b="1" smtClean="0"/>
          </a:p>
          <a:p>
            <a:pPr marL="347663" indent="-347663" eaLnBrk="1" hangingPunct="1">
              <a:lnSpc>
                <a:spcPct val="80000"/>
              </a:lnSpc>
            </a:pPr>
            <a:r>
              <a:rPr lang="en-US" sz="3000" b="1" smtClean="0"/>
              <a:t>In every case, looking for violations will reveal an </a:t>
            </a:r>
            <a:r>
              <a:rPr lang="en-US" sz="3000" b="1" u="sng" smtClean="0"/>
              <a:t>event</a:t>
            </a:r>
            <a:r>
              <a:rPr lang="en-US" sz="3000" b="1" smtClean="0"/>
              <a:t> in which provisioner was cheated</a:t>
            </a:r>
          </a:p>
          <a:p>
            <a:pPr marL="347663" indent="-347663" eaLnBrk="1" hangingPunct="1">
              <a:lnSpc>
                <a:spcPct val="80000"/>
              </a:lnSpc>
              <a:buFont typeface="Wingdings" pitchFamily="2" charset="2"/>
              <a:buNone/>
            </a:pPr>
            <a:endParaRPr lang="en-US" sz="1000" b="1" smtClean="0"/>
          </a:p>
          <a:p>
            <a:pPr marL="347663" indent="-347663" eaLnBrk="1" hangingPunct="1">
              <a:lnSpc>
                <a:spcPct val="80000"/>
              </a:lnSpc>
            </a:pPr>
            <a:r>
              <a:rPr lang="en-US" sz="3000" b="1" smtClean="0"/>
              <a:t>Yet violation detection was </a:t>
            </a:r>
            <a:r>
              <a:rPr lang="en-US" sz="3000" b="1" u="sng" smtClean="0"/>
              <a:t>not</a:t>
            </a:r>
            <a:r>
              <a:rPr lang="en-US" sz="3000" b="1" smtClean="0"/>
              <a:t> high in all cases</a:t>
            </a:r>
          </a:p>
          <a:p>
            <a:pPr marL="674688" lvl="1" indent="-347663" eaLnBrk="1" hangingPunct="1">
              <a:lnSpc>
                <a:spcPct val="80000"/>
              </a:lnSpc>
            </a:pPr>
            <a:r>
              <a:rPr lang="en-US" sz="2800" b="1" smtClean="0"/>
              <a:t>Drops when searching for violations is unlikely to reveal individuals with a disposition to cheat</a:t>
            </a:r>
          </a:p>
          <a:p>
            <a:pPr marL="674688" lvl="1" indent="-347663" eaLnBrk="1" hangingPunct="1">
              <a:lnSpc>
                <a:spcPct val="80000"/>
              </a:lnSpc>
            </a:pPr>
            <a:r>
              <a:rPr lang="en-US" sz="2800" b="1" smtClean="0"/>
              <a:t>Person categorization!—the evolutionary function</a:t>
            </a:r>
          </a:p>
          <a:p>
            <a:pPr marL="347663" indent="-347663" algn="ctr" eaLnBrk="1" hangingPunct="1">
              <a:lnSpc>
                <a:spcPct val="80000"/>
              </a:lnSpc>
              <a:buFont typeface="Wingdings" pitchFamily="2" charset="2"/>
              <a:buNone/>
            </a:pPr>
            <a:endParaRPr lang="en-US" sz="3200" b="1" i="1" smtClean="0"/>
          </a:p>
          <a:p>
            <a:pPr marL="347663" indent="-347663" eaLnBrk="1" hangingPunct="1">
              <a:lnSpc>
                <a:spcPct val="80000"/>
              </a:lnSpc>
              <a:buFont typeface="Wingdings" pitchFamily="2" charset="2"/>
              <a:buNone/>
            </a:pPr>
            <a:endParaRPr lang="en-US" sz="3200" b="1" smtClean="0"/>
          </a:p>
          <a:p>
            <a:pPr marL="347663" indent="-347663" eaLnBrk="1" hangingPunct="1">
              <a:lnSpc>
                <a:spcPct val="80000"/>
              </a:lnSpc>
              <a:buFont typeface="Wingdings" pitchFamily="2" charset="2"/>
              <a:buNone/>
            </a:pPr>
            <a:endParaRPr lang="en-US" sz="3200" b="1" smtClean="0">
              <a:solidFill>
                <a:srgbClr val="0000CC"/>
              </a:solidFill>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a:xfrm>
            <a:off x="457200" y="304800"/>
            <a:ext cx="8229600" cy="685800"/>
          </a:xfrm>
        </p:spPr>
        <p:txBody>
          <a:bodyPr/>
          <a:lstStyle/>
          <a:p>
            <a:pPr eaLnBrk="1" hangingPunct="1">
              <a:defRPr/>
            </a:pPr>
            <a:r>
              <a:rPr lang="en-US" b="1" dirty="0" smtClean="0">
                <a:effectLst>
                  <a:outerShdw blurRad="38100" dist="38100" dir="2700000" algn="tl">
                    <a:srgbClr val="C0C0C0"/>
                  </a:outerShdw>
                </a:effectLst>
              </a:rPr>
              <a:t>Implication of intentionality </a:t>
            </a:r>
            <a:r>
              <a:rPr lang="en-US" b="1" dirty="0" err="1" smtClean="0">
                <a:effectLst>
                  <a:outerShdw blurRad="38100" dist="38100" dir="2700000" algn="tl">
                    <a:srgbClr val="C0C0C0"/>
                  </a:outerShdw>
                </a:effectLst>
              </a:rPr>
              <a:t>exps</a:t>
            </a:r>
            <a:r>
              <a:rPr lang="en-US" b="1" dirty="0">
                <a:effectLst>
                  <a:outerShdw blurRad="38100" dist="38100" dir="2700000" algn="tl">
                    <a:srgbClr val="C0C0C0"/>
                  </a:outerShdw>
                </a:effectLst>
              </a:rPr>
              <a:t>:</a:t>
            </a:r>
            <a:endParaRPr lang="en-US" b="1" dirty="0" smtClean="0">
              <a:effectLst>
                <a:outerShdw blurRad="38100" dist="38100" dir="2700000" algn="tl">
                  <a:srgbClr val="C0C0C0"/>
                </a:outerShdw>
              </a:effectLst>
            </a:endParaRPr>
          </a:p>
        </p:txBody>
      </p:sp>
      <p:sp>
        <p:nvSpPr>
          <p:cNvPr id="36867" name="Rectangle 3"/>
          <p:cNvSpPr>
            <a:spLocks noGrp="1" noChangeArrowheads="1"/>
          </p:cNvSpPr>
          <p:nvPr>
            <p:ph type="body" idx="1"/>
          </p:nvPr>
        </p:nvSpPr>
        <p:spPr>
          <a:xfrm>
            <a:off x="457200" y="990600"/>
            <a:ext cx="8534400" cy="6477000"/>
          </a:xfrm>
        </p:spPr>
        <p:txBody>
          <a:bodyPr/>
          <a:lstStyle/>
          <a:p>
            <a:pPr marL="347663" indent="-347663" eaLnBrk="1" hangingPunct="1">
              <a:lnSpc>
                <a:spcPct val="80000"/>
              </a:lnSpc>
              <a:buFont typeface="Wingdings" pitchFamily="2" charset="2"/>
              <a:buNone/>
              <a:defRPr/>
            </a:pPr>
            <a:endParaRPr lang="en-US" sz="3200" b="1" dirty="0" smtClean="0">
              <a:effectLst>
                <a:outerShdw blurRad="38100" dist="38100" dir="2700000" algn="tl">
                  <a:srgbClr val="000000">
                    <a:alpha val="43137"/>
                  </a:srgbClr>
                </a:outerShdw>
              </a:effectLst>
            </a:endParaRPr>
          </a:p>
          <a:p>
            <a:pPr marL="347663" indent="-347663" eaLnBrk="1" hangingPunct="1">
              <a:lnSpc>
                <a:spcPct val="80000"/>
              </a:lnSpc>
              <a:defRPr/>
            </a:pPr>
            <a:r>
              <a:rPr lang="en-US" sz="3200" b="1" dirty="0" smtClean="0"/>
              <a:t>Mechanism is functionally designed to look for cheaters—individuals with a </a:t>
            </a:r>
            <a:r>
              <a:rPr lang="en-US" sz="3200" b="1" i="1" dirty="0" smtClean="0"/>
              <a:t>disposition</a:t>
            </a:r>
            <a:r>
              <a:rPr lang="en-US" sz="3200" b="1" dirty="0" smtClean="0"/>
              <a:t> to cheat</a:t>
            </a:r>
          </a:p>
          <a:p>
            <a:pPr marL="347663" indent="-347663" eaLnBrk="1" hangingPunct="1">
              <a:lnSpc>
                <a:spcPct val="80000"/>
              </a:lnSpc>
              <a:defRPr/>
            </a:pPr>
            <a:endParaRPr lang="en-US" sz="3200" b="1" dirty="0" smtClean="0"/>
          </a:p>
          <a:p>
            <a:pPr marL="347663" indent="-347663" eaLnBrk="1" hangingPunct="1">
              <a:lnSpc>
                <a:spcPct val="80000"/>
              </a:lnSpc>
              <a:defRPr/>
            </a:pPr>
            <a:r>
              <a:rPr lang="en-US" sz="3200" b="1" dirty="0" smtClean="0"/>
              <a:t>Just how specialized is the cheater detection mechanism?</a:t>
            </a:r>
          </a:p>
          <a:p>
            <a:pPr marL="347663" indent="-347663" eaLnBrk="1" hangingPunct="1">
              <a:lnSpc>
                <a:spcPct val="80000"/>
              </a:lnSpc>
              <a:defRPr/>
            </a:pPr>
            <a:endParaRPr lang="en-US" sz="3200" b="1" dirty="0" smtClean="0"/>
          </a:p>
          <a:p>
            <a:pPr marL="347663" indent="-347663" eaLnBrk="1" hangingPunct="1">
              <a:lnSpc>
                <a:spcPct val="80000"/>
              </a:lnSpc>
              <a:defRPr/>
            </a:pPr>
            <a:r>
              <a:rPr lang="en-US" sz="3200" b="1" dirty="0" smtClean="0"/>
              <a:t>It’s so </a:t>
            </a:r>
            <a:r>
              <a:rPr lang="en-US" sz="3200" b="1" i="1" dirty="0" err="1" smtClean="0"/>
              <a:t>freakin</a:t>
            </a:r>
            <a:r>
              <a:rPr lang="en-US" sz="3200" b="1" dirty="0" smtClean="0"/>
              <a:t>’ specialized!</a:t>
            </a:r>
          </a:p>
          <a:p>
            <a:pPr marL="347663" indent="-347663" eaLnBrk="1" hangingPunct="1">
              <a:lnSpc>
                <a:spcPct val="80000"/>
              </a:lnSpc>
              <a:buFont typeface="Wingdings" pitchFamily="2" charset="2"/>
              <a:buNone/>
              <a:defRPr/>
            </a:pPr>
            <a:endParaRPr lang="en-US" sz="3200" b="1" dirty="0" smtClean="0"/>
          </a:p>
          <a:p>
            <a:pPr marL="674688" lvl="1" indent="-347663" eaLnBrk="1" hangingPunct="1">
              <a:lnSpc>
                <a:spcPct val="80000"/>
              </a:lnSpc>
              <a:buFont typeface="Wingdings" pitchFamily="2" charset="2"/>
              <a:buNone/>
              <a:defRPr/>
            </a:pPr>
            <a:endParaRPr lang="en-US" sz="3200" b="1" dirty="0" smtClean="0"/>
          </a:p>
          <a:p>
            <a:pPr marL="347663" indent="-347663" algn="ctr" eaLnBrk="1" hangingPunct="1">
              <a:lnSpc>
                <a:spcPct val="80000"/>
              </a:lnSpc>
              <a:buFont typeface="Wingdings" pitchFamily="2" charset="2"/>
              <a:buNone/>
              <a:defRPr/>
            </a:pPr>
            <a:endParaRPr lang="en-US" sz="3200" b="1" i="1" dirty="0" smtClean="0"/>
          </a:p>
          <a:p>
            <a:pPr marL="347663" indent="-347663" eaLnBrk="1" hangingPunct="1">
              <a:lnSpc>
                <a:spcPct val="80000"/>
              </a:lnSpc>
              <a:buFont typeface="Wingdings" pitchFamily="2" charset="2"/>
              <a:buNone/>
              <a:defRPr/>
            </a:pPr>
            <a:endParaRPr lang="en-US" sz="3200" b="1" dirty="0" smtClean="0"/>
          </a:p>
          <a:p>
            <a:pPr marL="347663" indent="-347663" eaLnBrk="1" hangingPunct="1">
              <a:lnSpc>
                <a:spcPct val="80000"/>
              </a:lnSpc>
              <a:buFont typeface="Wingdings" pitchFamily="2" charset="2"/>
              <a:buNone/>
              <a:defRPr/>
            </a:pPr>
            <a:endParaRPr lang="en-US" sz="3200" b="1" dirty="0" smtClean="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370" name="Rectangle 2"/>
          <p:cNvSpPr>
            <a:spLocks noGrp="1" noChangeArrowheads="1"/>
          </p:cNvSpPr>
          <p:nvPr>
            <p:ph type="title"/>
          </p:nvPr>
        </p:nvSpPr>
        <p:spPr>
          <a:xfrm>
            <a:off x="457200" y="304800"/>
            <a:ext cx="8229600" cy="685800"/>
          </a:xfrm>
        </p:spPr>
        <p:txBody>
          <a:bodyPr/>
          <a:lstStyle/>
          <a:p>
            <a:pPr eaLnBrk="1" hangingPunct="1">
              <a:defRPr/>
            </a:pPr>
            <a:r>
              <a:rPr lang="en-US" b="1" dirty="0" smtClean="0">
                <a:effectLst>
                  <a:outerShdw blurRad="38100" dist="38100" dir="2700000" algn="tl">
                    <a:srgbClr val="C0C0C0"/>
                  </a:outerShdw>
                </a:effectLst>
              </a:rPr>
              <a:t>Cheating versus Innocent Mistake</a:t>
            </a:r>
            <a:br>
              <a:rPr lang="en-US" b="1" dirty="0" smtClean="0">
                <a:effectLst>
                  <a:outerShdw blurRad="38100" dist="38100" dir="2700000" algn="tl">
                    <a:srgbClr val="C0C0C0"/>
                  </a:outerShdw>
                </a:effectLst>
              </a:rPr>
            </a:br>
            <a:r>
              <a:rPr lang="en-US" b="1" dirty="0" smtClean="0">
                <a:effectLst>
                  <a:outerShdw blurRad="38100" dist="38100" dir="2700000" algn="tl">
                    <a:srgbClr val="C0C0C0"/>
                  </a:outerShdw>
                </a:effectLst>
              </a:rPr>
              <a:t>What do the results mean?</a:t>
            </a:r>
          </a:p>
        </p:txBody>
      </p:sp>
      <p:sp>
        <p:nvSpPr>
          <p:cNvPr id="92163" name="Rectangle 4"/>
          <p:cNvSpPr>
            <a:spLocks noGrp="1" noChangeArrowheads="1"/>
          </p:cNvSpPr>
          <p:nvPr>
            <p:ph type="body" sz="half" idx="2"/>
          </p:nvPr>
        </p:nvSpPr>
        <p:spPr>
          <a:xfrm>
            <a:off x="533400" y="1641475"/>
            <a:ext cx="7848600" cy="4911725"/>
          </a:xfrm>
        </p:spPr>
        <p:txBody>
          <a:bodyPr/>
          <a:lstStyle/>
          <a:p>
            <a:pPr eaLnBrk="1" hangingPunct="1"/>
            <a:r>
              <a:rPr lang="en-US" b="1" smtClean="0"/>
              <a:t>Cheating by design, not by mistake</a:t>
            </a:r>
          </a:p>
          <a:p>
            <a:pPr eaLnBrk="1" hangingPunct="1"/>
            <a:r>
              <a:rPr lang="en-US" b="1" smtClean="0"/>
              <a:t>Not just looking for events in which someone was cheated or got a negative payoff</a:t>
            </a:r>
          </a:p>
          <a:p>
            <a:pPr eaLnBrk="1" hangingPunct="1"/>
            <a:r>
              <a:rPr lang="en-US" b="1" smtClean="0"/>
              <a:t>Not a permission schema (all were permission rules)</a:t>
            </a:r>
          </a:p>
          <a:p>
            <a:pPr eaLnBrk="1" hangingPunct="1"/>
            <a:r>
              <a:rPr lang="en-US" b="1" smtClean="0"/>
              <a:t>Not all deontic rules involving utilities</a:t>
            </a:r>
          </a:p>
          <a:p>
            <a:pPr eaLnBrk="1" hangingPunct="1"/>
            <a:r>
              <a:rPr lang="en-US" b="1" smtClean="0"/>
              <a:t>Not logic</a:t>
            </a:r>
          </a:p>
          <a:p>
            <a:pPr eaLnBrk="1" hangingPunct="1">
              <a:buFont typeface="Wingdings" pitchFamily="2" charset="2"/>
              <a:buNone/>
            </a:pPr>
            <a:endParaRPr lang="en-US" b="1" smtClean="0"/>
          </a:p>
        </p:txBody>
      </p:sp>
      <p:sp>
        <p:nvSpPr>
          <p:cNvPr id="92164" name="Text Box 8"/>
          <p:cNvSpPr txBox="1">
            <a:spLocks noChangeArrowheads="1"/>
          </p:cNvSpPr>
          <p:nvPr/>
        </p:nvSpPr>
        <p:spPr bwMode="auto">
          <a:xfrm>
            <a:off x="3581400" y="6338888"/>
            <a:ext cx="5257800" cy="369887"/>
          </a:xfrm>
          <a:prstGeom prst="rect">
            <a:avLst/>
          </a:prstGeom>
          <a:noFill/>
          <a:ln w="9525">
            <a:noFill/>
            <a:miter lim="800000"/>
            <a:headEnd/>
            <a:tailEnd/>
          </a:ln>
        </p:spPr>
        <p:txBody>
          <a:bodyPr>
            <a:spAutoFit/>
          </a:bodyPr>
          <a:lstStyle/>
          <a:p>
            <a:pPr algn="r">
              <a:spcBef>
                <a:spcPct val="50000"/>
              </a:spcBef>
            </a:pPr>
            <a:r>
              <a:rPr lang="en-US" sz="1800" i="0">
                <a:latin typeface="Times New Roman" pitchFamily="18" charset="0"/>
              </a:rPr>
              <a:t>Cosmides, Barrett, Tooby, 2010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a:xfrm>
            <a:off x="457200" y="304800"/>
            <a:ext cx="8229600" cy="788988"/>
          </a:xfrm>
        </p:spPr>
        <p:txBody>
          <a:bodyPr/>
          <a:lstStyle/>
          <a:p>
            <a:pPr eaLnBrk="1" hangingPunct="1">
              <a:defRPr/>
            </a:pPr>
            <a:r>
              <a:rPr lang="en-US" sz="4000" b="1" smtClean="0">
                <a:effectLst>
                  <a:outerShdw blurRad="38100" dist="38100" dir="2700000" algn="tl">
                    <a:srgbClr val="C0C0C0"/>
                  </a:outerShdw>
                </a:effectLst>
              </a:rPr>
              <a:t>Social Exchange</a:t>
            </a:r>
          </a:p>
        </p:txBody>
      </p:sp>
      <p:sp>
        <p:nvSpPr>
          <p:cNvPr id="19459" name="Rectangle 3"/>
          <p:cNvSpPr>
            <a:spLocks noGrp="1" noChangeArrowheads="1"/>
          </p:cNvSpPr>
          <p:nvPr>
            <p:ph type="body" idx="1"/>
          </p:nvPr>
        </p:nvSpPr>
        <p:spPr>
          <a:xfrm>
            <a:off x="457200" y="1219200"/>
            <a:ext cx="8229600" cy="5181600"/>
          </a:xfrm>
        </p:spPr>
        <p:txBody>
          <a:bodyPr/>
          <a:lstStyle/>
          <a:p>
            <a:pPr algn="ctr" eaLnBrk="1" hangingPunct="1">
              <a:lnSpc>
                <a:spcPct val="90000"/>
              </a:lnSpc>
              <a:buFont typeface="Wingdings" pitchFamily="2" charset="2"/>
              <a:buNone/>
            </a:pPr>
            <a:endParaRPr lang="en-US" sz="1900" b="1" smtClean="0"/>
          </a:p>
          <a:p>
            <a:pPr algn="ctr" eaLnBrk="1" hangingPunct="1">
              <a:lnSpc>
                <a:spcPct val="90000"/>
              </a:lnSpc>
              <a:buFont typeface="Wingdings" pitchFamily="2" charset="2"/>
              <a:buNone/>
            </a:pPr>
            <a:r>
              <a:rPr lang="en-US" sz="3600" b="1" smtClean="0"/>
              <a:t>Cooperation for mutual benefit</a:t>
            </a:r>
          </a:p>
          <a:p>
            <a:pPr eaLnBrk="1" hangingPunct="1">
              <a:lnSpc>
                <a:spcPct val="90000"/>
              </a:lnSpc>
              <a:buFont typeface="Wingdings" pitchFamily="2" charset="2"/>
              <a:buNone/>
            </a:pPr>
            <a:endParaRPr lang="en-US" sz="2200" b="1" smtClean="0"/>
          </a:p>
          <a:p>
            <a:pPr eaLnBrk="1" hangingPunct="1">
              <a:lnSpc>
                <a:spcPct val="90000"/>
              </a:lnSpc>
            </a:pPr>
            <a:r>
              <a:rPr lang="en-US" sz="3200" b="1" smtClean="0"/>
              <a:t>Reciprocity, reciprocal altruism, tit for tat</a:t>
            </a:r>
          </a:p>
          <a:p>
            <a:pPr eaLnBrk="1" hangingPunct="1">
              <a:lnSpc>
                <a:spcPct val="90000"/>
              </a:lnSpc>
              <a:buFont typeface="Wingdings" pitchFamily="2" charset="2"/>
              <a:buNone/>
            </a:pPr>
            <a:endParaRPr lang="en-US" sz="3200" b="1" smtClean="0"/>
          </a:p>
          <a:p>
            <a:pPr lvl="1" eaLnBrk="1" hangingPunct="1">
              <a:lnSpc>
                <a:spcPct val="90000"/>
              </a:lnSpc>
            </a:pPr>
            <a:r>
              <a:rPr lang="en-US" sz="3200" b="1" smtClean="0"/>
              <a:t>Trivers, 1971, Axelrod &amp; Hamilton, 1981, Axelrod, 1984</a:t>
            </a:r>
          </a:p>
          <a:p>
            <a:pPr lvl="1" eaLnBrk="1" hangingPunct="1">
              <a:lnSpc>
                <a:spcPct val="90000"/>
              </a:lnSpc>
              <a:buFont typeface="Wingdings" pitchFamily="2" charset="2"/>
              <a:buNone/>
            </a:pPr>
            <a:endParaRPr lang="en-US" sz="3200" b="1" smtClean="0"/>
          </a:p>
          <a:p>
            <a:pPr lvl="1" eaLnBrk="1" hangingPunct="1">
              <a:lnSpc>
                <a:spcPct val="90000"/>
              </a:lnSpc>
            </a:pPr>
            <a:r>
              <a:rPr lang="en-US" sz="3200" b="1" smtClean="0"/>
              <a:t>Usually modeled as a repeated Prisoners’ Dilemma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
      <a:dk1>
        <a:srgbClr val="000000"/>
      </a:dk1>
      <a:lt1>
        <a:srgbClr val="FFFFFF"/>
      </a:lt1>
      <a:dk2>
        <a:srgbClr val="0000CC"/>
      </a:dk2>
      <a:lt2>
        <a:srgbClr val="808080"/>
      </a:lt2>
      <a:accent1>
        <a:srgbClr val="0000FF"/>
      </a:accent1>
      <a:accent2>
        <a:srgbClr val="0000FF"/>
      </a:accent2>
      <a:accent3>
        <a:srgbClr val="FFFFFF"/>
      </a:accent3>
      <a:accent4>
        <a:srgbClr val="000000"/>
      </a:accent4>
      <a:accent5>
        <a:srgbClr val="AAAAFF"/>
      </a:accent5>
      <a:accent6>
        <a:srgbClr val="0000E7"/>
      </a:accent6>
      <a:hlink>
        <a:srgbClr val="4C6D80"/>
      </a:hlink>
      <a:folHlink>
        <a:srgbClr val="B2B2B2"/>
      </a:folHlink>
    </a:clrScheme>
    <a:fontScheme name="Edg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1"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1" u="none" strike="noStrike" cap="none" normalizeH="0" baseline="0" smtClean="0">
            <a:ln>
              <a:noFill/>
            </a:ln>
            <a:solidFill>
              <a:schemeClr val="tx1"/>
            </a:solidFill>
            <a:effectLst/>
            <a:latin typeface="Garamond" pitchFamily="18"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0">
        <a:dk1>
          <a:srgbClr val="000000"/>
        </a:dk1>
        <a:lt1>
          <a:srgbClr val="FFFFFF"/>
        </a:lt1>
        <a:dk2>
          <a:srgbClr val="0000FF"/>
        </a:dk2>
        <a:lt2>
          <a:srgbClr val="666699"/>
        </a:lt2>
        <a:accent1>
          <a:srgbClr val="0000FF"/>
        </a:accent1>
        <a:accent2>
          <a:srgbClr val="4C6D4E"/>
        </a:accent2>
        <a:accent3>
          <a:srgbClr val="FFFFFF"/>
        </a:accent3>
        <a:accent4>
          <a:srgbClr val="000000"/>
        </a:accent4>
        <a:accent5>
          <a:srgbClr val="AAAAFF"/>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1">
        <a:dk1>
          <a:srgbClr val="000000"/>
        </a:dk1>
        <a:lt1>
          <a:srgbClr val="FFFFFF"/>
        </a:lt1>
        <a:dk2>
          <a:srgbClr val="0000FF"/>
        </a:dk2>
        <a:lt2>
          <a:srgbClr val="666699"/>
        </a:lt2>
        <a:accent1>
          <a:srgbClr val="FFFF00"/>
        </a:accent1>
        <a:accent2>
          <a:srgbClr val="4C6D4E"/>
        </a:accent2>
        <a:accent3>
          <a:srgbClr val="FFFFFF"/>
        </a:accent3>
        <a:accent4>
          <a:srgbClr val="000000"/>
        </a:accent4>
        <a:accent5>
          <a:srgbClr val="FFFFA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2">
        <a:dk1>
          <a:srgbClr val="000000"/>
        </a:dk1>
        <a:lt1>
          <a:srgbClr val="FFFFFF"/>
        </a:lt1>
        <a:dk2>
          <a:srgbClr val="0000FF"/>
        </a:dk2>
        <a:lt2>
          <a:srgbClr val="666699"/>
        </a:lt2>
        <a:accent1>
          <a:srgbClr val="CC0000"/>
        </a:accent1>
        <a:accent2>
          <a:srgbClr val="4C6D4E"/>
        </a:accent2>
        <a:accent3>
          <a:srgbClr val="FFFFFF"/>
        </a:accent3>
        <a:accent4>
          <a:srgbClr val="000000"/>
        </a:accent4>
        <a:accent5>
          <a:srgbClr val="E2AAA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3">
        <a:dk1>
          <a:srgbClr val="000000"/>
        </a:dk1>
        <a:lt1>
          <a:srgbClr val="FFFFFF"/>
        </a:lt1>
        <a:dk2>
          <a:srgbClr val="0000FF"/>
        </a:dk2>
        <a:lt2>
          <a:srgbClr val="666699"/>
        </a:lt2>
        <a:accent1>
          <a:srgbClr val="FF0000"/>
        </a:accent1>
        <a:accent2>
          <a:srgbClr val="4C6D4E"/>
        </a:accent2>
        <a:accent3>
          <a:srgbClr val="FFFFFF"/>
        </a:accent3>
        <a:accent4>
          <a:srgbClr val="000000"/>
        </a:accent4>
        <a:accent5>
          <a:srgbClr val="FFAAA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4">
        <a:dk1>
          <a:srgbClr val="000000"/>
        </a:dk1>
        <a:lt1>
          <a:srgbClr val="FFFFFF"/>
        </a:lt1>
        <a:dk2>
          <a:srgbClr val="0000FF"/>
        </a:dk2>
        <a:lt2>
          <a:srgbClr val="666699"/>
        </a:lt2>
        <a:accent1>
          <a:srgbClr val="00FFFF"/>
        </a:accent1>
        <a:accent2>
          <a:srgbClr val="4C6D4E"/>
        </a:accent2>
        <a:accent3>
          <a:srgbClr val="FFFFFF"/>
        </a:accent3>
        <a:accent4>
          <a:srgbClr val="000000"/>
        </a:accent4>
        <a:accent5>
          <a:srgbClr val="AAFFFF"/>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5">
        <a:dk1>
          <a:srgbClr val="000000"/>
        </a:dk1>
        <a:lt1>
          <a:srgbClr val="FFFFFF"/>
        </a:lt1>
        <a:dk2>
          <a:srgbClr val="0000FF"/>
        </a:dk2>
        <a:lt2>
          <a:srgbClr val="666699"/>
        </a:lt2>
        <a:accent1>
          <a:srgbClr val="33CCFF"/>
        </a:accent1>
        <a:accent2>
          <a:srgbClr val="4C6D4E"/>
        </a:accent2>
        <a:accent3>
          <a:srgbClr val="FFFFFF"/>
        </a:accent3>
        <a:accent4>
          <a:srgbClr val="000000"/>
        </a:accent4>
        <a:accent5>
          <a:srgbClr val="ADE2FF"/>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6">
        <a:dk1>
          <a:srgbClr val="000000"/>
        </a:dk1>
        <a:lt1>
          <a:srgbClr val="FFFFFF"/>
        </a:lt1>
        <a:dk2>
          <a:srgbClr val="0000FF"/>
        </a:dk2>
        <a:lt2>
          <a:srgbClr val="FF0066"/>
        </a:lt2>
        <a:accent1>
          <a:srgbClr val="33CCFF"/>
        </a:accent1>
        <a:accent2>
          <a:srgbClr val="4C6D4E"/>
        </a:accent2>
        <a:accent3>
          <a:srgbClr val="FFFFFF"/>
        </a:accent3>
        <a:accent4>
          <a:srgbClr val="000000"/>
        </a:accent4>
        <a:accent5>
          <a:srgbClr val="ADE2FF"/>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31566</TotalTime>
  <Words>6376</Words>
  <Application>Microsoft Office PowerPoint</Application>
  <PresentationFormat>Presentación en pantalla (4:3)</PresentationFormat>
  <Paragraphs>770</Paragraphs>
  <Slides>88</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88</vt:i4>
      </vt:variant>
    </vt:vector>
  </HeadingPairs>
  <TitlesOfParts>
    <vt:vector size="95" baseType="lpstr">
      <vt:lpstr>Arial</vt:lpstr>
      <vt:lpstr>Garamond</vt:lpstr>
      <vt:lpstr>Wingdings</vt:lpstr>
      <vt:lpstr>Times New Roman</vt:lpstr>
      <vt:lpstr>Arial Unicode MS</vt:lpstr>
      <vt:lpstr>Edge</vt:lpstr>
      <vt:lpstr>Chart</vt:lpstr>
      <vt:lpstr>Presentación de PowerPoint</vt:lpstr>
      <vt:lpstr>Four innovations leading to evolutionary psychology</vt:lpstr>
      <vt:lpstr>Evolutionary psychology</vt:lpstr>
      <vt:lpstr>Evolutionary psychology: 5 step research program</vt:lpstr>
      <vt:lpstr>Causal connections between the 4 developments</vt:lpstr>
      <vt:lpstr>Causal connections between the 4 developments</vt:lpstr>
      <vt:lpstr>Reasoning instincts</vt:lpstr>
      <vt:lpstr>Charlie task (Baron-Cohen, 1995)</vt:lpstr>
      <vt:lpstr>Social Exchange</vt:lpstr>
      <vt:lpstr>Evidence that social exchange is a long-enduring adaptive problem</vt:lpstr>
      <vt:lpstr>Social contracts</vt:lpstr>
      <vt:lpstr>The mind's definition of cheating ... </vt:lpstr>
      <vt:lpstr>Presentación de PowerPoint</vt:lpstr>
      <vt:lpstr>Conditional reasoning &amp; reciprocation</vt:lpstr>
      <vt:lpstr>What kind of reasoning instincts govern how we think about social exchange?</vt:lpstr>
      <vt:lpstr>Conditional reasoning</vt:lpstr>
      <vt:lpstr>Presentación de PowerPoint</vt:lpstr>
      <vt:lpstr>Presentación de PowerPoint</vt:lpstr>
      <vt:lpstr>How the mind sees this problem...</vt:lpstr>
      <vt:lpstr>Do people have cognitive adaptations that are specialized for reasoning about social contracts?</vt:lpstr>
      <vt:lpstr>Programs specialized for social exchange</vt:lpstr>
      <vt:lpstr>Design feature: Familiarity not relevant</vt:lpstr>
      <vt:lpstr>Social contract reasoning: Unfamiliar content</vt:lpstr>
      <vt:lpstr>Design feature: Social contract inference rules ≠ logical inference rules</vt:lpstr>
      <vt:lpstr>Cheating ≠ logical violation</vt:lpstr>
      <vt:lpstr>Social contract reasoning: Unfamiliar content</vt:lpstr>
      <vt:lpstr>Does social contract reasoning dissociate from more general forms of reasoning?</vt:lpstr>
      <vt:lpstr>Design feature: Perspective-dependent definition of cheating</vt:lpstr>
      <vt:lpstr>Predictions, Perspective Change </vt:lpstr>
      <vt:lpstr>Results, Perspective Change </vt:lpstr>
      <vt:lpstr>How domain-specific is the mechanism?  (general to all deontic rules?)  </vt:lpstr>
      <vt:lpstr>The domain of permission rules is larger than for social contracts</vt:lpstr>
      <vt:lpstr>Design feature: Benefits should matter</vt:lpstr>
      <vt:lpstr>Result: Benefits matter</vt:lpstr>
      <vt:lpstr>So how domain-specific is the mechanism?   </vt:lpstr>
      <vt:lpstr>Can general skill acquisition explain results? </vt:lpstr>
      <vt:lpstr>General skill acquisition, economics, utility consequences…</vt:lpstr>
      <vt:lpstr>Design feature:  Cheating versus Innocent Mistakes</vt:lpstr>
      <vt:lpstr>Evolvability constraint (game theory)</vt:lpstr>
      <vt:lpstr>Evolvability constraint</vt:lpstr>
      <vt:lpstr>Accidental failures to reciprocate… </vt:lpstr>
      <vt:lpstr>A cheater  is:</vt:lpstr>
      <vt:lpstr>Intentionality series, exps 1 and 2</vt:lpstr>
      <vt:lpstr>Exp 1: Cheating vs. Sabotage vs. Innocent Mistakes</vt:lpstr>
      <vt:lpstr>Presentación de PowerPoint</vt:lpstr>
      <vt:lpstr>What varies?  The potential rule violators</vt:lpstr>
      <vt:lpstr>Identical social contract rules</vt:lpstr>
      <vt:lpstr>Exp 2: Full parametric design (8 conditions)</vt:lpstr>
      <vt:lpstr>Vary properties of violator; same social contract</vt:lpstr>
      <vt:lpstr>Cue-activated system regulates cheater detection</vt:lpstr>
      <vt:lpstr>Results rule out all deontic counter-theories</vt:lpstr>
      <vt:lpstr>Results rule out general skill acquisition or  utility-based learning (assumed in economics)</vt:lpstr>
      <vt:lpstr>Relevance theory cannot explain the results (Sperber, Cara &amp; Girotto, 1995)</vt:lpstr>
      <vt:lpstr>Cheating versus Innocent Mistake What do the results mean?</vt:lpstr>
      <vt:lpstr>Generic Structure of a Precaution Problem</vt:lpstr>
      <vt:lpstr>How domain-specific?</vt:lpstr>
      <vt:lpstr>One mechanism or two?</vt:lpstr>
      <vt:lpstr>Neural dissociation: Patient R.M.</vt:lpstr>
      <vt:lpstr>R.M. versus normal controls</vt:lpstr>
      <vt:lpstr>R.M. versus Other Patients</vt:lpstr>
      <vt:lpstr>Does the cheater detection subroutine develop cross-culturally? </vt:lpstr>
      <vt:lpstr>Shiwiar life</vt:lpstr>
      <vt:lpstr>Results: Shiwiar villagers versus Harvard undergraduates</vt:lpstr>
      <vt:lpstr>Shiwiar are not choosing indiscriminately... </vt:lpstr>
      <vt:lpstr>Adaptations are aspects of the phenotype that were designed by natural selection </vt:lpstr>
      <vt:lpstr>Evidence of Special Design</vt:lpstr>
      <vt:lpstr>Evidence of Special Design, continued</vt:lpstr>
      <vt:lpstr>Byproduct Hypotheses</vt:lpstr>
      <vt:lpstr>Conclusion</vt:lpstr>
      <vt:lpstr>Thank you!</vt:lpstr>
      <vt:lpstr>Domain-specific social contract algorithms: Built by a domain-general learning process?</vt:lpstr>
      <vt:lpstr>Domain-specific social contract algorithms: Built by a domain-general learning process?</vt:lpstr>
      <vt:lpstr>Domain-specific social contract algorithms: Built by a domain-general learning process?</vt:lpstr>
      <vt:lpstr>Presentación de PowerPoint</vt:lpstr>
      <vt:lpstr>Presentación de PowerPoint</vt:lpstr>
      <vt:lpstr>Violating a social contract is an EVENT in which someone has been cheated</vt:lpstr>
      <vt:lpstr>Design feature: Cheating versus Innocent Mistakes</vt:lpstr>
      <vt:lpstr>Results: Cheating versus Innocent Mistake</vt:lpstr>
      <vt:lpstr>A cheater  is:</vt:lpstr>
      <vt:lpstr>Accidental failures to reciprocate… </vt:lpstr>
      <vt:lpstr>Evolutionary perspective predicts: </vt:lpstr>
      <vt:lpstr>What would other theories predict? </vt:lpstr>
      <vt:lpstr>General skill acquisition: Economics, utility consequences (&amp; common sense!)…</vt:lpstr>
      <vt:lpstr>Cue-activated system</vt:lpstr>
      <vt:lpstr>Results rule out all deontic counter-theories</vt:lpstr>
      <vt:lpstr>Person categorization, not event categorization</vt:lpstr>
      <vt:lpstr>Implication of intentionality exps:</vt:lpstr>
      <vt:lpstr>Cheating versus Innocent Mistake What do the results mean?</vt:lpstr>
    </vt:vector>
  </TitlesOfParts>
  <Company>UCSB Psychology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Leda Cosmides</dc:creator>
  <cp:lastModifiedBy>Lizzy</cp:lastModifiedBy>
  <cp:revision>3400</cp:revision>
  <dcterms:created xsi:type="dcterms:W3CDTF">2004-08-14T20:04:04Z</dcterms:created>
  <dcterms:modified xsi:type="dcterms:W3CDTF">2014-09-03T20:34:59Z</dcterms:modified>
</cp:coreProperties>
</file>