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76" r:id="rId13"/>
    <p:sldId id="277" r:id="rId14"/>
    <p:sldId id="278" r:id="rId15"/>
    <p:sldId id="275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8" r:id="rId29"/>
    <p:sldId id="297" r:id="rId30"/>
    <p:sldId id="299" r:id="rId31"/>
    <p:sldId id="300" r:id="rId32"/>
    <p:sldId id="301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ontserrat Medium" panose="000006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527EF0-AFC3-4B6A-95C2-A8EF2A9D0854}">
  <a:tblStyle styleId="{2F527EF0-AFC3-4B6A-95C2-A8EF2A9D08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84" autoAdjust="0"/>
  </p:normalViewPr>
  <p:slideViewPr>
    <p:cSldViewPr snapToGrid="0">
      <p:cViewPr varScale="1">
        <p:scale>
          <a:sx n="105" d="100"/>
          <a:sy n="105" d="100"/>
        </p:scale>
        <p:origin x="802" y="77"/>
      </p:cViewPr>
      <p:guideLst>
        <p:guide orient="horz" pos="1701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dc2ff6b9a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dc2ff6b9a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e1c015e1c6_0_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e1c015e1c6_0_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Duplique esta lámina cuantas veces sea necesario, una por escuela.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e1c015e1c6_0_1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e1c015e1c6_0_1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e1c015e1c6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e1c015e1c6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e1c015e1c6_0_1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e1c015e1c6_0_1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22092ef6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22092ef6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3341f5441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3341f5441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341f54415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341f54415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e1c015e1c6_0_1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e1c015e1c6_0_1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e1c015e1c6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e1c015e1c6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1c015e1c6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1c015e1c6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db3c27ba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db3c27ba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e1c015e1c6_0_1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e1c015e1c6_0_1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3e4de521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3e4de521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e1c015e1c6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e1c015e1c6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490cfebbe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1490cfebbe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e1c015e1c6_0_1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e1c015e1c6_0_1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e1c015e1c6_0_1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e1c015e1c6_0_1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3341f54415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3341f54415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3341f5441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3341f54415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22650a29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22650a29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3341f54415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13341f54415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f857c22ea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f857c22ea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Duplicar lámina cuantas veces sea necesario. Una por escuela.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e1c015e1c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e1c015e1c6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e1c015e1c6_0_1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e1c015e1c6_0_1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13341f54415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13341f54415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db3c27ba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db3c27ba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db3c27ba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db3c27bab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db3c27bab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db3c27bab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d80086ac1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d80086ac1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db3c27bab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db3c27bab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e1c015e1c6_0_1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e1c015e1c6_0_1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yección autónoma">
  <p:cSld name="CUSTOM_7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144375" y="739950"/>
            <a:ext cx="8634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acciones podemos realizar para la mejora en nuestras escuelas?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11;p2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Escuela 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Escuela2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Escuela 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Escuela 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3">
  <p:cSld name="TITLE_AND_BOD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139125" y="896525"/>
            <a:ext cx="8882100" cy="4134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59074"/>
            <a:ext cx="118694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23" y="1076960"/>
            <a:ext cx="104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8" name="Google Shape;68;p11"/>
          <p:cNvSpPr txBox="1"/>
          <p:nvPr/>
        </p:nvSpPr>
        <p:spPr>
          <a:xfrm>
            <a:off x="387900" y="1019774"/>
            <a:ext cx="8352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¿Cómo nos proyectamos como equipo?</a:t>
            </a:r>
            <a:endParaRPr sz="1700"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280400" y="1435661"/>
            <a:ext cx="8574900" cy="323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 txBox="1"/>
          <p:nvPr/>
        </p:nvSpPr>
        <p:spPr>
          <a:xfrm>
            <a:off x="387900" y="1515050"/>
            <a:ext cx="4528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rPr>
              <a:t>Poner las imágenes de la actividad realizada.</a:t>
            </a:r>
            <a:endParaRPr sz="1500">
              <a:solidFill>
                <a:srgbClr val="9E9E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5248" y="1075161"/>
            <a:ext cx="104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4">
  <p:cSld name="TITLE_AND_BODY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/>
          <p:nvPr/>
        </p:nvSpPr>
        <p:spPr>
          <a:xfrm>
            <a:off x="139125" y="896525"/>
            <a:ext cx="8882100" cy="41292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59074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387900" y="1031885"/>
            <a:ext cx="8379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Ciclo de Indagación Colaborativa</a:t>
            </a:r>
            <a:endParaRPr sz="1700"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400075" y="1431798"/>
            <a:ext cx="41538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i="1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“Modalidad de investigación colectiva y participativa, focalizada en las prácticas profesionales de docentes y directivos, cuyo propósito es comprender y mejorar los procesos de enseñanza y aprendizaje (Ainscow et al. 2016; Carpenter, 2017; Chapman et al. 2016; Emihovich y Battaglia, 2000)”.</a:t>
            </a:r>
            <a:endParaRPr sz="1200" i="1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23" y="1076960"/>
            <a:ext cx="1047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5248" y="1087273"/>
            <a:ext cx="104775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8499" y="1031875"/>
            <a:ext cx="3880926" cy="39644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/>
          <p:nvPr/>
        </p:nvSpPr>
        <p:spPr>
          <a:xfrm>
            <a:off x="400075" y="3320934"/>
            <a:ext cx="4260300" cy="15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indagación colaborativa se realiza mediante un proceso cíclico, donde se identifican desafíos compartidos, se realizan acciones como la indagación en conjunto y se reflexiona sobre los resultados de estas acciones (DeLuca et al. 2015; Nelson et al. 2010). La indagación colaborativa es un proceso cíclico y en constante desarrollo.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1396123" y="2587104"/>
            <a:ext cx="292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Se compone de 3 fases:</a:t>
            </a:r>
            <a:endParaRPr sz="12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9" name="Google Shape;8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5">
  <p:cSld name="TITLE_AND_BODY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155825" y="896525"/>
            <a:ext cx="8865300" cy="41529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7334">
            <a:off x="3103255" y="1211127"/>
            <a:ext cx="5567975" cy="373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8" name="Google Shape;9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0112">
            <a:off x="699954" y="1347100"/>
            <a:ext cx="2555675" cy="3371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9" name="Google Shape;99;p13"/>
          <p:cNvSpPr txBox="1"/>
          <p:nvPr/>
        </p:nvSpPr>
        <p:spPr>
          <a:xfrm rot="-132427">
            <a:off x="1226886" y="1816710"/>
            <a:ext cx="1752700" cy="246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que ya nos conformamos como equipo, iniciaremos el ciclo de Indagación Colaborativa, identificando los desafíos y necesidades que nos unen. Las próximas páginas los guiarán para lograr este objetivo: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6">
  <p:cSld name="TITLE_AND_BODY_1_1_1_1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116875" y="896525"/>
            <a:ext cx="8904300" cy="41604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1028950"/>
            <a:ext cx="30762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387900" y="1043998"/>
            <a:ext cx="333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7911" y="1353618"/>
            <a:ext cx="2648630" cy="34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4" name="Google Shape;11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7">
  <p:cSld name="TITLE_AND_BODY_1_1_1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00175" y="1313950"/>
            <a:ext cx="8921100" cy="37428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8495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IDENTIFICANDO DESAFÍOS COMUNES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437375" y="1567059"/>
            <a:ext cx="54123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la conversación realizada, </a:t>
            </a:r>
            <a:r>
              <a:rPr lang="es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los desafíos más relevantes de nuestras escuelas? (Señale los desafìos que cada escuela requiere trabajar)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387900" y="2559141"/>
            <a:ext cx="5885750" cy="23556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6748">
            <a:off x="6740204" y="2504303"/>
            <a:ext cx="1858943" cy="24520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2" name="Google Shape;132;p15"/>
          <p:cNvSpPr txBox="1"/>
          <p:nvPr/>
        </p:nvSpPr>
        <p:spPr>
          <a:xfrm rot="-130868">
            <a:off x="7079879" y="2643739"/>
            <a:ext cx="1292737" cy="211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Para realizar un ciclo de indagación colaborativa se requieren dos condiciones elementales: (i) un compromiso a trabajar en conjunto entre diferentes personas y (ii) un involucramiento de estas personas con el propósito por el cual están colaborando.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3215">
            <a:off x="6402747" y="1492538"/>
            <a:ext cx="2545480" cy="864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4" name="Google Shape;134;p15"/>
          <p:cNvSpPr txBox="1"/>
          <p:nvPr/>
        </p:nvSpPr>
        <p:spPr>
          <a:xfrm rot="134967">
            <a:off x="6679151" y="1672355"/>
            <a:ext cx="2270049" cy="54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La primera fase del ciclo involucra generar un diálogo entre los participantes, donde se explicitan valores y creencias sobre un desafìo.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363350" y="2222550"/>
            <a:ext cx="5910300" cy="36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629061" y="2291750"/>
            <a:ext cx="1372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Escuelas</a:t>
            </a:r>
            <a:endParaRPr b="1">
              <a:solidFill>
                <a:srgbClr val="783F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816136" y="2283150"/>
            <a:ext cx="1372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b="1">
              <a:solidFill>
                <a:srgbClr val="783F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8">
  <p:cSld name="TITLE_AND_BODY_1_1_1_1_1_1_1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111300" y="1174325"/>
            <a:ext cx="8910000" cy="38514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1.3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437375" y="1567050"/>
            <a:ext cx="59103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¿Qué desafíos les gustaría indagar colaborativamente como equipo durante este año?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8495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LLEGUEMOS A UN ACUERDO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363350" y="1881538"/>
            <a:ext cx="5910300" cy="3033300"/>
          </a:xfrm>
          <a:prstGeom prst="roundRect">
            <a:avLst>
              <a:gd name="adj" fmla="val 5590"/>
            </a:avLst>
          </a:prstGeom>
          <a:solidFill>
            <a:srgbClr val="F3F3F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1325" y="1518550"/>
            <a:ext cx="1695075" cy="2049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7" name="Google Shape;157;p16"/>
          <p:cNvSpPr txBox="1"/>
          <p:nvPr/>
        </p:nvSpPr>
        <p:spPr>
          <a:xfrm>
            <a:off x="6986832" y="1843935"/>
            <a:ext cx="1292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El objetivo es que puedan vincular los desafíos que enfrentan en sus establecimientos con una dimensión común, para centrar su trabajo en una problemática compartida.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2255">
            <a:off x="6520957" y="3768476"/>
            <a:ext cx="2418253" cy="10632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16"/>
          <p:cNvSpPr txBox="1"/>
          <p:nvPr/>
        </p:nvSpPr>
        <p:spPr>
          <a:xfrm rot="134720">
            <a:off x="7011592" y="3893633"/>
            <a:ext cx="1623346" cy="812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Calibri"/>
                <a:ea typeface="Calibri"/>
                <a:cs typeface="Calibri"/>
                <a:sym typeface="Calibri"/>
              </a:rPr>
              <a:t>La disposición de los profesores y directivos a involucrarse en conversaciones es crucial para desarrollar un ciclo de indagación colaborativa.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6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9">
  <p:cSld name="TITLE_AND_BODY_1_1_1_1_1_1_1_1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06650" y="2206375"/>
            <a:ext cx="792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momento de pensar en el desafío de tu equipo de indagación, ten en consideración la importancia de identificar un informante clave de tu establecimiento educativo.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8495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RECOLECTEMOS EVIDENCIA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375" y="3048450"/>
            <a:ext cx="5997238" cy="140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8" name="Google Shape;178;p17"/>
          <p:cNvSpPr txBox="1"/>
          <p:nvPr/>
        </p:nvSpPr>
        <p:spPr>
          <a:xfrm rot="1778">
            <a:off x="2103852" y="3251488"/>
            <a:ext cx="5220301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Un informante clave es un miembro de tu comunidad educativa (quien no participa de este curso) que tiene la disposición de involucrarse activamente en el diseño y ejecución del proyecto de indagación con el objetivo de ser un apoyo para el logro de las acciones y asegurarse de que éstas impacten en su establecimiento educativo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7"/>
          <p:cNvSpPr txBox="1"/>
          <p:nvPr/>
        </p:nvSpPr>
        <p:spPr>
          <a:xfrm>
            <a:off x="658875" y="1787500"/>
            <a:ext cx="7813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INFORMANTES CLAVE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9 1">
  <p:cSld name="TITLE_AND_BODY_1_1_1_1_1_1_1_1_2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178125" y="1965225"/>
            <a:ext cx="6490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que ya acordamos un desafío común, buscaremos evidencia en nuestras escuelas...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8495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RECOLECTEMOS EVIDENCIA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4475" y="2731200"/>
            <a:ext cx="4875775" cy="1143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9" name="Google Shape;199;p18"/>
          <p:cNvSpPr txBox="1"/>
          <p:nvPr/>
        </p:nvSpPr>
        <p:spPr>
          <a:xfrm rot="1699">
            <a:off x="4318889" y="2936155"/>
            <a:ext cx="4248601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indagación colaborativa no busca evaluar, ni menos emitir un juicio respecto al desempeño. De hecho, juícios evaluativos entorpecen los procesos de indagación, dado que suelen paralizar los procesos de reflexión y aprendizaje profundo.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01" name="Google Shape;2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1433">
            <a:off x="409417" y="2618446"/>
            <a:ext cx="3058986" cy="203882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3" name="Google Shape;2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0a16">
  <p:cSld name="TITLE_AND_BODY_1_1_1_1_1_1_1_1_2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11" name="Google Shape;211;p19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214489" y="1506464"/>
            <a:ext cx="8733300" cy="345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214489" y="1506464"/>
            <a:ext cx="8733300" cy="470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1689463" y="1639469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IDENTIFICACIÓN DE EVIDENCIA RECOLECTADA</a:t>
            </a:r>
            <a:endParaRPr b="1">
              <a:solidFill>
                <a:srgbClr val="783F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387900" y="2154400"/>
            <a:ext cx="2930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 identificado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387900" y="3111300"/>
            <a:ext cx="28311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este es el desafío más relevante para trabajar en su comunidad en este curso con otras escuelas de latinoamérica?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387900" y="4121050"/>
            <a:ext cx="2930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trabajo que en su establecimiento educativo han estado realizando en relación a este desafío?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9"/>
          <p:cNvCxnSpPr/>
          <p:nvPr/>
        </p:nvCxnSpPr>
        <p:spPr>
          <a:xfrm>
            <a:off x="3320733" y="1990725"/>
            <a:ext cx="900" cy="2962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223091" y="3024862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14512" y="4045873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" name="Google Shape;224;p19"/>
          <p:cNvSpPr/>
          <p:nvPr/>
        </p:nvSpPr>
        <p:spPr>
          <a:xfrm>
            <a:off x="3200927" y="978799"/>
            <a:ext cx="5373000" cy="42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6" name="Google Shape;2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7">
  <p:cSld name="TITLE_AND_BODY_1_1_1_1_1_1_1_1_2_1_1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1.4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324841" y="1567050"/>
            <a:ext cx="8235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elementos del desafío seleccionado son necesarios priorizar y abarcar en nuestro proyecto de indagación colaborativa, pensando en el involucramiento de profesionales de la escuela?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8495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0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EN SESIÓN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363350" y="1954211"/>
            <a:ext cx="8309100" cy="1400700"/>
          </a:xfrm>
          <a:prstGeom prst="roundRect">
            <a:avLst>
              <a:gd name="adj" fmla="val 5590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361816" y="3511925"/>
            <a:ext cx="82350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457200" lvl="0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preguntas de indagación podemos hacernos en relación a ese desafío? Formulen 2 preguntas de indagación en relación al desafío identificado. Seleccionen una de éstas que pueda responderse en un semestre.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400325" y="3899077"/>
            <a:ext cx="8309100" cy="1078500"/>
          </a:xfrm>
          <a:prstGeom prst="roundRect">
            <a:avLst>
              <a:gd name="adj" fmla="val 5590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46" name="Google Shape;2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aluación Proyecto">
  <p:cSld name="CUSTOM_6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766100" y="194900"/>
            <a:ext cx="7597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Evaluación de nuestro proyecto de indagación</a:t>
            </a:r>
            <a:endParaRPr sz="3000"/>
          </a:p>
        </p:txBody>
      </p:sp>
      <p:graphicFrame>
        <p:nvGraphicFramePr>
          <p:cNvPr id="14" name="Google Shape;14;p3"/>
          <p:cNvGraphicFramePr/>
          <p:nvPr/>
        </p:nvGraphicFramePr>
        <p:xfrm>
          <a:off x="952500" y="188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239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Efectos observables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Fortalezas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Oportunidad de mejora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8">
  <p:cSld name="TITLE_AND_BODY_1_1_1_1_1_1_1_1_2_1_1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1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 txBox="1"/>
          <p:nvPr/>
        </p:nvSpPr>
        <p:spPr>
          <a:xfrm>
            <a:off x="324850" y="1490850"/>
            <a:ext cx="8431500" cy="3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pregunta de indagación alude a una problemática concreta vinculada a los establecimientos, identifica agentes educativas que serán indagados o donde se focalizará la acción, puede ser observada, se vincula a la mejora y es factible de ser respondida durante este ciclo de indagación.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 de ideas.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preguntas que “solucionen” el desafío.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 preguntas a nuestra pregunta: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¿Responde a un desafío común como red?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¿Alude a una problemática concreta en nuestras escuelas?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¿Tiene un propósito definido?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¿Considera elementos que pueden ser descritos y/o observados?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¿Está centrada en la mejora de nuestras prácticas?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factible de responder en un semestre o año escolar (o bien durante el período que dure la indagación)?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 de un buen Desafío de Indagación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 y fomentar el uso de la evaluación formativa en el área de matemáticas.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 de una buena Pregunta de Indagación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realizan la evaluación formativa los docentes del área de matemáticas en 7º básico?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estrategias de evaluación formativa facilitan un aprendizaje profundo en docentes de lenguaje, ciencias y matemáticas?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03" y="1003506"/>
            <a:ext cx="5010452" cy="43603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1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diseñar una pregunta de Indagación?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1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62" name="Google Shape;26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9">
  <p:cSld name="TITLE_AND_BODY_1_1_1_1_1_1_1_1_2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70" name="Google Shape;270;p22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361175" y="1567050"/>
            <a:ext cx="82350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Desafíos Comunes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2"/>
          <p:cNvSpPr/>
          <p:nvPr/>
        </p:nvSpPr>
        <p:spPr>
          <a:xfrm>
            <a:off x="363350" y="1801801"/>
            <a:ext cx="8309100" cy="1324800"/>
          </a:xfrm>
          <a:prstGeom prst="roundRect">
            <a:avLst>
              <a:gd name="adj" fmla="val 5590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398150" y="3347414"/>
            <a:ext cx="82350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Pregunta(s) de Indagación 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723" y="980145"/>
            <a:ext cx="5010451" cy="4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/>
          <p:nvPr/>
        </p:nvSpPr>
        <p:spPr>
          <a:xfrm>
            <a:off x="3678504" y="1108259"/>
            <a:ext cx="4775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CONSOLIDANDO LA FASE DE IDENTIFICACIÓN DE DESAFÍOS COMUNES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363350" y="3600251"/>
            <a:ext cx="8309100" cy="1324800"/>
          </a:xfrm>
          <a:prstGeom prst="roundRect">
            <a:avLst>
              <a:gd name="adj" fmla="val 5590"/>
            </a:avLst>
          </a:prstGeom>
          <a:solidFill>
            <a:srgbClr val="FFE59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2" name="Google Shape;2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9 2">
  <p:cSld name="TITLE_AND_BODY_1_1_1_1_1_1_1_1_2_3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3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90" name="Google Shape;290;p23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3"/>
          <p:cNvSpPr txBox="1"/>
          <p:nvPr/>
        </p:nvSpPr>
        <p:spPr>
          <a:xfrm>
            <a:off x="606650" y="2206375"/>
            <a:ext cx="792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momento de pensar en el desafío de tu equipo de indagación, ten en consideración la importancia de identificar un informante clave de tu establecimiento educativo.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912" y="965900"/>
            <a:ext cx="5010450" cy="44537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3"/>
          <p:cNvSpPr txBox="1"/>
          <p:nvPr/>
        </p:nvSpPr>
        <p:spPr>
          <a:xfrm>
            <a:off x="3754500" y="107192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RECOLECTEMOS EVIDENCIA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4375" y="3048450"/>
            <a:ext cx="5997238" cy="14065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99" name="Google Shape;299;p23"/>
          <p:cNvSpPr txBox="1"/>
          <p:nvPr/>
        </p:nvSpPr>
        <p:spPr>
          <a:xfrm rot="1778">
            <a:off x="2103852" y="3251488"/>
            <a:ext cx="5220301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Un informante clave es un miembro de tu comunidad educativa (quien no participa de este curso) que tiene la disposición de involucrarse activamente en el diseño y ejecución del proyecto de indagación con el objetivo de ser un apoyo para el logro de las acciones y asegurarse de que éstas impacten en su establecimiento educativo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02" name="Google Shape;30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/>
          <p:nvPr/>
        </p:nvSpPr>
        <p:spPr>
          <a:xfrm>
            <a:off x="658875" y="1787500"/>
            <a:ext cx="7813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INFORMANTES CLAVE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0a16 1">
  <p:cSld name="TITLE_AND_BODY_1_1_1_1_1_1_1_1_2_1_1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4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11" name="Google Shape;311;p24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1: Desafíos Comunes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214489" y="1506464"/>
            <a:ext cx="8733300" cy="345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214489" y="1506464"/>
            <a:ext cx="8733300" cy="470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1928777" y="1639469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IDENTIFICACIÓN DE INFORMANTES CLAVE</a:t>
            </a:r>
            <a:endParaRPr b="1">
              <a:solidFill>
                <a:srgbClr val="783F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4"/>
          <p:cNvSpPr txBox="1"/>
          <p:nvPr/>
        </p:nvSpPr>
        <p:spPr>
          <a:xfrm>
            <a:off x="515900" y="2065175"/>
            <a:ext cx="1278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Escuela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2602950" y="2096650"/>
            <a:ext cx="15489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Informante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5135200" y="2093325"/>
            <a:ext cx="11427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Área Educativa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24"/>
          <p:cNvCxnSpPr/>
          <p:nvPr/>
        </p:nvCxnSpPr>
        <p:spPr>
          <a:xfrm>
            <a:off x="2235458" y="2002975"/>
            <a:ext cx="900" cy="2962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24"/>
          <p:cNvCxnSpPr/>
          <p:nvPr/>
        </p:nvCxnSpPr>
        <p:spPr>
          <a:xfrm>
            <a:off x="214491" y="3071104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24"/>
          <p:cNvCxnSpPr/>
          <p:nvPr/>
        </p:nvCxnSpPr>
        <p:spPr>
          <a:xfrm>
            <a:off x="214512" y="4363098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" name="Google Shape;323;p24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4" name="Google Shape;3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4"/>
          <p:cNvSpPr txBox="1"/>
          <p:nvPr/>
        </p:nvSpPr>
        <p:spPr>
          <a:xfrm>
            <a:off x="7167000" y="2093325"/>
            <a:ext cx="15816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Niveles que atiende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p24"/>
          <p:cNvCxnSpPr/>
          <p:nvPr/>
        </p:nvCxnSpPr>
        <p:spPr>
          <a:xfrm>
            <a:off x="6929233" y="2002975"/>
            <a:ext cx="900" cy="2962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9" name="Google Shape;329;p24"/>
          <p:cNvCxnSpPr/>
          <p:nvPr/>
        </p:nvCxnSpPr>
        <p:spPr>
          <a:xfrm>
            <a:off x="4582333" y="2002975"/>
            <a:ext cx="900" cy="296250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24"/>
          <p:cNvCxnSpPr/>
          <p:nvPr/>
        </p:nvCxnSpPr>
        <p:spPr>
          <a:xfrm>
            <a:off x="214491" y="2370275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24"/>
          <p:cNvCxnSpPr/>
          <p:nvPr/>
        </p:nvCxnSpPr>
        <p:spPr>
          <a:xfrm>
            <a:off x="214491" y="3717104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24"/>
          <p:cNvSpPr/>
          <p:nvPr/>
        </p:nvSpPr>
        <p:spPr>
          <a:xfrm>
            <a:off x="3076200" y="1028950"/>
            <a:ext cx="5596200" cy="432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4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1.5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3723" y="970620"/>
            <a:ext cx="5010451" cy="4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4"/>
          <p:cNvSpPr txBox="1"/>
          <p:nvPr/>
        </p:nvSpPr>
        <p:spPr>
          <a:xfrm>
            <a:off x="3678504" y="1098734"/>
            <a:ext cx="4775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CONSOLIDANDO LA FASE DE IDENTIFICACIÓN DE DESAFÍOS COMUNES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0">
  <p:cSld name="TITLE_AND_BODY_1_1_1_1_1_1_1_1_2_1_1_1_1_1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5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"/>
          <p:cNvSpPr/>
          <p:nvPr/>
        </p:nvSpPr>
        <p:spPr>
          <a:xfrm>
            <a:off x="0" y="1028950"/>
            <a:ext cx="30762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42" name="Google Shape;342;p25"/>
          <p:cNvSpPr txBox="1"/>
          <p:nvPr/>
        </p:nvSpPr>
        <p:spPr>
          <a:xfrm>
            <a:off x="387900" y="1043998"/>
            <a:ext cx="333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7219" y="1340761"/>
            <a:ext cx="2684775" cy="348202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5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6" name="Google Shape;3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1">
  <p:cSld name="TITLE_AND_BODY_1_1_1_1_1_1_1_1_2_1_1_1_1_1_1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6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2" name="Google Shape;3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6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6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6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358" name="Google Shape;3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481" y="961833"/>
            <a:ext cx="4996122" cy="4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6"/>
          <p:cNvSpPr txBox="1"/>
          <p:nvPr/>
        </p:nvSpPr>
        <p:spPr>
          <a:xfrm>
            <a:off x="3754500" y="1043350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Principios para la indagación colaborativa: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6"/>
          <p:cNvSpPr txBox="1"/>
          <p:nvPr/>
        </p:nvSpPr>
        <p:spPr>
          <a:xfrm>
            <a:off x="858250" y="1771427"/>
            <a:ext cx="75090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Asumir riesgos: Atreverse a innovar con nuevas estrategias y valorar la revisión de nuestras prácticas por otros.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Utilizar datos para informar y comprender la práctica: Se valoran los datos y su sistematización como una fuente importante de información para el análisis y reflexión.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Construir relaciones positivas: es fundamentalmente un proceso social, que depende de las relaciones que existen entre los participantes. La confianza, el respeto por el otro y la escucha activa, son muy relevantes para que este proceso sea exitoso.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 </a:t>
            </a:r>
            <a:r>
              <a:rPr lang="e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Oportunidades de liderazgo profesional para sus participantes: El propósito de la indagación debe involucrar a sus participantes. La indagación colaborativa supone desarrollar un liderazgo distribuido donde se lleva a cabo un trabajo conjunto.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62" name="Google Shape;3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2">
  <p:cSld name="TITLE_AND_BODY_1_1_1_1_1_1_1_1_2_1_1_1_1_1_1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7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" name="Google Shape;3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70" name="Google Shape;370;p27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2.1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76" name="Google Shape;376;p27"/>
          <p:cNvSpPr txBox="1"/>
          <p:nvPr/>
        </p:nvSpPr>
        <p:spPr>
          <a:xfrm>
            <a:off x="437375" y="1582694"/>
            <a:ext cx="8186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pregunta de indagación formulada, ¿qué acciones se podrían realizar en su escuela para resolverla?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481" y="980883"/>
            <a:ext cx="4996122" cy="41331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7"/>
          <p:cNvSpPr txBox="1"/>
          <p:nvPr/>
        </p:nvSpPr>
        <p:spPr>
          <a:xfrm>
            <a:off x="3754500" y="1062400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EN SESIÓN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7"/>
          <p:cNvSpPr/>
          <p:nvPr/>
        </p:nvSpPr>
        <p:spPr>
          <a:xfrm>
            <a:off x="363350" y="1927384"/>
            <a:ext cx="8260200" cy="2947500"/>
          </a:xfrm>
          <a:prstGeom prst="roundRect">
            <a:avLst>
              <a:gd name="adj" fmla="val 5590"/>
            </a:avLst>
          </a:prstGeom>
          <a:solidFill>
            <a:srgbClr val="D0E0E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7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1" name="Google Shape;38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3">
  <p:cSld name="TITLE_AND_BODY_1_1_1_1_1_1_1_1_2_1_1_1_1_1_1_1_1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8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7" name="Google Shape;3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89" name="Google Shape;389;p28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8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2.2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8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95" name="Google Shape;395;p28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396" name="Google Shape;396;p28"/>
          <p:cNvSpPr/>
          <p:nvPr/>
        </p:nvSpPr>
        <p:spPr>
          <a:xfrm>
            <a:off x="214489" y="1506464"/>
            <a:ext cx="8733300" cy="345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"/>
          <p:cNvSpPr/>
          <p:nvPr/>
        </p:nvSpPr>
        <p:spPr>
          <a:xfrm>
            <a:off x="214500" y="1506473"/>
            <a:ext cx="8733300" cy="393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8"/>
          <p:cNvSpPr txBox="1"/>
          <p:nvPr/>
        </p:nvSpPr>
        <p:spPr>
          <a:xfrm>
            <a:off x="1689463" y="1599602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PLAN DE ACCIÓN DE LA INDAGACIÓN</a:t>
            </a:r>
            <a:endParaRPr b="1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8"/>
          <p:cNvSpPr txBox="1"/>
          <p:nvPr/>
        </p:nvSpPr>
        <p:spPr>
          <a:xfrm>
            <a:off x="387900" y="1957087"/>
            <a:ext cx="2930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acción realizaremos?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 txBox="1"/>
          <p:nvPr/>
        </p:nvSpPr>
        <p:spPr>
          <a:xfrm>
            <a:off x="387900" y="2267225"/>
            <a:ext cx="38340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necesitamos para realizar la acción (protocolos, materiales, programación)?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8"/>
          <p:cNvSpPr txBox="1"/>
          <p:nvPr/>
        </p:nvSpPr>
        <p:spPr>
          <a:xfrm>
            <a:off x="387900" y="2781755"/>
            <a:ext cx="2705400" cy="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quién estará dirigida?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8"/>
          <p:cNvSpPr txBox="1"/>
          <p:nvPr/>
        </p:nvSpPr>
        <p:spPr>
          <a:xfrm>
            <a:off x="347475" y="3226663"/>
            <a:ext cx="40149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¿Quiénes participarán (equipo directivo, docentes, asistentes de la educación, etc.)?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3" name="Google Shape;403;p28"/>
          <p:cNvCxnSpPr/>
          <p:nvPr/>
        </p:nvCxnSpPr>
        <p:spPr>
          <a:xfrm>
            <a:off x="4362375" y="1896050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28"/>
          <p:cNvCxnSpPr/>
          <p:nvPr/>
        </p:nvCxnSpPr>
        <p:spPr>
          <a:xfrm>
            <a:off x="217991" y="2593465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28"/>
          <p:cNvCxnSpPr/>
          <p:nvPr/>
        </p:nvCxnSpPr>
        <p:spPr>
          <a:xfrm>
            <a:off x="208962" y="3584959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28"/>
          <p:cNvCxnSpPr/>
          <p:nvPr/>
        </p:nvCxnSpPr>
        <p:spPr>
          <a:xfrm>
            <a:off x="218012" y="4163115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7" name="Google Shape;407;p28"/>
          <p:cNvSpPr txBox="1"/>
          <p:nvPr/>
        </p:nvSpPr>
        <p:spPr>
          <a:xfrm>
            <a:off x="387900" y="3547212"/>
            <a:ext cx="2930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realizará?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8"/>
          <p:cNvSpPr txBox="1"/>
          <p:nvPr/>
        </p:nvSpPr>
        <p:spPr>
          <a:xfrm>
            <a:off x="347475" y="3784050"/>
            <a:ext cx="3834000" cy="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transferirá o involucrarán los profesionales de la escuela? ¿Que rol tendrá el informante clave?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8"/>
          <p:cNvSpPr txBox="1"/>
          <p:nvPr/>
        </p:nvSpPr>
        <p:spPr>
          <a:xfrm>
            <a:off x="327225" y="4256111"/>
            <a:ext cx="3874500" cy="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 qué instrumentos se recolectará la información?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8"/>
          <p:cNvSpPr txBox="1"/>
          <p:nvPr/>
        </p:nvSpPr>
        <p:spPr>
          <a:xfrm>
            <a:off x="347475" y="4579884"/>
            <a:ext cx="3681600" cy="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¿Cuándo se realizará?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8"/>
          <p:cNvSpPr txBox="1"/>
          <p:nvPr/>
        </p:nvSpPr>
        <p:spPr>
          <a:xfrm>
            <a:off x="347475" y="4785282"/>
            <a:ext cx="3681600" cy="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¿Con qué información llegaremos al siguiente taller?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2" name="Google Shape;412;p28"/>
          <p:cNvCxnSpPr/>
          <p:nvPr/>
        </p:nvCxnSpPr>
        <p:spPr>
          <a:xfrm>
            <a:off x="217991" y="2221140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8"/>
          <p:cNvCxnSpPr/>
          <p:nvPr/>
        </p:nvCxnSpPr>
        <p:spPr>
          <a:xfrm>
            <a:off x="218012" y="3186317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28"/>
          <p:cNvCxnSpPr>
            <a:cxnSpLocks/>
          </p:cNvCxnSpPr>
          <p:nvPr/>
        </p:nvCxnSpPr>
        <p:spPr>
          <a:xfrm>
            <a:off x="217991" y="3731722"/>
            <a:ext cx="8725171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28"/>
          <p:cNvCxnSpPr/>
          <p:nvPr/>
        </p:nvCxnSpPr>
        <p:spPr>
          <a:xfrm>
            <a:off x="218012" y="4489170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28"/>
          <p:cNvCxnSpPr/>
          <p:nvPr/>
        </p:nvCxnSpPr>
        <p:spPr>
          <a:xfrm>
            <a:off x="218012" y="4734466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45818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7" name="Google Shape;4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486" y="968483"/>
            <a:ext cx="4996121" cy="4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8"/>
          <p:cNvSpPr txBox="1"/>
          <p:nvPr/>
        </p:nvSpPr>
        <p:spPr>
          <a:xfrm>
            <a:off x="3802945" y="1070159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DE PLAN DE ACCIÓN DE INDAGACIÓN COLABORATIVA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8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20" name="Google Shape;4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4">
  <p:cSld name="TITLE_AND_BODY_1_1_1_1_1_1_1_1_2_1_1_1_1_1_1_1_1_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9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6" name="Google Shape;4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28" name="Google Shape;428;p29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9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9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9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9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34" name="Google Shape;4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161" y="996896"/>
            <a:ext cx="4996121" cy="4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9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SESIÓN 5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6059900" y="1670325"/>
            <a:ext cx="2802900" cy="369300"/>
          </a:xfrm>
          <a:prstGeom prst="rect">
            <a:avLst/>
          </a:prstGeom>
          <a:solidFill>
            <a:srgbClr val="76A5AF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RETROALIMENTACIÓN DESAFIANTE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7" name="Google Shape;437;p29"/>
          <p:cNvGraphicFramePr/>
          <p:nvPr/>
        </p:nvGraphicFramePr>
        <p:xfrm>
          <a:off x="279100" y="2073925"/>
          <a:ext cx="8583700" cy="275455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282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72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2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8" name="Google Shape;438;p29"/>
          <p:cNvSpPr txBox="1"/>
          <p:nvPr/>
        </p:nvSpPr>
        <p:spPr>
          <a:xfrm>
            <a:off x="3133100" y="1670325"/>
            <a:ext cx="2926800" cy="369300"/>
          </a:xfrm>
          <a:prstGeom prst="rect">
            <a:avLst/>
          </a:prstGeom>
          <a:solidFill>
            <a:srgbClr val="76A5AF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RETROALIMENTACIÓN POSITIVA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9"/>
          <p:cNvSpPr txBox="1"/>
          <p:nvPr/>
        </p:nvSpPr>
        <p:spPr>
          <a:xfrm>
            <a:off x="279100" y="1670325"/>
            <a:ext cx="2831100" cy="369300"/>
          </a:xfrm>
          <a:prstGeom prst="rect">
            <a:avLst/>
          </a:prstGeom>
          <a:solidFill>
            <a:srgbClr val="76A5AF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RETROALIMENTACIÓN COMPRENSIVA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9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41" name="Google Shape;44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tilla">
  <p:cSld name="TITLE_AND_BODY_1_1_1_1_1_1_1_1_2_1_1_1_1_1_1_1_1_1_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0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0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2.4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0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0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455" name="Google Shape;4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3161" y="996896"/>
            <a:ext cx="4996121" cy="4344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0"/>
          <p:cNvSpPr txBox="1"/>
          <p:nvPr/>
        </p:nvSpPr>
        <p:spPr>
          <a:xfrm>
            <a:off x="3754500" y="109097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SESIÓN 5 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0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58" name="Google Shape;45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1" name="Google Shape;461;p30"/>
          <p:cNvGraphicFramePr/>
          <p:nvPr/>
        </p:nvGraphicFramePr>
        <p:xfrm>
          <a:off x="760875" y="1507725"/>
          <a:ext cx="3087900" cy="1527525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0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7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DESAFÍO COMÚN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00"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00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" name="Google Shape;462;p30"/>
          <p:cNvGraphicFramePr/>
          <p:nvPr/>
        </p:nvGraphicFramePr>
        <p:xfrm>
          <a:off x="4647075" y="1483213"/>
          <a:ext cx="3087900" cy="1576525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0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6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PREGUNTA(S) DE INDAGACIÓN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25"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25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3" name="Google Shape;463;p30"/>
          <p:cNvGraphicFramePr/>
          <p:nvPr/>
        </p:nvGraphicFramePr>
        <p:xfrm>
          <a:off x="760875" y="3166075"/>
          <a:ext cx="3087900" cy="149715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0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ACCIONES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75">
                <a:tc rowSpan="2"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75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4" name="Google Shape;464;p30"/>
          <p:cNvGraphicFramePr/>
          <p:nvPr/>
        </p:nvGraphicFramePr>
        <p:xfrm>
          <a:off x="4647063" y="3166075"/>
          <a:ext cx="3087900" cy="149715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0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DUDAS</a:t>
                      </a:r>
                      <a:endParaRPr sz="12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solidFill>
                      <a:srgbClr val="76A5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75">
                <a:tc rowSpan="2"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75">
                <a:tc gridSpan="3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álisis de datos">
  <p:cSld name="CUSTOM_5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1000725" y="140750"/>
            <a:ext cx="682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Sesión de análisis de datos</a:t>
            </a:r>
            <a:endParaRPr sz="30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5">
  <p:cSld name="TITLE_AND_BODY_1_1_1_1_1_1_1_1_2_1_1_1_1_1_1_1_1_1_2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1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8" name="Google Shape;4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70" name="Google Shape;470;p31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1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2.5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1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1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1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76" name="Google Shape;476;p31"/>
          <p:cNvSpPr/>
          <p:nvPr/>
        </p:nvSpPr>
        <p:spPr>
          <a:xfrm>
            <a:off x="280400" y="1508329"/>
            <a:ext cx="8574900" cy="323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7" name="Google Shape;4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9931" y="989919"/>
            <a:ext cx="4996122" cy="45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1"/>
          <p:cNvSpPr txBox="1"/>
          <p:nvPr/>
        </p:nvSpPr>
        <p:spPr>
          <a:xfrm>
            <a:off x="3754500" y="1071925"/>
            <a:ext cx="461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NUESTRA EVIDENCIA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1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80" name="Google Shape;48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6">
  <p:cSld name="TITLE_AND_BODY_1_1_1_1_1_1_1_1_2_1_1_1_1_1_1_1_1_1_2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2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6" name="Google Shape;4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2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-11700" y="1028950"/>
            <a:ext cx="3087900" cy="299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2"/>
          <p:cNvSpPr txBox="1"/>
          <p:nvPr/>
        </p:nvSpPr>
        <p:spPr>
          <a:xfrm>
            <a:off x="387900" y="1044000"/>
            <a:ext cx="259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2: Indagación Acción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2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93" name="Google Shape;493;p32"/>
          <p:cNvSpPr txBox="1"/>
          <p:nvPr/>
        </p:nvSpPr>
        <p:spPr>
          <a:xfrm>
            <a:off x="336964" y="1729552"/>
            <a:ext cx="5051700" cy="31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sz="16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queremos saber?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Identificación y Análisis de Producción de Datos</a:t>
            </a:r>
            <a:endParaRPr sz="15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datos e información son relevantes para el propósito?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¿Los tenemos? Si no los tenemos, ¿cómo los vamos a producir?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endParaRPr sz="15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analizamos la información para transformarla en conocimiento que responda al propósito?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Interpretación</a:t>
            </a:r>
            <a:endParaRPr sz="15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implican estos resultados para la acción?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endParaRPr sz="1500" b="1">
              <a:solidFill>
                <a:srgbClr val="45818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abordamos los resultados que nos entrega este proceso?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174" y="1015158"/>
            <a:ext cx="5051626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2"/>
          <p:cNvSpPr txBox="1"/>
          <p:nvPr/>
        </p:nvSpPr>
        <p:spPr>
          <a:xfrm>
            <a:off x="3834223" y="1090975"/>
            <a:ext cx="4558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Ciclo de toma de decisiones basadas en información: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Proceso para llegar de los datos al saber contextualizado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6" name="Google Shape;496;p32"/>
          <p:cNvGrpSpPr/>
          <p:nvPr/>
        </p:nvGrpSpPr>
        <p:grpSpPr>
          <a:xfrm>
            <a:off x="5253785" y="1742630"/>
            <a:ext cx="3504598" cy="3183637"/>
            <a:chOff x="5253785" y="1730519"/>
            <a:chExt cx="3504598" cy="3183637"/>
          </a:xfrm>
        </p:grpSpPr>
        <p:pic>
          <p:nvPicPr>
            <p:cNvPr id="497" name="Google Shape;497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21761" y="1730519"/>
              <a:ext cx="3087901" cy="3183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32"/>
            <p:cNvSpPr txBox="1"/>
            <p:nvPr/>
          </p:nvSpPr>
          <p:spPr>
            <a:xfrm>
              <a:off x="7562321" y="1978809"/>
              <a:ext cx="934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Propósito</a:t>
              </a:r>
              <a:endParaRPr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2"/>
            <p:cNvSpPr txBox="1"/>
            <p:nvPr/>
          </p:nvSpPr>
          <p:spPr>
            <a:xfrm>
              <a:off x="5726110" y="2172598"/>
              <a:ext cx="934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Acción</a:t>
              </a:r>
              <a:endParaRPr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2"/>
            <p:cNvSpPr txBox="1"/>
            <p:nvPr/>
          </p:nvSpPr>
          <p:spPr>
            <a:xfrm>
              <a:off x="5253785" y="3584573"/>
              <a:ext cx="12546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Interpretación</a:t>
              </a:r>
              <a:endParaRPr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2"/>
            <p:cNvSpPr txBox="1"/>
            <p:nvPr/>
          </p:nvSpPr>
          <p:spPr>
            <a:xfrm>
              <a:off x="7823584" y="3267359"/>
              <a:ext cx="9348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 b="1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Identificación y Análisis de Producción de Datos</a:t>
              </a:r>
              <a:endParaRPr sz="13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2"/>
            <p:cNvSpPr txBox="1"/>
            <p:nvPr/>
          </p:nvSpPr>
          <p:spPr>
            <a:xfrm>
              <a:off x="6524152" y="4599148"/>
              <a:ext cx="934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b="1">
                  <a:solidFill>
                    <a:srgbClr val="134F5C"/>
                  </a:solidFill>
                  <a:latin typeface="Calibri"/>
                  <a:ea typeface="Calibri"/>
                  <a:cs typeface="Calibri"/>
                  <a:sym typeface="Calibri"/>
                </a:rPr>
                <a:t>Análisis</a:t>
              </a:r>
              <a:endParaRPr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32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04" name="Google Shape;50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7">
  <p:cSld name="TITLE_AND_BODY_1_1_1_1_1_1_1_1_2_1_1_1_1_1_1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3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Google Shape;5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3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13" name="Google Shape;513;p33"/>
          <p:cNvSpPr txBox="1"/>
          <p:nvPr/>
        </p:nvSpPr>
        <p:spPr>
          <a:xfrm>
            <a:off x="387900" y="1043998"/>
            <a:ext cx="333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632" y="1340750"/>
            <a:ext cx="2634640" cy="34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3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17" name="Google Shape;51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7 1">
  <p:cSld name="TITLE_AND_BODY_1_1_1_1_1_1_1_1_2_1_1_1_1_1_1_1_1_1_1_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5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7" name="Google Shape;5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5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40" name="Google Shape;540;p35"/>
          <p:cNvSpPr txBox="1"/>
          <p:nvPr/>
        </p:nvSpPr>
        <p:spPr>
          <a:xfrm>
            <a:off x="387900" y="1043998"/>
            <a:ext cx="3330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5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5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43" name="Google Shape;5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3275" y="971755"/>
            <a:ext cx="5041760" cy="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5"/>
          <p:cNvSpPr txBox="1"/>
          <p:nvPr/>
        </p:nvSpPr>
        <p:spPr>
          <a:xfrm>
            <a:off x="3802945" y="1079684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SESIÓN DE ANÁLISIS DE DATOS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0a16 1 1">
  <p:cSld name="TITLE_AND_BODY_1_1_1_1_1_1_1_1_2_1_1_2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36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6"/>
          <p:cNvSpPr/>
          <p:nvPr/>
        </p:nvSpPr>
        <p:spPr>
          <a:xfrm>
            <a:off x="214500" y="1549275"/>
            <a:ext cx="8733300" cy="341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6"/>
          <p:cNvSpPr/>
          <p:nvPr/>
        </p:nvSpPr>
        <p:spPr>
          <a:xfrm>
            <a:off x="214500" y="1549275"/>
            <a:ext cx="8733300" cy="37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     Acción                               Resultados	                          Reflexiones	               Proyección</a:t>
            </a:r>
            <a:endParaRPr sz="17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3" name="Google Shape;553;p36"/>
          <p:cNvCxnSpPr/>
          <p:nvPr/>
        </p:nvCxnSpPr>
        <p:spPr>
          <a:xfrm>
            <a:off x="2196015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54" name="Google Shape;5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56" name="Google Shape;556;p36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6"/>
          <p:cNvSpPr txBox="1"/>
          <p:nvPr/>
        </p:nvSpPr>
        <p:spPr>
          <a:xfrm>
            <a:off x="515900" y="2065175"/>
            <a:ext cx="1278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hicimos?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 txBox="1"/>
          <p:nvPr/>
        </p:nvSpPr>
        <p:spPr>
          <a:xfrm>
            <a:off x="2602950" y="2096650"/>
            <a:ext cx="154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fueron los principales resultados?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 txBox="1"/>
          <p:nvPr/>
        </p:nvSpPr>
        <p:spPr>
          <a:xfrm>
            <a:off x="5135200" y="2093325"/>
            <a:ext cx="11427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reflexionamos al respecto?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61" name="Google Shape;5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6"/>
          <p:cNvSpPr txBox="1"/>
          <p:nvPr/>
        </p:nvSpPr>
        <p:spPr>
          <a:xfrm>
            <a:off x="7167000" y="2093325"/>
            <a:ext cx="1581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seguimos indagando?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3076200" y="1028950"/>
            <a:ext cx="5596200" cy="432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6"/>
          <p:cNvSpPr txBox="1"/>
          <p:nvPr/>
        </p:nvSpPr>
        <p:spPr>
          <a:xfrm>
            <a:off x="3678504" y="1127309"/>
            <a:ext cx="4775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CONSOLIDANDO LA ASE DE IDENTIFICACIÓN DE DESAFÍOS COMUNES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6"/>
          <p:cNvSpPr txBox="1"/>
          <p:nvPr/>
        </p:nvSpPr>
        <p:spPr>
          <a:xfrm>
            <a:off x="387900" y="1044000"/>
            <a:ext cx="2819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3275" y="971755"/>
            <a:ext cx="5041760" cy="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6"/>
          <p:cNvSpPr txBox="1"/>
          <p:nvPr/>
        </p:nvSpPr>
        <p:spPr>
          <a:xfrm>
            <a:off x="3802945" y="1079684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SEGUIMIENTO DE NUESTRA ACCIÓN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1" name="Google Shape;571;p36"/>
          <p:cNvCxnSpPr/>
          <p:nvPr/>
        </p:nvCxnSpPr>
        <p:spPr>
          <a:xfrm>
            <a:off x="214512" y="2693227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36"/>
          <p:cNvCxnSpPr/>
          <p:nvPr/>
        </p:nvCxnSpPr>
        <p:spPr>
          <a:xfrm>
            <a:off x="4607965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36"/>
          <p:cNvCxnSpPr/>
          <p:nvPr/>
        </p:nvCxnSpPr>
        <p:spPr>
          <a:xfrm>
            <a:off x="6880790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10a16 1 1 1">
  <p:cSld name="TITLE_AND_BODY_1_1_1_1_1_1_1_1_2_1_1_2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7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7"/>
          <p:cNvSpPr/>
          <p:nvPr/>
        </p:nvSpPr>
        <p:spPr>
          <a:xfrm>
            <a:off x="214500" y="1549275"/>
            <a:ext cx="8733300" cy="341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7"/>
          <p:cNvSpPr/>
          <p:nvPr/>
        </p:nvSpPr>
        <p:spPr>
          <a:xfrm>
            <a:off x="214500" y="1549275"/>
            <a:ext cx="8733300" cy="37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9" name="Google Shape;579;p37"/>
          <p:cNvCxnSpPr/>
          <p:nvPr/>
        </p:nvCxnSpPr>
        <p:spPr>
          <a:xfrm>
            <a:off x="3076190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0" name="Google Shape;5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82" name="Google Shape;582;p37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7"/>
          <p:cNvSpPr txBox="1"/>
          <p:nvPr/>
        </p:nvSpPr>
        <p:spPr>
          <a:xfrm>
            <a:off x="1928777" y="1639469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EVALUACIÓN DE NUESTRO PROYECTO DE INDAGACIÓN</a:t>
            </a:r>
            <a:endParaRPr b="1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7"/>
          <p:cNvSpPr txBox="1"/>
          <p:nvPr/>
        </p:nvSpPr>
        <p:spPr>
          <a:xfrm>
            <a:off x="582700" y="2065175"/>
            <a:ext cx="1905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observables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7"/>
          <p:cNvSpPr txBox="1"/>
          <p:nvPr/>
        </p:nvSpPr>
        <p:spPr>
          <a:xfrm>
            <a:off x="3836375" y="2082200"/>
            <a:ext cx="1548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Fortalezas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7"/>
          <p:cNvSpPr txBox="1"/>
          <p:nvPr/>
        </p:nvSpPr>
        <p:spPr>
          <a:xfrm>
            <a:off x="6637850" y="2093325"/>
            <a:ext cx="19887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 de mejora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7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8" name="Google Shape;5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7"/>
          <p:cNvSpPr/>
          <p:nvPr/>
        </p:nvSpPr>
        <p:spPr>
          <a:xfrm>
            <a:off x="3076200" y="1028950"/>
            <a:ext cx="5596200" cy="432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7"/>
          <p:cNvSpPr txBox="1"/>
          <p:nvPr/>
        </p:nvSpPr>
        <p:spPr>
          <a:xfrm>
            <a:off x="3678504" y="1127309"/>
            <a:ext cx="4775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CONSOLIDANDO LA ASE DE IDENTIFICACIÓN DE DESAFÍOS COMUNES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7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7"/>
          <p:cNvSpPr txBox="1"/>
          <p:nvPr/>
        </p:nvSpPr>
        <p:spPr>
          <a:xfrm>
            <a:off x="387900" y="1044000"/>
            <a:ext cx="2819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3275" y="971755"/>
            <a:ext cx="5041760" cy="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7"/>
          <p:cNvSpPr txBox="1"/>
          <p:nvPr/>
        </p:nvSpPr>
        <p:spPr>
          <a:xfrm>
            <a:off x="3802945" y="1079684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SEGUIMIENTO DE NUESTRA ACCIÓN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7" name="Google Shape;597;p37"/>
          <p:cNvCxnSpPr/>
          <p:nvPr/>
        </p:nvCxnSpPr>
        <p:spPr>
          <a:xfrm>
            <a:off x="210810" y="2381577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8" name="Google Shape;598;p37"/>
          <p:cNvCxnSpPr/>
          <p:nvPr/>
        </p:nvCxnSpPr>
        <p:spPr>
          <a:xfrm>
            <a:off x="6139740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8">
  <p:cSld name="TITLE_AND_BODY_1_1_1_1_1_1_1_1_2_1_1_1_1_1_1_1_1_1_1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38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2" name="Google Shape;6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04" name="Google Shape;604;p38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8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07" name="Google Shape;607;p38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08" name="Google Shape;608;p38"/>
          <p:cNvSpPr/>
          <p:nvPr/>
        </p:nvSpPr>
        <p:spPr>
          <a:xfrm>
            <a:off x="214489" y="1506464"/>
            <a:ext cx="8733300" cy="345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8"/>
          <p:cNvSpPr/>
          <p:nvPr/>
        </p:nvSpPr>
        <p:spPr>
          <a:xfrm>
            <a:off x="214500" y="1506473"/>
            <a:ext cx="8733300" cy="393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8"/>
          <p:cNvSpPr txBox="1"/>
          <p:nvPr/>
        </p:nvSpPr>
        <p:spPr>
          <a:xfrm>
            <a:off x="1689463" y="1599602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ANÁLISIS DE NUESTRAS ACCIONES</a:t>
            </a:r>
            <a:endParaRPr b="1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8"/>
          <p:cNvSpPr txBox="1"/>
          <p:nvPr/>
        </p:nvSpPr>
        <p:spPr>
          <a:xfrm>
            <a:off x="311700" y="2033275"/>
            <a:ext cx="3551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acciones se realizaron?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(participantes, tiempo de duración y formato)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8"/>
          <p:cNvSpPr txBox="1"/>
          <p:nvPr/>
        </p:nvSpPr>
        <p:spPr>
          <a:xfrm>
            <a:off x="311700" y="3534257"/>
            <a:ext cx="27054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fueron los principales resultados de estas acciones?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3" name="Google Shape;613;p38"/>
          <p:cNvCxnSpPr/>
          <p:nvPr/>
        </p:nvCxnSpPr>
        <p:spPr>
          <a:xfrm>
            <a:off x="3584815" y="1905000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38"/>
          <p:cNvCxnSpPr/>
          <p:nvPr/>
        </p:nvCxnSpPr>
        <p:spPr>
          <a:xfrm>
            <a:off x="200537" y="3372202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5" name="Google Shape;615;p38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8"/>
          <p:cNvSpPr txBox="1"/>
          <p:nvPr/>
        </p:nvSpPr>
        <p:spPr>
          <a:xfrm>
            <a:off x="387900" y="1044000"/>
            <a:ext cx="270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275" y="981280"/>
            <a:ext cx="5041760" cy="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8"/>
          <p:cNvSpPr txBox="1"/>
          <p:nvPr/>
        </p:nvSpPr>
        <p:spPr>
          <a:xfrm>
            <a:off x="3802945" y="1089209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EN SESIÓN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8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20" name="Google Shape;62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38"/>
          <p:cNvSpPr txBox="1"/>
          <p:nvPr/>
        </p:nvSpPr>
        <p:spPr>
          <a:xfrm>
            <a:off x="3253050" y="1066750"/>
            <a:ext cx="380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3.1</a:t>
            </a:r>
            <a:endParaRPr sz="17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9">
  <p:cSld name="TITLE_AND_BODY_1_1_1_1_1_1_1_1_2_1_1_1_1_1_1_1_1_1_1_1_1_2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9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Google Shape;6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29" name="Google Shape;629;p39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9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9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32" name="Google Shape;632;p39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33" name="Google Shape;633;p39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9"/>
          <p:cNvSpPr txBox="1"/>
          <p:nvPr/>
        </p:nvSpPr>
        <p:spPr>
          <a:xfrm>
            <a:off x="387900" y="1044000"/>
            <a:ext cx="270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9"/>
          <p:cNvSpPr txBox="1"/>
          <p:nvPr/>
        </p:nvSpPr>
        <p:spPr>
          <a:xfrm>
            <a:off x="409620" y="1567050"/>
            <a:ext cx="82350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Retroalimentación Recibida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9"/>
          <p:cNvSpPr txBox="1"/>
          <p:nvPr/>
        </p:nvSpPr>
        <p:spPr>
          <a:xfrm>
            <a:off x="446595" y="3347414"/>
            <a:ext cx="82350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reflexionamos de estas retroalimentaciones?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9"/>
          <p:cNvSpPr/>
          <p:nvPr/>
        </p:nvSpPr>
        <p:spPr>
          <a:xfrm>
            <a:off x="387900" y="1802364"/>
            <a:ext cx="8356500" cy="135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9"/>
          <p:cNvSpPr/>
          <p:nvPr/>
        </p:nvSpPr>
        <p:spPr>
          <a:xfrm>
            <a:off x="394475" y="3568821"/>
            <a:ext cx="8356500" cy="135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9"/>
          <p:cNvSpPr/>
          <p:nvPr/>
        </p:nvSpPr>
        <p:spPr>
          <a:xfrm>
            <a:off x="4245294" y="1077414"/>
            <a:ext cx="3161100" cy="299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9"/>
          <p:cNvSpPr txBox="1"/>
          <p:nvPr/>
        </p:nvSpPr>
        <p:spPr>
          <a:xfrm>
            <a:off x="3217933" y="1116346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CAFÉ DEL MUNDO</a:t>
            </a:r>
            <a:endParaRPr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9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42" name="Google Shape;6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30">
  <p:cSld name="TITLE_AND_BODY_1_1_1_1_1_1_1_1_2_1_1_1_1_1_1_1_1_1_1_1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0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8" name="Google Shape;6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50" name="Google Shape;650;p40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0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0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53" name="Google Shape;653;p40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54" name="Google Shape;654;p40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0"/>
          <p:cNvSpPr txBox="1"/>
          <p:nvPr/>
        </p:nvSpPr>
        <p:spPr>
          <a:xfrm>
            <a:off x="387900" y="1044000"/>
            <a:ext cx="270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40"/>
          <p:cNvSpPr txBox="1"/>
          <p:nvPr/>
        </p:nvSpPr>
        <p:spPr>
          <a:xfrm>
            <a:off x="2996597" y="1695610"/>
            <a:ext cx="26466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Proyecciones para el 2023</a:t>
            </a:r>
            <a:endParaRPr sz="1800" b="1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0"/>
          <p:cNvSpPr txBox="1"/>
          <p:nvPr/>
        </p:nvSpPr>
        <p:spPr>
          <a:xfrm>
            <a:off x="1155444" y="1934527"/>
            <a:ext cx="6490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acciones podemos realizar para continuar indagando como equipo?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40"/>
          <p:cNvSpPr/>
          <p:nvPr/>
        </p:nvSpPr>
        <p:spPr>
          <a:xfrm>
            <a:off x="394475" y="2346378"/>
            <a:ext cx="8356500" cy="250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0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60" name="Google Shape;66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30 1">
  <p:cSld name="TITLE_AND_BODY_1_1_1_1_1_1_1_1_2_1_1_1_1_1_1_1_1_1_1_1_1_1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1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6" name="Google Shape;66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68" name="Google Shape;668;p41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1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1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71" name="Google Shape;671;p41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72" name="Google Shape;672;p41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1"/>
          <p:cNvSpPr txBox="1"/>
          <p:nvPr/>
        </p:nvSpPr>
        <p:spPr>
          <a:xfrm>
            <a:off x="387900" y="1044000"/>
            <a:ext cx="270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41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75" name="Google Shape;6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1"/>
          <p:cNvSpPr/>
          <p:nvPr/>
        </p:nvSpPr>
        <p:spPr>
          <a:xfrm>
            <a:off x="214500" y="1549275"/>
            <a:ext cx="8733300" cy="341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1"/>
          <p:cNvSpPr/>
          <p:nvPr/>
        </p:nvSpPr>
        <p:spPr>
          <a:xfrm>
            <a:off x="214500" y="1549275"/>
            <a:ext cx="8733300" cy="378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0" name="Google Shape;680;p41"/>
          <p:cNvCxnSpPr/>
          <p:nvPr/>
        </p:nvCxnSpPr>
        <p:spPr>
          <a:xfrm>
            <a:off x="2196015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1" name="Google Shape;681;p41"/>
          <p:cNvSpPr txBox="1"/>
          <p:nvPr/>
        </p:nvSpPr>
        <p:spPr>
          <a:xfrm>
            <a:off x="515900" y="2065175"/>
            <a:ext cx="1278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41"/>
          <p:cNvSpPr txBox="1"/>
          <p:nvPr/>
        </p:nvSpPr>
        <p:spPr>
          <a:xfrm>
            <a:off x="2602950" y="2068823"/>
            <a:ext cx="1548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2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41"/>
          <p:cNvSpPr txBox="1"/>
          <p:nvPr/>
        </p:nvSpPr>
        <p:spPr>
          <a:xfrm>
            <a:off x="5135200" y="2065498"/>
            <a:ext cx="114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41"/>
          <p:cNvSpPr txBox="1"/>
          <p:nvPr/>
        </p:nvSpPr>
        <p:spPr>
          <a:xfrm>
            <a:off x="7167000" y="2065498"/>
            <a:ext cx="15816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5" name="Google Shape;685;p41"/>
          <p:cNvCxnSpPr/>
          <p:nvPr/>
        </p:nvCxnSpPr>
        <p:spPr>
          <a:xfrm>
            <a:off x="208962" y="2387131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41"/>
          <p:cNvCxnSpPr/>
          <p:nvPr/>
        </p:nvCxnSpPr>
        <p:spPr>
          <a:xfrm>
            <a:off x="4607965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7" name="Google Shape;687;p41"/>
          <p:cNvCxnSpPr/>
          <p:nvPr/>
        </p:nvCxnSpPr>
        <p:spPr>
          <a:xfrm>
            <a:off x="6880790" y="1927287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8" name="Google Shape;688;p41"/>
          <p:cNvSpPr txBox="1"/>
          <p:nvPr/>
        </p:nvSpPr>
        <p:spPr>
          <a:xfrm>
            <a:off x="1326900" y="1599365"/>
            <a:ext cx="649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¿Qué acciones podemos realizar para la mejora en nuestras escuelas?</a:t>
            </a:r>
            <a:endParaRPr sz="16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imiento acción">
  <p:cSld name="CUSTOM_4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/>
        </p:nvSpPr>
        <p:spPr>
          <a:xfrm>
            <a:off x="405175" y="375375"/>
            <a:ext cx="8067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Seguimiento de nuestra Acción</a:t>
            </a:r>
            <a:endParaRPr sz="3000"/>
          </a:p>
        </p:txBody>
      </p:sp>
      <p:graphicFrame>
        <p:nvGraphicFramePr>
          <p:cNvPr id="19" name="Google Shape;19;p5"/>
          <p:cNvGraphicFramePr/>
          <p:nvPr/>
        </p:nvGraphicFramePr>
        <p:xfrm>
          <a:off x="662875" y="1935375"/>
          <a:ext cx="7971200" cy="2324355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99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¿Qué hicimos?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¿Cuáles fueron los principales resultados?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¿Qué reflexionamos al respecto?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¿Cómo seguimos indagando?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TITLE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692" name="Google Shape;692;p42"/>
          <p:cNvSpPr txBox="1"/>
          <p:nvPr/>
        </p:nvSpPr>
        <p:spPr>
          <a:xfrm>
            <a:off x="1746125" y="2894100"/>
            <a:ext cx="554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93" name="Google Shape;6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50" y="286470"/>
            <a:ext cx="1851250" cy="8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575" y="3969999"/>
            <a:ext cx="7380849" cy="10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0175" y="565412"/>
            <a:ext cx="4559176" cy="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2250" y="1796125"/>
            <a:ext cx="3896624" cy="1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150" y="2644588"/>
            <a:ext cx="470925" cy="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5750" y="2529825"/>
            <a:ext cx="952975" cy="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8400" y="2644600"/>
            <a:ext cx="750400" cy="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41875" y="2529825"/>
            <a:ext cx="470925" cy="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3075" y="2599575"/>
            <a:ext cx="585325" cy="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8725" y="2578525"/>
            <a:ext cx="523150" cy="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8 1">
  <p:cSld name="TITLE_AND_BODY_1_1_1_1_1_1_1_1_2_1_1_1_1_1_1_1_1_1_1_1_1_3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43"/>
          <p:cNvSpPr/>
          <p:nvPr/>
        </p:nvSpPr>
        <p:spPr>
          <a:xfrm>
            <a:off x="105750" y="1066750"/>
            <a:ext cx="8915400" cy="39900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6" name="Google Shape;7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46963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08" name="Google Shape;708;p43"/>
          <p:cNvSpPr/>
          <p:nvPr/>
        </p:nvSpPr>
        <p:spPr>
          <a:xfrm>
            <a:off x="8855286" y="1082275"/>
            <a:ext cx="104700" cy="16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3"/>
          <p:cNvSpPr/>
          <p:nvPr/>
        </p:nvSpPr>
        <p:spPr>
          <a:xfrm>
            <a:off x="3076200" y="1028950"/>
            <a:ext cx="5596200" cy="489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11" name="Google Shape;711;p43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712" name="Google Shape;712;p43"/>
          <p:cNvSpPr/>
          <p:nvPr/>
        </p:nvSpPr>
        <p:spPr>
          <a:xfrm>
            <a:off x="214489" y="1506464"/>
            <a:ext cx="8733300" cy="345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A2C4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3"/>
          <p:cNvSpPr/>
          <p:nvPr/>
        </p:nvSpPr>
        <p:spPr>
          <a:xfrm>
            <a:off x="214500" y="1506473"/>
            <a:ext cx="8733300" cy="393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3"/>
          <p:cNvSpPr txBox="1"/>
          <p:nvPr/>
        </p:nvSpPr>
        <p:spPr>
          <a:xfrm>
            <a:off x="1689463" y="1599602"/>
            <a:ext cx="5147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SOCIALIZACIÓN A DOCENTES</a:t>
            </a:r>
            <a:endParaRPr b="1"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43"/>
          <p:cNvSpPr txBox="1"/>
          <p:nvPr/>
        </p:nvSpPr>
        <p:spPr>
          <a:xfrm>
            <a:off x="311700" y="2033275"/>
            <a:ext cx="3551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comunicó el proyecto?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(participantes, tiempo de duración y formato)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43"/>
          <p:cNvSpPr txBox="1"/>
          <p:nvPr/>
        </p:nvSpPr>
        <p:spPr>
          <a:xfrm>
            <a:off x="311700" y="3534257"/>
            <a:ext cx="270540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percepción de los docentes?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7" name="Google Shape;717;p43"/>
          <p:cNvCxnSpPr/>
          <p:nvPr/>
        </p:nvCxnSpPr>
        <p:spPr>
          <a:xfrm>
            <a:off x="3584815" y="1905000"/>
            <a:ext cx="5700" cy="3048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43"/>
          <p:cNvCxnSpPr/>
          <p:nvPr/>
        </p:nvCxnSpPr>
        <p:spPr>
          <a:xfrm>
            <a:off x="208962" y="2692902"/>
            <a:ext cx="8744400" cy="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9" name="Google Shape;719;p43"/>
          <p:cNvSpPr/>
          <p:nvPr/>
        </p:nvSpPr>
        <p:spPr>
          <a:xfrm>
            <a:off x="-12111" y="1028950"/>
            <a:ext cx="3161100" cy="2997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3"/>
          <p:cNvSpPr txBox="1"/>
          <p:nvPr/>
        </p:nvSpPr>
        <p:spPr>
          <a:xfrm>
            <a:off x="387900" y="1044000"/>
            <a:ext cx="2705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 3: Monitoreo y Reflexión</a:t>
            </a: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1" name="Google Shape;72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3275" y="981280"/>
            <a:ext cx="5041760" cy="4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3"/>
          <p:cNvSpPr txBox="1"/>
          <p:nvPr/>
        </p:nvSpPr>
        <p:spPr>
          <a:xfrm>
            <a:off x="3802945" y="1089209"/>
            <a:ext cx="4614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 EN SESIÓN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43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24" name="Google Shape;72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clo Indagación Completar">
  <p:cSld name="CUSTOM_3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/>
        </p:nvSpPr>
        <p:spPr>
          <a:xfrm>
            <a:off x="820250" y="249050"/>
            <a:ext cx="687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Nuestro Ciclo de Indagación</a:t>
            </a:r>
            <a:endParaRPr sz="3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ntificación Informantes clave">
  <p:cSld name="CUSTOM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/>
        </p:nvSpPr>
        <p:spPr>
          <a:xfrm>
            <a:off x="1016700" y="321250"/>
            <a:ext cx="711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Identificación de informantes clave</a:t>
            </a:r>
            <a:endParaRPr sz="3000"/>
          </a:p>
        </p:txBody>
      </p:sp>
      <p:graphicFrame>
        <p:nvGraphicFramePr>
          <p:cNvPr id="24" name="Google Shape;24;p7"/>
          <p:cNvGraphicFramePr/>
          <p:nvPr/>
        </p:nvGraphicFramePr>
        <p:xfrm>
          <a:off x="952500" y="139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Nombre Escuela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Nombre Informante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Área Educativa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Niveles que atiende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nte clave">
  <p:cSld name="CUSTOM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/>
        </p:nvSpPr>
        <p:spPr>
          <a:xfrm>
            <a:off x="423200" y="249050"/>
            <a:ext cx="79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Informantes Clave</a:t>
            </a:r>
            <a:endParaRPr sz="3000"/>
          </a:p>
        </p:txBody>
      </p:sp>
      <p:sp>
        <p:nvSpPr>
          <p:cNvPr id="27" name="Google Shape;27;p8"/>
          <p:cNvSpPr txBox="1"/>
          <p:nvPr/>
        </p:nvSpPr>
        <p:spPr>
          <a:xfrm>
            <a:off x="522425" y="1169475"/>
            <a:ext cx="794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 momento de pensar en el desafío de tu equipo de indagación, ten en consideración la importancia de identificar un informante clave de tu establecimiento educativo</a:t>
            </a:r>
            <a:endParaRPr/>
          </a:p>
        </p:txBody>
      </p:sp>
      <p:sp>
        <p:nvSpPr>
          <p:cNvPr id="28" name="Google Shape;28;p8"/>
          <p:cNvSpPr txBox="1"/>
          <p:nvPr/>
        </p:nvSpPr>
        <p:spPr>
          <a:xfrm>
            <a:off x="2336225" y="2258325"/>
            <a:ext cx="4313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informante clave es un miembro de tu comunidad educativa (quien no participa de este curso) que tiene la disposición de involucrarse activamente en el diseño y ejecución del proyecto de indagación con el objetivo de ser un apoyo para el logro de las acciones y asegurarse de que éstas impacten en su establecimiento educativo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ción Escuelas">
  <p:cSld name="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59074"/>
            <a:ext cx="11869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9"/>
          <p:cNvSpPr/>
          <p:nvPr/>
        </p:nvSpPr>
        <p:spPr>
          <a:xfrm>
            <a:off x="105750" y="896525"/>
            <a:ext cx="8886600" cy="41346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387900" y="1019775"/>
            <a:ext cx="6270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Escuelas que conforman nuestro equipo de indagación:</a:t>
            </a:r>
            <a:endParaRPr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357175" y="1408725"/>
            <a:ext cx="4730100" cy="366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5" name="Google Shape;35;p9"/>
          <p:cNvGraphicFramePr/>
          <p:nvPr/>
        </p:nvGraphicFramePr>
        <p:xfrm>
          <a:off x="357175" y="1774725"/>
          <a:ext cx="4670100" cy="2529075"/>
        </p:xfrm>
        <a:graphic>
          <a:graphicData uri="http://schemas.openxmlformats.org/drawingml/2006/table">
            <a:tbl>
              <a:tblPr>
                <a:noFill/>
                <a:tableStyleId>{2F527EF0-AFC3-4B6A-95C2-A8EF2A9D0854}</a:tableStyleId>
              </a:tblPr>
              <a:tblGrid>
                <a:gridCol w="46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Google Shape;36;p9"/>
          <p:cNvSpPr txBox="1"/>
          <p:nvPr/>
        </p:nvSpPr>
        <p:spPr>
          <a:xfrm>
            <a:off x="415475" y="1970200"/>
            <a:ext cx="3875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Calibri"/>
                <a:ea typeface="Calibri"/>
                <a:cs typeface="Calibri"/>
                <a:sym typeface="Calibri"/>
              </a:rPr>
              <a:t>Escuela y País: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9"/>
          <p:cNvSpPr txBox="1"/>
          <p:nvPr/>
        </p:nvSpPr>
        <p:spPr>
          <a:xfrm>
            <a:off x="417175" y="2800025"/>
            <a:ext cx="461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Calibri"/>
                <a:ea typeface="Calibri"/>
                <a:cs typeface="Calibri"/>
                <a:sym typeface="Calibri"/>
              </a:rPr>
              <a:t>Integrantes: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9"/>
          <p:cNvSpPr txBox="1"/>
          <p:nvPr/>
        </p:nvSpPr>
        <p:spPr>
          <a:xfrm>
            <a:off x="415475" y="3661225"/>
            <a:ext cx="461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Calibri"/>
                <a:ea typeface="Calibri"/>
                <a:cs typeface="Calibri"/>
                <a:sym typeface="Calibri"/>
              </a:rPr>
              <a:t>Niveles educativos: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23" y="1076960"/>
            <a:ext cx="104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1;p10">
            <a:extLst>
              <a:ext uri="{FF2B5EF4-FFF2-40B4-BE49-F238E27FC236}">
                <a16:creationId xmlns:a16="http://schemas.microsoft.com/office/drawing/2014/main" id="{A43BD346-9A6C-4793-90D3-DEC3489340CA}"/>
              </a:ext>
            </a:extLst>
          </p:cNvPr>
          <p:cNvSpPr/>
          <p:nvPr userDrawn="1"/>
        </p:nvSpPr>
        <p:spPr>
          <a:xfrm>
            <a:off x="5270277" y="1421775"/>
            <a:ext cx="3516548" cy="301660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2;p10">
            <a:extLst>
              <a:ext uri="{FF2B5EF4-FFF2-40B4-BE49-F238E27FC236}">
                <a16:creationId xmlns:a16="http://schemas.microsoft.com/office/drawing/2014/main" id="{D3786180-90E5-49E3-832D-325DA45CF824}"/>
              </a:ext>
            </a:extLst>
          </p:cNvPr>
          <p:cNvSpPr txBox="1"/>
          <p:nvPr userDrawn="1"/>
        </p:nvSpPr>
        <p:spPr>
          <a:xfrm>
            <a:off x="5504555" y="4310724"/>
            <a:ext cx="3173829" cy="74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b="1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Nuestro escudo </a:t>
            </a:r>
            <a:endParaRPr sz="1200" b="1" dirty="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2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7"/>
            <a:ext cx="9143999" cy="513726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116875" y="896525"/>
            <a:ext cx="8875500" cy="4160400"/>
          </a:xfrm>
          <a:prstGeom prst="rect">
            <a:avLst/>
          </a:prstGeom>
          <a:solidFill>
            <a:srgbClr val="FAF8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50" y="259074"/>
            <a:ext cx="1186948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23" y="1076960"/>
            <a:ext cx="104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50" name="Google Shape;50;p10"/>
          <p:cNvSpPr txBox="1"/>
          <p:nvPr/>
        </p:nvSpPr>
        <p:spPr>
          <a:xfrm>
            <a:off x="387900" y="1019774"/>
            <a:ext cx="1544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Bitácora de:</a:t>
            </a:r>
            <a:endParaRPr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4699648" y="1523717"/>
            <a:ext cx="4155600" cy="313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4996208" y="4519892"/>
            <a:ext cx="375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b="1" dirty="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Imagen que nos representa </a:t>
            </a:r>
            <a:endParaRPr sz="1200" b="1" dirty="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400075" y="1480238"/>
            <a:ext cx="42603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Escuelas: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Países: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Desafío de Indagación Colaborativa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5248" y="1075161"/>
            <a:ext cx="104775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/>
        </p:nvSpPr>
        <p:spPr>
          <a:xfrm>
            <a:off x="6963965" y="1030086"/>
            <a:ext cx="1031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Año:</a:t>
            </a:r>
            <a:endParaRPr b="1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7448425" y="1027600"/>
            <a:ext cx="1319400" cy="33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1529550" y="1019775"/>
            <a:ext cx="5289000" cy="339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6889" y="522200"/>
            <a:ext cx="4105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BITÁCORA DE INDAGACIÓN</a:t>
            </a:r>
            <a:endParaRPr sz="1500">
              <a:solidFill>
                <a:srgbClr val="66666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053" y="373362"/>
            <a:ext cx="2970173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3025" y="627875"/>
            <a:ext cx="339697" cy="3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42722" y="661750"/>
            <a:ext cx="289203" cy="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7"/>
          <p:cNvSpPr txBox="1">
            <a:spLocks noGrp="1"/>
          </p:cNvSpPr>
          <p:nvPr>
            <p:ph type="body" idx="4294967295"/>
          </p:nvPr>
        </p:nvSpPr>
        <p:spPr>
          <a:xfrm>
            <a:off x="3287484" y="852593"/>
            <a:ext cx="5188875" cy="740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ESCUELA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57"/>
          <p:cNvSpPr txBox="1">
            <a:spLocks noGrp="1"/>
          </p:cNvSpPr>
          <p:nvPr>
            <p:ph type="body" idx="4294967295"/>
          </p:nvPr>
        </p:nvSpPr>
        <p:spPr>
          <a:xfrm>
            <a:off x="3387500" y="2025300"/>
            <a:ext cx="5487600" cy="9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269875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830" name="Google Shape;830;p57"/>
          <p:cNvSpPr txBox="1">
            <a:spLocks noGrp="1"/>
          </p:cNvSpPr>
          <p:nvPr>
            <p:ph type="body" idx="4294967295"/>
          </p:nvPr>
        </p:nvSpPr>
        <p:spPr>
          <a:xfrm>
            <a:off x="3387500" y="3075176"/>
            <a:ext cx="5487600" cy="88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57"/>
          <p:cNvSpPr txBox="1">
            <a:spLocks noGrp="1"/>
          </p:cNvSpPr>
          <p:nvPr>
            <p:ph type="body" idx="4294967295"/>
          </p:nvPr>
        </p:nvSpPr>
        <p:spPr>
          <a:xfrm>
            <a:off x="3387475" y="4090575"/>
            <a:ext cx="5487600" cy="817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695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62"/>
          <p:cNvSpPr txBox="1">
            <a:spLocks noGrp="1"/>
          </p:cNvSpPr>
          <p:nvPr>
            <p:ph type="body" idx="4294967295"/>
          </p:nvPr>
        </p:nvSpPr>
        <p:spPr>
          <a:xfrm>
            <a:off x="467550" y="1976625"/>
            <a:ext cx="5696100" cy="27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523"/>
              <a:buFont typeface="Arial"/>
              <a:buNone/>
            </a:pPr>
            <a:endParaRPr sz="116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5"/>
          <p:cNvSpPr txBox="1">
            <a:spLocks noGrp="1"/>
          </p:cNvSpPr>
          <p:nvPr>
            <p:ph type="body" idx="4294967295"/>
          </p:nvPr>
        </p:nvSpPr>
        <p:spPr>
          <a:xfrm>
            <a:off x="512423" y="4020627"/>
            <a:ext cx="8097900" cy="84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397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65"/>
          <p:cNvSpPr txBox="1">
            <a:spLocks noGrp="1"/>
          </p:cNvSpPr>
          <p:nvPr>
            <p:ph type="body" idx="4294967295"/>
          </p:nvPr>
        </p:nvSpPr>
        <p:spPr>
          <a:xfrm>
            <a:off x="452275" y="2058228"/>
            <a:ext cx="8097900" cy="119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6"/>
          <p:cNvSpPr txBox="1">
            <a:spLocks noGrp="1"/>
          </p:cNvSpPr>
          <p:nvPr>
            <p:ph type="body" idx="4294967295"/>
          </p:nvPr>
        </p:nvSpPr>
        <p:spPr>
          <a:xfrm>
            <a:off x="467550" y="1921675"/>
            <a:ext cx="8097900" cy="110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66"/>
          <p:cNvSpPr txBox="1">
            <a:spLocks noGrp="1"/>
          </p:cNvSpPr>
          <p:nvPr>
            <p:ph type="body" idx="4294967295"/>
          </p:nvPr>
        </p:nvSpPr>
        <p:spPr>
          <a:xfrm>
            <a:off x="467550" y="3721252"/>
            <a:ext cx="8097900" cy="110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7"/>
          <p:cNvSpPr txBox="1">
            <a:spLocks noGrp="1"/>
          </p:cNvSpPr>
          <p:nvPr>
            <p:ph type="body" idx="4294967295"/>
          </p:nvPr>
        </p:nvSpPr>
        <p:spPr>
          <a:xfrm>
            <a:off x="298925" y="2424525"/>
            <a:ext cx="1877400" cy="5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67"/>
          <p:cNvSpPr txBox="1">
            <a:spLocks noGrp="1"/>
          </p:cNvSpPr>
          <p:nvPr>
            <p:ph type="body" idx="4294967295"/>
          </p:nvPr>
        </p:nvSpPr>
        <p:spPr>
          <a:xfrm>
            <a:off x="2320100" y="2424525"/>
            <a:ext cx="2192700" cy="5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67"/>
          <p:cNvSpPr txBox="1">
            <a:spLocks noGrp="1"/>
          </p:cNvSpPr>
          <p:nvPr>
            <p:ph type="body" idx="4294967295"/>
          </p:nvPr>
        </p:nvSpPr>
        <p:spPr>
          <a:xfrm>
            <a:off x="4656575" y="2424525"/>
            <a:ext cx="2217000" cy="5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67"/>
          <p:cNvSpPr txBox="1">
            <a:spLocks noGrp="1"/>
          </p:cNvSpPr>
          <p:nvPr>
            <p:ph type="body" idx="4294967295"/>
          </p:nvPr>
        </p:nvSpPr>
        <p:spPr>
          <a:xfrm>
            <a:off x="7017350" y="2424525"/>
            <a:ext cx="1852200" cy="5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67"/>
          <p:cNvSpPr txBox="1">
            <a:spLocks noGrp="1"/>
          </p:cNvSpPr>
          <p:nvPr>
            <p:ph type="body" idx="4294967295"/>
          </p:nvPr>
        </p:nvSpPr>
        <p:spPr>
          <a:xfrm>
            <a:off x="286675" y="3115000"/>
            <a:ext cx="18774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67"/>
          <p:cNvSpPr txBox="1">
            <a:spLocks noGrp="1"/>
          </p:cNvSpPr>
          <p:nvPr>
            <p:ph type="body" idx="4294967295"/>
          </p:nvPr>
        </p:nvSpPr>
        <p:spPr>
          <a:xfrm>
            <a:off x="2307856" y="3115000"/>
            <a:ext cx="21927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67"/>
          <p:cNvSpPr txBox="1">
            <a:spLocks noGrp="1"/>
          </p:cNvSpPr>
          <p:nvPr>
            <p:ph type="body" idx="4294967295"/>
          </p:nvPr>
        </p:nvSpPr>
        <p:spPr>
          <a:xfrm>
            <a:off x="4644338" y="3115000"/>
            <a:ext cx="22170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67"/>
          <p:cNvSpPr txBox="1">
            <a:spLocks noGrp="1"/>
          </p:cNvSpPr>
          <p:nvPr>
            <p:ph type="body" idx="4294967295"/>
          </p:nvPr>
        </p:nvSpPr>
        <p:spPr>
          <a:xfrm>
            <a:off x="7005120" y="3115000"/>
            <a:ext cx="18522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67"/>
          <p:cNvSpPr txBox="1">
            <a:spLocks noGrp="1"/>
          </p:cNvSpPr>
          <p:nvPr>
            <p:ph type="body" idx="4294967295"/>
          </p:nvPr>
        </p:nvSpPr>
        <p:spPr>
          <a:xfrm>
            <a:off x="286675" y="3782325"/>
            <a:ext cx="18774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67"/>
          <p:cNvSpPr txBox="1">
            <a:spLocks noGrp="1"/>
          </p:cNvSpPr>
          <p:nvPr>
            <p:ph type="body" idx="4294967295"/>
          </p:nvPr>
        </p:nvSpPr>
        <p:spPr>
          <a:xfrm>
            <a:off x="2307856" y="3782325"/>
            <a:ext cx="21927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67"/>
          <p:cNvSpPr txBox="1">
            <a:spLocks noGrp="1"/>
          </p:cNvSpPr>
          <p:nvPr>
            <p:ph type="body" idx="4294967295"/>
          </p:nvPr>
        </p:nvSpPr>
        <p:spPr>
          <a:xfrm>
            <a:off x="4644338" y="3782325"/>
            <a:ext cx="22170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67"/>
          <p:cNvSpPr txBox="1">
            <a:spLocks noGrp="1"/>
          </p:cNvSpPr>
          <p:nvPr>
            <p:ph type="body" idx="4294967295"/>
          </p:nvPr>
        </p:nvSpPr>
        <p:spPr>
          <a:xfrm>
            <a:off x="7005120" y="3782325"/>
            <a:ext cx="1852200" cy="54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67"/>
          <p:cNvSpPr txBox="1">
            <a:spLocks noGrp="1"/>
          </p:cNvSpPr>
          <p:nvPr>
            <p:ph type="body" idx="4294967295"/>
          </p:nvPr>
        </p:nvSpPr>
        <p:spPr>
          <a:xfrm>
            <a:off x="286675" y="4414925"/>
            <a:ext cx="18774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67"/>
          <p:cNvSpPr txBox="1">
            <a:spLocks noGrp="1"/>
          </p:cNvSpPr>
          <p:nvPr>
            <p:ph type="body" idx="4294967295"/>
          </p:nvPr>
        </p:nvSpPr>
        <p:spPr>
          <a:xfrm>
            <a:off x="2307857" y="4414925"/>
            <a:ext cx="21927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67"/>
          <p:cNvSpPr txBox="1">
            <a:spLocks noGrp="1"/>
          </p:cNvSpPr>
          <p:nvPr>
            <p:ph type="body" idx="4294967295"/>
          </p:nvPr>
        </p:nvSpPr>
        <p:spPr>
          <a:xfrm>
            <a:off x="4644340" y="4414925"/>
            <a:ext cx="22170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67"/>
          <p:cNvSpPr txBox="1">
            <a:spLocks noGrp="1"/>
          </p:cNvSpPr>
          <p:nvPr>
            <p:ph type="body" idx="4294967295"/>
          </p:nvPr>
        </p:nvSpPr>
        <p:spPr>
          <a:xfrm>
            <a:off x="7005124" y="4414925"/>
            <a:ext cx="1852200" cy="50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45"/>
          <p:cNvSpPr txBox="1">
            <a:spLocks noGrp="1"/>
          </p:cNvSpPr>
          <p:nvPr>
            <p:ph type="title" idx="4294967295"/>
          </p:nvPr>
        </p:nvSpPr>
        <p:spPr>
          <a:xfrm>
            <a:off x="1571775" y="1054329"/>
            <a:ext cx="50958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2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body" idx="4294967295"/>
          </p:nvPr>
        </p:nvSpPr>
        <p:spPr>
          <a:xfrm>
            <a:off x="398527" y="1676879"/>
            <a:ext cx="4166700" cy="120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153035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45"/>
          <p:cNvSpPr txBox="1">
            <a:spLocks noGrp="1"/>
          </p:cNvSpPr>
          <p:nvPr>
            <p:ph type="body" idx="4294967295"/>
          </p:nvPr>
        </p:nvSpPr>
        <p:spPr>
          <a:xfrm>
            <a:off x="398527" y="3052565"/>
            <a:ext cx="4166700" cy="97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770"/>
              <a:buFont typeface="Arial"/>
              <a:buNone/>
            </a:pPr>
            <a:endParaRPr sz="158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45"/>
          <p:cNvSpPr txBox="1">
            <a:spLocks noGrp="1"/>
          </p:cNvSpPr>
          <p:nvPr>
            <p:ph type="body" idx="4294967295"/>
          </p:nvPr>
        </p:nvSpPr>
        <p:spPr>
          <a:xfrm>
            <a:off x="387900" y="4255590"/>
            <a:ext cx="3797700" cy="6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45"/>
          <p:cNvSpPr txBox="1">
            <a:spLocks noGrp="1"/>
          </p:cNvSpPr>
          <p:nvPr>
            <p:ph type="title" idx="4294967295"/>
          </p:nvPr>
        </p:nvSpPr>
        <p:spPr>
          <a:xfrm>
            <a:off x="7508198" y="1054329"/>
            <a:ext cx="12027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52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1"/>
          <p:cNvSpPr txBox="1">
            <a:spLocks noGrp="1"/>
          </p:cNvSpPr>
          <p:nvPr>
            <p:ph type="body" idx="4294967295"/>
          </p:nvPr>
        </p:nvSpPr>
        <p:spPr>
          <a:xfrm>
            <a:off x="467550" y="1976625"/>
            <a:ext cx="8013000" cy="27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40494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3"/>
          <p:cNvSpPr txBox="1">
            <a:spLocks noGrp="1"/>
          </p:cNvSpPr>
          <p:nvPr>
            <p:ph type="body" idx="4294967295"/>
          </p:nvPr>
        </p:nvSpPr>
        <p:spPr>
          <a:xfrm>
            <a:off x="4396625" y="1939952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73"/>
          <p:cNvSpPr txBox="1">
            <a:spLocks noGrp="1"/>
          </p:cNvSpPr>
          <p:nvPr>
            <p:ph type="body" idx="4294967295"/>
          </p:nvPr>
        </p:nvSpPr>
        <p:spPr>
          <a:xfrm>
            <a:off x="4396625" y="2260174"/>
            <a:ext cx="4523700" cy="3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73"/>
          <p:cNvSpPr txBox="1">
            <a:spLocks noGrp="1"/>
          </p:cNvSpPr>
          <p:nvPr>
            <p:ph type="body" idx="4294967295"/>
          </p:nvPr>
        </p:nvSpPr>
        <p:spPr>
          <a:xfrm>
            <a:off x="4396625" y="2577746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73"/>
          <p:cNvSpPr txBox="1">
            <a:spLocks noGrp="1"/>
          </p:cNvSpPr>
          <p:nvPr>
            <p:ph type="body" idx="4294967295"/>
          </p:nvPr>
        </p:nvSpPr>
        <p:spPr>
          <a:xfrm>
            <a:off x="4396625" y="3203614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p73"/>
          <p:cNvSpPr txBox="1">
            <a:spLocks noGrp="1"/>
          </p:cNvSpPr>
          <p:nvPr>
            <p:ph type="body" idx="4294967295"/>
          </p:nvPr>
        </p:nvSpPr>
        <p:spPr>
          <a:xfrm>
            <a:off x="4396625" y="3476075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p73"/>
          <p:cNvSpPr txBox="1">
            <a:spLocks noGrp="1"/>
          </p:cNvSpPr>
          <p:nvPr>
            <p:ph type="body" idx="4294967295"/>
          </p:nvPr>
        </p:nvSpPr>
        <p:spPr>
          <a:xfrm>
            <a:off x="4396625" y="3829493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73"/>
          <p:cNvSpPr txBox="1">
            <a:spLocks noGrp="1"/>
          </p:cNvSpPr>
          <p:nvPr>
            <p:ph type="body" idx="4294967295"/>
          </p:nvPr>
        </p:nvSpPr>
        <p:spPr>
          <a:xfrm>
            <a:off x="4396625" y="4125554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73"/>
          <p:cNvSpPr txBox="1">
            <a:spLocks noGrp="1"/>
          </p:cNvSpPr>
          <p:nvPr>
            <p:ph type="body" idx="4294967295"/>
          </p:nvPr>
        </p:nvSpPr>
        <p:spPr>
          <a:xfrm>
            <a:off x="4396625" y="4421600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73"/>
          <p:cNvSpPr txBox="1">
            <a:spLocks noGrp="1"/>
          </p:cNvSpPr>
          <p:nvPr>
            <p:ph type="body" idx="4294967295"/>
          </p:nvPr>
        </p:nvSpPr>
        <p:spPr>
          <a:xfrm>
            <a:off x="4396631" y="2853425"/>
            <a:ext cx="4523700" cy="3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73"/>
          <p:cNvSpPr txBox="1">
            <a:spLocks noGrp="1"/>
          </p:cNvSpPr>
          <p:nvPr>
            <p:ph type="body" idx="4294967295"/>
          </p:nvPr>
        </p:nvSpPr>
        <p:spPr>
          <a:xfrm>
            <a:off x="4396625" y="4717650"/>
            <a:ext cx="4523700" cy="2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4"/>
          <p:cNvSpPr txBox="1">
            <a:spLocks noGrp="1"/>
          </p:cNvSpPr>
          <p:nvPr>
            <p:ph type="body" idx="4294967295"/>
          </p:nvPr>
        </p:nvSpPr>
        <p:spPr>
          <a:xfrm>
            <a:off x="467550" y="1689700"/>
            <a:ext cx="8235900" cy="29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75"/>
          <p:cNvSpPr txBox="1">
            <a:spLocks noGrp="1"/>
          </p:cNvSpPr>
          <p:nvPr>
            <p:ph type="body" idx="4294967295"/>
          </p:nvPr>
        </p:nvSpPr>
        <p:spPr>
          <a:xfrm>
            <a:off x="790725" y="2134775"/>
            <a:ext cx="30048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75"/>
          <p:cNvSpPr txBox="1">
            <a:spLocks noGrp="1"/>
          </p:cNvSpPr>
          <p:nvPr>
            <p:ph type="body" idx="4294967295"/>
          </p:nvPr>
        </p:nvSpPr>
        <p:spPr>
          <a:xfrm>
            <a:off x="4680000" y="2070100"/>
            <a:ext cx="3058500" cy="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86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75"/>
          <p:cNvSpPr txBox="1">
            <a:spLocks noGrp="1"/>
          </p:cNvSpPr>
          <p:nvPr>
            <p:ph type="body" idx="4294967295"/>
          </p:nvPr>
        </p:nvSpPr>
        <p:spPr>
          <a:xfrm>
            <a:off x="790725" y="3761400"/>
            <a:ext cx="30048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3038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75"/>
          <p:cNvSpPr txBox="1">
            <a:spLocks noGrp="1"/>
          </p:cNvSpPr>
          <p:nvPr>
            <p:ph type="body" idx="4294967295"/>
          </p:nvPr>
        </p:nvSpPr>
        <p:spPr>
          <a:xfrm>
            <a:off x="4680000" y="3761400"/>
            <a:ext cx="30048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76"/>
          <p:cNvSpPr txBox="1">
            <a:spLocks noGrp="1"/>
          </p:cNvSpPr>
          <p:nvPr>
            <p:ph type="body" idx="4294967295"/>
          </p:nvPr>
        </p:nvSpPr>
        <p:spPr>
          <a:xfrm>
            <a:off x="324450" y="2119700"/>
            <a:ext cx="2718000" cy="2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76"/>
          <p:cNvSpPr txBox="1">
            <a:spLocks noGrp="1"/>
          </p:cNvSpPr>
          <p:nvPr>
            <p:ph type="body" idx="4294967295"/>
          </p:nvPr>
        </p:nvSpPr>
        <p:spPr>
          <a:xfrm>
            <a:off x="3165325" y="2119700"/>
            <a:ext cx="2718000" cy="2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76"/>
          <p:cNvSpPr txBox="1">
            <a:spLocks noGrp="1"/>
          </p:cNvSpPr>
          <p:nvPr>
            <p:ph type="body" idx="4294967295"/>
          </p:nvPr>
        </p:nvSpPr>
        <p:spPr>
          <a:xfrm>
            <a:off x="6073975" y="2119700"/>
            <a:ext cx="2718000" cy="2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78"/>
          <p:cNvSpPr txBox="1">
            <a:spLocks noGrp="1"/>
          </p:cNvSpPr>
          <p:nvPr>
            <p:ph type="body" idx="4294967295"/>
          </p:nvPr>
        </p:nvSpPr>
        <p:spPr>
          <a:xfrm>
            <a:off x="467550" y="1689700"/>
            <a:ext cx="8235900" cy="29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86"/>
          <p:cNvSpPr txBox="1">
            <a:spLocks noGrp="1"/>
          </p:cNvSpPr>
          <p:nvPr>
            <p:ph type="body" idx="4294967295"/>
          </p:nvPr>
        </p:nvSpPr>
        <p:spPr>
          <a:xfrm>
            <a:off x="3658525" y="2742450"/>
            <a:ext cx="5245800" cy="21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86"/>
          <p:cNvSpPr txBox="1">
            <a:spLocks noGrp="1"/>
          </p:cNvSpPr>
          <p:nvPr>
            <p:ph type="body" idx="4294967295"/>
          </p:nvPr>
        </p:nvSpPr>
        <p:spPr>
          <a:xfrm>
            <a:off x="3683625" y="1951775"/>
            <a:ext cx="5245800" cy="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85"/>
          <p:cNvSpPr txBox="1">
            <a:spLocks noGrp="1"/>
          </p:cNvSpPr>
          <p:nvPr>
            <p:ph type="body" idx="4294967295"/>
          </p:nvPr>
        </p:nvSpPr>
        <p:spPr>
          <a:xfrm>
            <a:off x="289275" y="2464725"/>
            <a:ext cx="27078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85"/>
          <p:cNvSpPr txBox="1">
            <a:spLocks noGrp="1"/>
          </p:cNvSpPr>
          <p:nvPr>
            <p:ph type="body" idx="4294967295"/>
          </p:nvPr>
        </p:nvSpPr>
        <p:spPr>
          <a:xfrm>
            <a:off x="3184100" y="2464725"/>
            <a:ext cx="28677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85"/>
          <p:cNvSpPr txBox="1">
            <a:spLocks noGrp="1"/>
          </p:cNvSpPr>
          <p:nvPr>
            <p:ph type="body" idx="4294967295"/>
          </p:nvPr>
        </p:nvSpPr>
        <p:spPr>
          <a:xfrm>
            <a:off x="6212000" y="2464725"/>
            <a:ext cx="27078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6"/>
          <p:cNvSpPr txBox="1"/>
          <p:nvPr/>
        </p:nvSpPr>
        <p:spPr>
          <a:xfrm>
            <a:off x="1543750" y="2804700"/>
            <a:ext cx="359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6"/>
          <p:cNvSpPr txBox="1"/>
          <p:nvPr/>
        </p:nvSpPr>
        <p:spPr>
          <a:xfrm>
            <a:off x="2128550" y="3716750"/>
            <a:ext cx="28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6"/>
          <p:cNvSpPr txBox="1"/>
          <p:nvPr/>
        </p:nvSpPr>
        <p:spPr>
          <a:xfrm>
            <a:off x="1959350" y="4196750"/>
            <a:ext cx="303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87"/>
          <p:cNvSpPr txBox="1">
            <a:spLocks noGrp="1"/>
          </p:cNvSpPr>
          <p:nvPr>
            <p:ph type="body" idx="4294967295"/>
          </p:nvPr>
        </p:nvSpPr>
        <p:spPr>
          <a:xfrm>
            <a:off x="467550" y="1884600"/>
            <a:ext cx="81723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las retroalimentaciones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87"/>
          <p:cNvSpPr txBox="1">
            <a:spLocks noGrp="1"/>
          </p:cNvSpPr>
          <p:nvPr>
            <p:ph type="body" idx="4294967295"/>
          </p:nvPr>
        </p:nvSpPr>
        <p:spPr>
          <a:xfrm>
            <a:off x="488804" y="3641702"/>
            <a:ext cx="8172300" cy="12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 las reflexiones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88"/>
          <p:cNvSpPr txBox="1">
            <a:spLocks noGrp="1"/>
          </p:cNvSpPr>
          <p:nvPr>
            <p:ph type="body" idx="4294967295"/>
          </p:nvPr>
        </p:nvSpPr>
        <p:spPr>
          <a:xfrm>
            <a:off x="467550" y="2406850"/>
            <a:ext cx="8235900" cy="23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9"/>
          <p:cNvSpPr txBox="1">
            <a:spLocks noGrp="1"/>
          </p:cNvSpPr>
          <p:nvPr>
            <p:ph type="body" idx="4294967295"/>
          </p:nvPr>
        </p:nvSpPr>
        <p:spPr>
          <a:xfrm>
            <a:off x="289275" y="2464725"/>
            <a:ext cx="18456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89"/>
          <p:cNvSpPr txBox="1">
            <a:spLocks noGrp="1"/>
          </p:cNvSpPr>
          <p:nvPr>
            <p:ph type="body" idx="4294967295"/>
          </p:nvPr>
        </p:nvSpPr>
        <p:spPr>
          <a:xfrm>
            <a:off x="2287325" y="2464725"/>
            <a:ext cx="22428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89"/>
          <p:cNvSpPr txBox="1">
            <a:spLocks noGrp="1"/>
          </p:cNvSpPr>
          <p:nvPr>
            <p:ph type="body" idx="4294967295"/>
          </p:nvPr>
        </p:nvSpPr>
        <p:spPr>
          <a:xfrm>
            <a:off x="4682575" y="2464725"/>
            <a:ext cx="21447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89"/>
          <p:cNvSpPr txBox="1">
            <a:spLocks noGrp="1"/>
          </p:cNvSpPr>
          <p:nvPr>
            <p:ph type="body" idx="4294967295"/>
          </p:nvPr>
        </p:nvSpPr>
        <p:spPr>
          <a:xfrm>
            <a:off x="6935200" y="2464725"/>
            <a:ext cx="1957500" cy="24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3"/>
          <p:cNvSpPr txBox="1">
            <a:spLocks noGrp="1"/>
          </p:cNvSpPr>
          <p:nvPr>
            <p:ph type="body" idx="4294967295"/>
          </p:nvPr>
        </p:nvSpPr>
        <p:spPr>
          <a:xfrm>
            <a:off x="467550" y="2649700"/>
            <a:ext cx="2130300" cy="7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53"/>
          <p:cNvSpPr txBox="1">
            <a:spLocks noGrp="1"/>
          </p:cNvSpPr>
          <p:nvPr>
            <p:ph type="body" idx="4294967295"/>
          </p:nvPr>
        </p:nvSpPr>
        <p:spPr>
          <a:xfrm>
            <a:off x="464100" y="3423975"/>
            <a:ext cx="2130300" cy="7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53"/>
          <p:cNvSpPr txBox="1">
            <a:spLocks noGrp="1"/>
          </p:cNvSpPr>
          <p:nvPr>
            <p:ph type="body" idx="4294967295"/>
          </p:nvPr>
        </p:nvSpPr>
        <p:spPr>
          <a:xfrm>
            <a:off x="2767400" y="2781472"/>
            <a:ext cx="3370200" cy="4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"/>
              <a:buFont typeface="Arial"/>
              <a:buNone/>
            </a:pPr>
            <a:endParaRPr sz="11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53"/>
          <p:cNvSpPr txBox="1">
            <a:spLocks noGrp="1"/>
          </p:cNvSpPr>
          <p:nvPr>
            <p:ph type="body" idx="4294967295"/>
          </p:nvPr>
        </p:nvSpPr>
        <p:spPr>
          <a:xfrm>
            <a:off x="2767400" y="3590175"/>
            <a:ext cx="3370200" cy="3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endParaRPr sz="137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3"/>
          <p:cNvSpPr txBox="1">
            <a:spLocks noGrp="1"/>
          </p:cNvSpPr>
          <p:nvPr>
            <p:ph type="body" idx="4294967295"/>
          </p:nvPr>
        </p:nvSpPr>
        <p:spPr>
          <a:xfrm>
            <a:off x="464100" y="4166760"/>
            <a:ext cx="2130300" cy="70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3"/>
          <p:cNvSpPr txBox="1">
            <a:spLocks noGrp="1"/>
          </p:cNvSpPr>
          <p:nvPr>
            <p:ph type="body" idx="4294967295"/>
          </p:nvPr>
        </p:nvSpPr>
        <p:spPr>
          <a:xfrm>
            <a:off x="2767400" y="4277778"/>
            <a:ext cx="3370200" cy="37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440"/>
              <a:buFont typeface="Arial"/>
              <a:buNone/>
            </a:pPr>
            <a:endParaRPr sz="10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4"/>
          <p:cNvSpPr txBox="1"/>
          <p:nvPr/>
        </p:nvSpPr>
        <p:spPr>
          <a:xfrm>
            <a:off x="5309250" y="1607975"/>
            <a:ext cx="8280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31</Words>
  <Application>Microsoft Office PowerPoint</Application>
  <PresentationFormat>Presentación en pantalla (16:9)</PresentationFormat>
  <Paragraphs>5</Paragraphs>
  <Slides>32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Calibri</vt:lpstr>
      <vt:lpstr>Arial</vt:lpstr>
      <vt:lpstr>Montserrat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Nicole b</cp:lastModifiedBy>
  <cp:revision>3</cp:revision>
  <dcterms:modified xsi:type="dcterms:W3CDTF">2022-11-24T12:32:45Z</dcterms:modified>
</cp:coreProperties>
</file>